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</p:sldMasterIdLst>
  <p:notesMasterIdLst>
    <p:notesMasterId r:id="rId8"/>
  </p:notesMasterIdLst>
  <p:handoutMasterIdLst>
    <p:handoutMasterId r:id="rId9"/>
  </p:handoutMasterIdLst>
  <p:sldIdLst>
    <p:sldId id="257" r:id="rId2"/>
    <p:sldId id="279" r:id="rId3"/>
    <p:sldId id="280" r:id="rId4"/>
    <p:sldId id="285" r:id="rId5"/>
    <p:sldId id="288" r:id="rId6"/>
    <p:sldId id="289" r:id="rId7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10"/>
    </p:embeddedFont>
    <p:embeddedFont>
      <p:font typeface="Lato" panose="020F0502020204030203" pitchFamily="34" charset="0"/>
      <p:regular r:id="rId11"/>
      <p:bold r:id="rId12"/>
      <p:italic r:id="rId13"/>
      <p:boldItalic r:id="rId14"/>
    </p:embeddedFont>
    <p:embeddedFont>
      <p:font typeface="Lato Light" panose="020F0302020204030203" pitchFamily="34" charset="0"/>
      <p:regular r:id="rId15"/>
      <p:italic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ine Bouhours" initials="AB" lastIdx="5" clrIdx="0">
    <p:extLst>
      <p:ext uri="{19B8F6BF-5375-455C-9EA6-DF929625EA0E}">
        <p15:presenceInfo xmlns:p15="http://schemas.microsoft.com/office/powerpoint/2012/main" userId="S-1-5-21-1052132682-238272870-701152441-162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3A39"/>
    <a:srgbClr val="3B81B7"/>
    <a:srgbClr val="1B4D81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2750" autoAdjust="0"/>
  </p:normalViewPr>
  <p:slideViewPr>
    <p:cSldViewPr>
      <p:cViewPr varScale="1">
        <p:scale>
          <a:sx n="133" d="100"/>
          <a:sy n="133" d="100"/>
        </p:scale>
        <p:origin x="168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12/19/2024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‹N°›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12/19/2024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714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3A9A2-A8E6-44B9-B8F3-91C5FB4F6B08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8422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 userDrawn="1"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5313362" cy="31623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5449780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7749"/>
          <a:stretch/>
        </p:blipFill>
        <p:spPr>
          <a:xfrm>
            <a:off x="457200" y="1"/>
            <a:ext cx="8686800" cy="47053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775" b="5992"/>
          <a:stretch/>
        </p:blipFill>
        <p:spPr>
          <a:xfrm>
            <a:off x="533399" y="0"/>
            <a:ext cx="86106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fr-FR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68" r:id="rId10"/>
    <p:sldLayoutId id="2147483664" r:id="rId11"/>
    <p:sldLayoutId id="2147483674" r:id="rId12"/>
    <p:sldLayoutId id="2147483669" r:id="rId13"/>
    <p:sldLayoutId id="2147483671" r:id="rId14"/>
    <p:sldLayoutId id="2147483672" r:id="rId15"/>
    <p:sldLayoutId id="2147483673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9"/>
        </a:buBlip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0.png"/><Relationship Id="rId5" Type="http://schemas.openxmlformats.org/officeDocument/2006/relationships/image" Target="../media/image2.png"/><Relationship Id="rId4" Type="http://schemas.openxmlformats.org/officeDocument/2006/relationships/image" Target="../media/image11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Heat and moisture transport in a wall with capillary active insulation</a:t>
            </a:r>
          </a:p>
        </p:txBody>
      </p:sp>
    </p:spTree>
    <p:extLst>
      <p:ext uri="{BB962C8B-B14F-4D97-AF65-F5344CB8AC3E}">
        <p14:creationId xmlns:p14="http://schemas.microsoft.com/office/powerpoint/2010/main" val="3131436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description</a:t>
            </a:r>
            <a:endParaRPr lang="en-US" noProof="0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model computes moisture distribution in a multilayer wall with capillary active interior insulation.</a:t>
            </a:r>
          </a:p>
          <a:p>
            <a:r>
              <a:rPr lang="en-US" noProof="0" dirty="0"/>
              <a:t>The wall consists of three layers: brick (365 mm), mortar (15 mm) and interior insulating material (40 mm). Material properties of layers are significantly different.</a:t>
            </a:r>
          </a:p>
          <a:p>
            <a:r>
              <a:rPr lang="en-US" noProof="0" dirty="0"/>
              <a:t>At the initial time step, there is a sudden change in temperature and vapor pressure at </a:t>
            </a:r>
            <a:r>
              <a:rPr lang="en-US" dirty="0"/>
              <a:t>both interior and exterior sides.  Duration of simulation is 60 days.</a:t>
            </a:r>
            <a:endParaRPr lang="en-US" noProof="0" dirty="0"/>
          </a:p>
          <a:p>
            <a:r>
              <a:rPr lang="en-US" dirty="0"/>
              <a:t>1D model is defined in HAMSTAD-WP2 Modeling, Benchmark 5:</a:t>
            </a:r>
          </a:p>
          <a:p>
            <a:pPr lvl="1"/>
            <a:r>
              <a:rPr lang="en-US" dirty="0"/>
              <a:t>Project for the validation of numerical simulations for coupled heat and moisture transport in building materials</a:t>
            </a:r>
          </a:p>
          <a:p>
            <a:pPr lvl="1"/>
            <a:r>
              <a:rPr lang="en-US" dirty="0"/>
              <a:t>Reference: </a:t>
            </a:r>
            <a:r>
              <a:rPr lang="en-US" i="1" dirty="0" err="1"/>
              <a:t>Hagentoft</a:t>
            </a:r>
            <a:r>
              <a:rPr lang="en-US" i="1" dirty="0"/>
              <a:t>, C.E.: HAMSTAD WP 2 Modeling – Final report: Methodology of HAM-modeling R-02:8. Gothenburg, Department of Building Physics, Chalmers University of Technology (2002)</a:t>
            </a:r>
            <a:r>
              <a:rPr lang="en-US" dirty="0"/>
              <a:t>.</a:t>
            </a:r>
          </a:p>
          <a:p>
            <a:r>
              <a:rPr lang="en-US" dirty="0"/>
              <a:t>Model is built with Heat and Moisture Transport in Building Materials predefined interface.  </a:t>
            </a:r>
          </a:p>
          <a:p>
            <a:pPr marL="857250" lvl="2" indent="0">
              <a:buNone/>
            </a:pPr>
            <a:endParaRPr lang="en-US" noProof="0" dirty="0"/>
          </a:p>
          <a:p>
            <a:pPr marL="457200" lvl="1" indent="0">
              <a:buNone/>
            </a:pP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568476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Geometry and Material properties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Espace réservé du contenu 2"/>
              <p:cNvSpPr>
                <a:spLocks noGrp="1"/>
              </p:cNvSpPr>
              <p:nvPr>
                <p:ph sz="half" idx="10"/>
              </p:nvPr>
            </p:nvSpPr>
            <p:spPr>
              <a:xfrm>
                <a:off x="630238" y="1543050"/>
                <a:ext cx="3107107" cy="3162300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Material properties for moisture transport:</a:t>
                </a:r>
              </a:p>
              <a:p>
                <a:pPr lvl="1"/>
                <a:r>
                  <a:rPr lang="en-US" dirty="0"/>
                  <a:t>Water content: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Vapor permeability: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Vapor diffusion coefficient: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𝑣𝑎𝑝</m:t>
                        </m:r>
                      </m:sub>
                    </m:sSub>
                    <m:d>
                      <m:d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Moisture diffusion coefficient: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sub>
                    </m:sSub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lit/>
                          </m:rPr>
                          <a:rPr lang="fr-F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𝜉</m:t>
                        </m:r>
                      </m:e>
                    </m:d>
                  </m:oMath>
                </a14:m>
                <a:endParaRPr lang="fr-FR" b="0" dirty="0">
                  <a:ea typeface="Cambria Math" panose="02040503050406030204" pitchFamily="18" charset="0"/>
                </a:endParaRPr>
              </a:p>
              <a:p>
                <a:pPr lvl="1"/>
                <a:r>
                  <a:rPr lang="fr-FR" dirty="0" err="1">
                    <a:ea typeface="Cambria Math" panose="02040503050406030204" pitchFamily="18" charset="0"/>
                  </a:rPr>
                  <a:t>Liquid</a:t>
                </a:r>
                <a:r>
                  <a:rPr lang="fr-FR" dirty="0">
                    <a:ea typeface="Cambria Math" panose="02040503050406030204" pitchFamily="18" charset="0"/>
                  </a:rPr>
                  <a:t> water </a:t>
                </a:r>
                <a:r>
                  <a:rPr lang="fr-FR" dirty="0" err="1">
                    <a:ea typeface="Cambria Math" panose="02040503050406030204" pitchFamily="18" charset="0"/>
                  </a:rPr>
                  <a:t>permeability</a:t>
                </a:r>
                <a:r>
                  <a:rPr lang="fr-FR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fr-FR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𝐾</m:t>
                    </m:r>
                    <m:d>
                      <m:dPr>
                        <m:ctrlP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</m:d>
                  </m:oMath>
                </a14:m>
                <a:endParaRPr lang="fr-FR" b="0" dirty="0">
                  <a:ea typeface="Cambria Math" panose="02040503050406030204" pitchFamily="18" charset="0"/>
                </a:endParaRP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266700" indent="-266700"/>
                <a:r>
                  <a:rPr lang="en-US" dirty="0"/>
                  <a:t>Material properties for heat transfer:</a:t>
                </a:r>
              </a:p>
              <a:p>
                <a:pPr lvl="1"/>
                <a:r>
                  <a:rPr lang="en-US" dirty="0"/>
                  <a:t>Thermal conductivity: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  <m:r>
                      <a:rPr lang="fr-FR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fr-FR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14" name="Espace réservé du contenu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0"/>
              </p:nvPr>
            </p:nvSpPr>
            <p:spPr>
              <a:xfrm>
                <a:off x="630238" y="1543050"/>
                <a:ext cx="3107107" cy="3162300"/>
              </a:xfrm>
              <a:blipFill>
                <a:blip r:embed="rId2"/>
                <a:stretch>
                  <a:fillRect l="-196" t="-1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397EDBF3-D369-410E-A737-A5E02FD96AFB}"/>
              </a:ext>
            </a:extLst>
          </p:cNvPr>
          <p:cNvSpPr/>
          <p:nvPr/>
        </p:nvSpPr>
        <p:spPr>
          <a:xfrm>
            <a:off x="5406656" y="1492349"/>
            <a:ext cx="1126881" cy="2072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3">
                <a:extLst>
                  <a:ext uri="{FF2B5EF4-FFF2-40B4-BE49-F238E27FC236}">
                    <a16:creationId xmlns:a16="http://schemas.microsoft.com/office/drawing/2014/main" id="{4D3ACE05-75DE-41FD-97D7-F0A9069953A0}"/>
                  </a:ext>
                </a:extLst>
              </p:cNvPr>
              <p:cNvSpPr txBox="1"/>
              <p:nvPr/>
            </p:nvSpPr>
            <p:spPr>
              <a:xfrm>
                <a:off x="4481640" y="2397003"/>
                <a:ext cx="984852" cy="545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Exterior,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1" name="ZoneTexte 3">
                <a:extLst>
                  <a:ext uri="{FF2B5EF4-FFF2-40B4-BE49-F238E27FC236}">
                    <a16:creationId xmlns:a16="http://schemas.microsoft.com/office/drawing/2014/main" id="{4D3ACE05-75DE-41FD-97D7-F0A9069953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1640" y="2397003"/>
                <a:ext cx="984852" cy="545342"/>
              </a:xfrm>
              <a:prstGeom prst="rect">
                <a:avLst/>
              </a:prstGeom>
              <a:blipFill>
                <a:blip r:embed="rId3"/>
                <a:stretch>
                  <a:fillRect l="-1852" t="-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ZoneTexte 9">
                <a:extLst>
                  <a:ext uri="{FF2B5EF4-FFF2-40B4-BE49-F238E27FC236}">
                    <a16:creationId xmlns:a16="http://schemas.microsoft.com/office/drawing/2014/main" id="{028779E2-9746-4CE5-AFB2-9F95C393D88A}"/>
                  </a:ext>
                </a:extLst>
              </p:cNvPr>
              <p:cNvSpPr txBox="1"/>
              <p:nvPr/>
            </p:nvSpPr>
            <p:spPr>
              <a:xfrm>
                <a:off x="7043065" y="2397003"/>
                <a:ext cx="945102" cy="545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Interior,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22" name="ZoneTexte 9">
                <a:extLst>
                  <a:ext uri="{FF2B5EF4-FFF2-40B4-BE49-F238E27FC236}">
                    <a16:creationId xmlns:a16="http://schemas.microsoft.com/office/drawing/2014/main" id="{028779E2-9746-4CE5-AFB2-9F95C393D8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3065" y="2397003"/>
                <a:ext cx="945102" cy="545342"/>
              </a:xfrm>
              <a:prstGeom prst="rect">
                <a:avLst/>
              </a:prstGeom>
              <a:blipFill>
                <a:blip r:embed="rId4"/>
                <a:stretch>
                  <a:fillRect l="-1935" t="-22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>
            <a:extLst>
              <a:ext uri="{FF2B5EF4-FFF2-40B4-BE49-F238E27FC236}">
                <a16:creationId xmlns:a16="http://schemas.microsoft.com/office/drawing/2014/main" id="{C3C030D7-B1C7-42C0-BEC9-33A37F216276}"/>
              </a:ext>
            </a:extLst>
          </p:cNvPr>
          <p:cNvSpPr/>
          <p:nvPr/>
        </p:nvSpPr>
        <p:spPr>
          <a:xfrm>
            <a:off x="6659199" y="1492349"/>
            <a:ext cx="404833" cy="207267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cxnSp>
        <p:nvCxnSpPr>
          <p:cNvPr id="24" name="Connecteur droit avec flèche 4">
            <a:extLst>
              <a:ext uri="{FF2B5EF4-FFF2-40B4-BE49-F238E27FC236}">
                <a16:creationId xmlns:a16="http://schemas.microsoft.com/office/drawing/2014/main" id="{702B4C6D-92AC-4496-A599-3388F817ECB8}"/>
              </a:ext>
            </a:extLst>
          </p:cNvPr>
          <p:cNvCxnSpPr/>
          <p:nvPr/>
        </p:nvCxnSpPr>
        <p:spPr>
          <a:xfrm>
            <a:off x="5406656" y="3724989"/>
            <a:ext cx="112688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1">
            <a:extLst>
              <a:ext uri="{FF2B5EF4-FFF2-40B4-BE49-F238E27FC236}">
                <a16:creationId xmlns:a16="http://schemas.microsoft.com/office/drawing/2014/main" id="{799A338B-A96B-473B-ABFD-DC08ABA97B9D}"/>
              </a:ext>
            </a:extLst>
          </p:cNvPr>
          <p:cNvSpPr txBox="1"/>
          <p:nvPr/>
        </p:nvSpPr>
        <p:spPr>
          <a:xfrm>
            <a:off x="5662877" y="3754225"/>
            <a:ext cx="6412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365 mm</a:t>
            </a:r>
          </a:p>
        </p:txBody>
      </p:sp>
      <p:cxnSp>
        <p:nvCxnSpPr>
          <p:cNvPr id="28" name="Connecteur droit avec flèche 24">
            <a:extLst>
              <a:ext uri="{FF2B5EF4-FFF2-40B4-BE49-F238E27FC236}">
                <a16:creationId xmlns:a16="http://schemas.microsoft.com/office/drawing/2014/main" id="{CF0EEC4F-CB94-47D5-9C31-6D421CEAF984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5703547" y="1238178"/>
            <a:ext cx="0" cy="254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5">
            <a:extLst>
              <a:ext uri="{FF2B5EF4-FFF2-40B4-BE49-F238E27FC236}">
                <a16:creationId xmlns:a16="http://schemas.microsoft.com/office/drawing/2014/main" id="{DD536A8F-B856-4791-A20A-B72B7121D645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6948265" y="1026876"/>
            <a:ext cx="94800" cy="452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6">
            <a:extLst>
              <a:ext uri="{FF2B5EF4-FFF2-40B4-BE49-F238E27FC236}">
                <a16:creationId xmlns:a16="http://schemas.microsoft.com/office/drawing/2014/main" id="{1968BCC8-BC9A-4BFC-847A-109FF05BCAC6}"/>
              </a:ext>
            </a:extLst>
          </p:cNvPr>
          <p:cNvSpPr txBox="1"/>
          <p:nvPr/>
        </p:nvSpPr>
        <p:spPr>
          <a:xfrm>
            <a:off x="5105541" y="499514"/>
            <a:ext cx="11960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Load </a:t>
            </a:r>
          </a:p>
          <a:p>
            <a:pPr algn="ctr"/>
            <a:r>
              <a:rPr lang="en-US" sz="1400" dirty="0"/>
              <a:t>Bearing (brick)</a:t>
            </a:r>
          </a:p>
        </p:txBody>
      </p:sp>
      <p:sp>
        <p:nvSpPr>
          <p:cNvPr id="31" name="ZoneTexte 27">
            <a:extLst>
              <a:ext uri="{FF2B5EF4-FFF2-40B4-BE49-F238E27FC236}">
                <a16:creationId xmlns:a16="http://schemas.microsoft.com/office/drawing/2014/main" id="{E51DA131-0D93-4156-A96D-07A58462724C}"/>
              </a:ext>
            </a:extLst>
          </p:cNvPr>
          <p:cNvSpPr txBox="1"/>
          <p:nvPr/>
        </p:nvSpPr>
        <p:spPr>
          <a:xfrm>
            <a:off x="6554329" y="503656"/>
            <a:ext cx="977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Interior insulation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A71AB6A-91A8-4AB6-8700-8AF698A89140}"/>
              </a:ext>
            </a:extLst>
          </p:cNvPr>
          <p:cNvSpPr/>
          <p:nvPr/>
        </p:nvSpPr>
        <p:spPr>
          <a:xfrm>
            <a:off x="6533714" y="1492349"/>
            <a:ext cx="125485" cy="207267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9" name="ZoneTexte 27">
            <a:extLst>
              <a:ext uri="{FF2B5EF4-FFF2-40B4-BE49-F238E27FC236}">
                <a16:creationId xmlns:a16="http://schemas.microsoft.com/office/drawing/2014/main" id="{0350FC37-5844-4A49-BB9A-F83F5D84E7FC}"/>
              </a:ext>
            </a:extLst>
          </p:cNvPr>
          <p:cNvSpPr txBox="1"/>
          <p:nvPr/>
        </p:nvSpPr>
        <p:spPr>
          <a:xfrm>
            <a:off x="6107720" y="981802"/>
            <a:ext cx="977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Mortar</a:t>
            </a:r>
          </a:p>
        </p:txBody>
      </p:sp>
      <p:cxnSp>
        <p:nvCxnSpPr>
          <p:cNvPr id="40" name="Connecteur droit avec flèche 25">
            <a:extLst>
              <a:ext uri="{FF2B5EF4-FFF2-40B4-BE49-F238E27FC236}">
                <a16:creationId xmlns:a16="http://schemas.microsoft.com/office/drawing/2014/main" id="{0A92C211-17A9-46AE-B1E1-EBDFB1E9102A}"/>
              </a:ext>
            </a:extLst>
          </p:cNvPr>
          <p:cNvCxnSpPr>
            <a:cxnSpLocks/>
            <a:stCxn id="39" idx="2"/>
            <a:endCxn id="34" idx="0"/>
          </p:cNvCxnSpPr>
          <p:nvPr/>
        </p:nvCxnSpPr>
        <p:spPr>
          <a:xfrm>
            <a:off x="6596456" y="1289579"/>
            <a:ext cx="1" cy="2027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avec flèche 4">
            <a:extLst>
              <a:ext uri="{FF2B5EF4-FFF2-40B4-BE49-F238E27FC236}">
                <a16:creationId xmlns:a16="http://schemas.microsoft.com/office/drawing/2014/main" id="{868D8E64-2748-44CD-92F9-1FB2D5860EEF}"/>
              </a:ext>
            </a:extLst>
          </p:cNvPr>
          <p:cNvCxnSpPr>
            <a:cxnSpLocks/>
          </p:cNvCxnSpPr>
          <p:nvPr/>
        </p:nvCxnSpPr>
        <p:spPr>
          <a:xfrm>
            <a:off x="6659199" y="3724990"/>
            <a:ext cx="4259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ZoneTexte 21">
            <a:extLst>
              <a:ext uri="{FF2B5EF4-FFF2-40B4-BE49-F238E27FC236}">
                <a16:creationId xmlns:a16="http://schemas.microsoft.com/office/drawing/2014/main" id="{392C7604-23E5-462E-9446-6FF4BC42B5AC}"/>
              </a:ext>
            </a:extLst>
          </p:cNvPr>
          <p:cNvSpPr txBox="1"/>
          <p:nvPr/>
        </p:nvSpPr>
        <p:spPr>
          <a:xfrm>
            <a:off x="6573279" y="3749657"/>
            <a:ext cx="6412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40 mm</a:t>
            </a:r>
          </a:p>
        </p:txBody>
      </p:sp>
      <p:cxnSp>
        <p:nvCxnSpPr>
          <p:cNvPr id="62" name="Connecteur droit avec flèche 4">
            <a:extLst>
              <a:ext uri="{FF2B5EF4-FFF2-40B4-BE49-F238E27FC236}">
                <a16:creationId xmlns:a16="http://schemas.microsoft.com/office/drawing/2014/main" id="{690A0D7F-C9E8-4386-BAAA-3027D2CB6C78}"/>
              </a:ext>
            </a:extLst>
          </p:cNvPr>
          <p:cNvCxnSpPr>
            <a:cxnSpLocks/>
          </p:cNvCxnSpPr>
          <p:nvPr/>
        </p:nvCxnSpPr>
        <p:spPr>
          <a:xfrm>
            <a:off x="5364088" y="4083918"/>
            <a:ext cx="1721103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ZoneTexte 21">
            <a:extLst>
              <a:ext uri="{FF2B5EF4-FFF2-40B4-BE49-F238E27FC236}">
                <a16:creationId xmlns:a16="http://schemas.microsoft.com/office/drawing/2014/main" id="{B5B3BA00-AC25-41A8-A13D-2B6170C8BF0E}"/>
              </a:ext>
            </a:extLst>
          </p:cNvPr>
          <p:cNvSpPr txBox="1"/>
          <p:nvPr/>
        </p:nvSpPr>
        <p:spPr>
          <a:xfrm>
            <a:off x="5955227" y="4088486"/>
            <a:ext cx="6412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420 mm</a:t>
            </a:r>
          </a:p>
        </p:txBody>
      </p:sp>
    </p:spTree>
    <p:extLst>
      <p:ext uri="{BB962C8B-B14F-4D97-AF65-F5344CB8AC3E}">
        <p14:creationId xmlns:p14="http://schemas.microsoft.com/office/powerpoint/2010/main" val="3606474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Model definition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628650" y="738405"/>
            <a:ext cx="8058150" cy="3752850"/>
          </a:xfrm>
        </p:spPr>
        <p:txBody>
          <a:bodyPr>
            <a:normAutofit/>
          </a:bodyPr>
          <a:lstStyle/>
          <a:p>
            <a:r>
              <a:rPr lang="en-US" noProof="0" dirty="0"/>
              <a:t>Heat transfer in Building Materials interface:</a:t>
            </a:r>
          </a:p>
          <a:p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/>
              <p:cNvSpPr txBox="1"/>
              <p:nvPr/>
            </p:nvSpPr>
            <p:spPr>
              <a:xfrm>
                <a:off x="3099208" y="1565053"/>
                <a:ext cx="2860046" cy="3404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400" b="1" i="0" smtClean="0">
                          <a:latin typeface="Cambria Math" panose="02040503050406030204" pitchFamily="18" charset="0"/>
                        </a:rPr>
                        <m:t>𝐪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=−(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fr-FR" sz="1400" b="0" i="0" smtClean="0">
                          <a:latin typeface="Cambria Math" panose="02040503050406030204" pitchFamily="18" charset="0"/>
                        </a:rPr>
                        <m:t>𝛻</m:t>
                      </m:r>
                      <m:d>
                        <m:d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sSub>
                            <m:sSub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𝑠𝑎𝑡</m:t>
                              </m:r>
                            </m:sub>
                          </m:sSub>
                          <m:d>
                            <m:d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0" name="ZoneTexte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9208" y="1565053"/>
                <a:ext cx="2860046" cy="340414"/>
              </a:xfrm>
              <a:prstGeom prst="rect">
                <a:avLst/>
              </a:prstGeom>
              <a:blipFill>
                <a:blip r:embed="rId3"/>
                <a:stretch>
                  <a:fillRect b="-178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/>
              <p:cNvSpPr txBox="1"/>
              <p:nvPr/>
            </p:nvSpPr>
            <p:spPr>
              <a:xfrm>
                <a:off x="2919188" y="1058552"/>
                <a:ext cx="2448272" cy="501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400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  <m:sSub>
                                <m:sSubPr>
                                  <m:ctrlP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fr-FR" sz="1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𝑒𝑓𝑓</m:t>
                          </m:r>
                        </m:sub>
                      </m:sSub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4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1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14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1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  <m:r>
                        <a:rPr lang="fr-FR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fr-FR" sz="1400" dirty="0"/>
              </a:p>
            </p:txBody>
          </p:sp>
        </mc:Choice>
        <mc:Fallback xmlns="">
          <p:sp>
            <p:nvSpPr>
              <p:cNvPr id="12" name="ZoneTexte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9188" y="1058552"/>
                <a:ext cx="2448272" cy="501997"/>
              </a:xfrm>
              <a:prstGeom prst="rect">
                <a:avLst/>
              </a:prstGeom>
              <a:blipFill>
                <a:blip r:embed="rId4"/>
                <a:stretch>
                  <a:fillRect b="-243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" name="Groupe 1"/>
          <p:cNvGrpSpPr/>
          <p:nvPr/>
        </p:nvGrpSpPr>
        <p:grpSpPr>
          <a:xfrm>
            <a:off x="628650" y="1878697"/>
            <a:ext cx="8058150" cy="1989197"/>
            <a:chOff x="628650" y="1028700"/>
            <a:chExt cx="8058150" cy="2065784"/>
          </a:xfrm>
        </p:grpSpPr>
        <p:sp>
          <p:nvSpPr>
            <p:cNvPr id="50" name="Espace réservé du contenu 5"/>
            <p:cNvSpPr txBox="1">
              <a:spLocks/>
            </p:cNvSpPr>
            <p:nvPr/>
          </p:nvSpPr>
          <p:spPr>
            <a:xfrm>
              <a:off x="628650" y="1028700"/>
              <a:ext cx="8058150" cy="206578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Wingdings" pitchFamily="2" charset="2"/>
                <a:buChar char="§"/>
                <a:defRPr sz="1600" kern="1200">
                  <a:solidFill>
                    <a:srgbClr val="393A39"/>
                  </a:solidFill>
                  <a:latin typeface="Lato" panose="020F0502020204030203" pitchFamily="34" charset="0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Tx/>
                <a:buBlip>
                  <a:blip r:embed="rId5"/>
                </a:buBlip>
                <a:defRPr sz="1400" kern="1200">
                  <a:solidFill>
                    <a:srgbClr val="393A39"/>
                  </a:solidFill>
                  <a:latin typeface="Lato" panose="020F0502020204030203" pitchFamily="34" charset="0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200" kern="1200">
                  <a:solidFill>
                    <a:srgbClr val="393A39"/>
                  </a:solidFill>
                  <a:latin typeface="Lato" panose="020F0502020204030203" pitchFamily="34" charset="0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Lato" panose="020F0502020204030203" pitchFamily="34" charset="0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Lato" panose="020F0502020204030203" pitchFamily="34" charset="0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/>
                <a:t>Moisture transport in Building Materials interface:</a:t>
              </a:r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endParaRPr lang="en-US" dirty="0"/>
            </a:p>
            <a:p>
              <a:pPr lvl="1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ZoneTexte 51"/>
                <p:cNvSpPr txBox="1"/>
                <p:nvPr/>
              </p:nvSpPr>
              <p:spPr>
                <a:xfrm>
                  <a:off x="2570093" y="2111695"/>
                  <a:ext cx="3514676" cy="33977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1" i="0" smtClean="0">
                            <a:latin typeface="Cambria Math" panose="02040503050406030204" pitchFamily="18" charset="0"/>
                          </a:rPr>
                          <m:t>𝐠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=−(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sSub>
                          <m:sSub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sub>
                        </m:sSub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𝛻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  <m:r>
                          <a:rPr lang="fr-FR" sz="1400" b="0" i="0" smtClean="0">
                            <a:latin typeface="Cambria Math" panose="02040503050406030204" pitchFamily="18" charset="0"/>
                          </a:rPr>
                          <m:t>𝛻</m:t>
                        </m:r>
                        <m:d>
                          <m:d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𝜙</m:t>
                            </m:r>
                            <m:sSub>
                              <m:sSubPr>
                                <m:ctrlP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𝑠𝑎𝑡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fr-FR" sz="1400" b="0" i="1" smtClean="0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</m:d>
                          </m:e>
                        </m:d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52" name="ZoneTexte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0093" y="2111695"/>
                  <a:ext cx="3514676" cy="339773"/>
                </a:xfrm>
                <a:prstGeom prst="rect">
                  <a:avLst/>
                </a:prstGeom>
                <a:blipFill>
                  <a:blip r:embed="rId6"/>
                  <a:stretch>
                    <a:fillRect b="-1786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ZoneTexte 52"/>
                <p:cNvSpPr txBox="1"/>
                <p:nvPr/>
              </p:nvSpPr>
              <p:spPr>
                <a:xfrm>
                  <a:off x="4327431" y="1455848"/>
                  <a:ext cx="936104" cy="53828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𝜉</m:t>
                        </m:r>
                        <m:r>
                          <a:rPr lang="fr-FR" sz="14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𝑤</m:t>
                            </m:r>
                          </m:num>
                          <m:den>
                            <m:r>
                              <a:rPr lang="fr-FR" sz="1400" b="0" i="1" smtClean="0">
                                <a:latin typeface="Cambria Math" panose="02040503050406030204" pitchFamily="18" charset="0"/>
                              </a:rPr>
                              <m:t>𝜕𝜙</m:t>
                            </m:r>
                          </m:den>
                        </m:f>
                      </m:oMath>
                    </m:oMathPara>
                  </a14:m>
                  <a:endParaRPr lang="fr-FR" sz="1400" dirty="0"/>
                </a:p>
              </p:txBody>
            </p:sp>
          </mc:Choice>
          <mc:Fallback xmlns="">
            <p:sp>
              <p:nvSpPr>
                <p:cNvPr id="53" name="ZoneTexte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327431" y="1455848"/>
                  <a:ext cx="936104" cy="538289"/>
                </a:xfrm>
                <a:prstGeom prst="rect">
                  <a:avLst/>
                </a:prstGeom>
                <a:blipFill>
                  <a:blip r:embed="rId7"/>
                  <a:stretch>
                    <a:fillRect b="-9412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ZoneTexte 53"/>
                <p:cNvSpPr txBox="1"/>
                <p:nvPr/>
              </p:nvSpPr>
              <p:spPr>
                <a:xfrm>
                  <a:off x="2915816" y="1520651"/>
                  <a:ext cx="2823230" cy="4090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fr-FR" sz="1400" i="1" smtClean="0">
                          <a:latin typeface="Cambria Math" panose="02040503050406030204" pitchFamily="18" charset="0"/>
                        </a:rPr>
                        <m:t>𝜉</m:t>
                      </m:r>
                      <m:f>
                        <m:fPr>
                          <m:ctrlPr>
                            <a:rPr lang="fr-FR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𝜕𝜙</m:t>
                          </m:r>
                        </m:num>
                        <m:den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fr-FR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fr-FR" sz="14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FR" sz="1400">
                          <a:latin typeface="Cambria Math" panose="02040503050406030204" pitchFamily="18" charset="0"/>
                        </a:rPr>
                        <m:t>𝛻</m:t>
                      </m:r>
                      <m:r>
                        <a:rPr lang="fr-FR" sz="1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fr-FR" sz="1400" b="1" i="0">
                          <a:latin typeface="Cambria Math" panose="02040503050406030204" pitchFamily="18" charset="0"/>
                        </a:rPr>
                        <m:t>𝐠</m:t>
                      </m:r>
                      <m:r>
                        <a:rPr lang="fr-FR" sz="1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sz="1400" i="1">
                          <a:latin typeface="Cambria Math" panose="02040503050406030204" pitchFamily="18" charset="0"/>
                        </a:rPr>
                        <m:t>𝐺</m:t>
                      </m:r>
                    </m:oMath>
                  </a14:m>
                  <a:r>
                    <a:rPr lang="fr-FR" sz="1400" dirty="0"/>
                    <a:t>,</a:t>
                  </a:r>
                </a:p>
              </p:txBody>
            </p:sp>
          </mc:Choice>
          <mc:Fallback xmlns="">
            <p:sp>
              <p:nvSpPr>
                <p:cNvPr id="54" name="ZoneTexte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15816" y="1520651"/>
                  <a:ext cx="2823230" cy="409086"/>
                </a:xfrm>
                <a:prstGeom prst="rect">
                  <a:avLst/>
                </a:prstGeom>
                <a:blipFill>
                  <a:blip r:embed="rId8"/>
                  <a:stretch>
                    <a:fillRect b="-4615"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" name="Rectangle 57"/>
            <p:cNvSpPr/>
            <p:nvPr/>
          </p:nvSpPr>
          <p:spPr>
            <a:xfrm>
              <a:off x="4396907" y="2144983"/>
              <a:ext cx="1161493" cy="324384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9" name="Connecteur en angle 58"/>
            <p:cNvCxnSpPr>
              <a:cxnSpLocks/>
              <a:stCxn id="60" idx="2"/>
              <a:endCxn id="58" idx="2"/>
            </p:cNvCxnSpPr>
            <p:nvPr/>
          </p:nvCxnSpPr>
          <p:spPr>
            <a:xfrm rot="5400000" flipH="1">
              <a:off x="5580961" y="1866061"/>
              <a:ext cx="295945" cy="1502559"/>
            </a:xfrm>
            <a:prstGeom prst="bentConnector3">
              <a:avLst>
                <a:gd name="adj1" fmla="val -80218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ZoneTexte 59"/>
            <p:cNvSpPr txBox="1"/>
            <p:nvPr/>
          </p:nvSpPr>
          <p:spPr>
            <a:xfrm>
              <a:off x="5868145" y="2477648"/>
              <a:ext cx="1224136" cy="287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dirty="0" err="1"/>
                <a:t>Vapor</a:t>
              </a:r>
              <a:r>
                <a:rPr lang="fr-FR" sz="1200" dirty="0"/>
                <a:t> diffusion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560516" y="2144983"/>
              <a:ext cx="690457" cy="324384"/>
            </a:xfrm>
            <a:prstGeom prst="rect">
              <a:avLst/>
            </a:prstGeom>
            <a:noFill/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1326223" y="2303647"/>
              <a:ext cx="17281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err="1"/>
                <a:t>Liquid</a:t>
              </a:r>
              <a:r>
                <a:rPr lang="fr-FR" sz="1200" dirty="0"/>
                <a:t> transport by </a:t>
              </a:r>
              <a:r>
                <a:rPr lang="fr-FR" sz="1200" dirty="0" err="1"/>
                <a:t>capillary</a:t>
              </a:r>
              <a:r>
                <a:rPr lang="fr-FR" sz="1200" dirty="0"/>
                <a:t> </a:t>
              </a:r>
              <a:r>
                <a:rPr lang="fr-FR" sz="1200" dirty="0" err="1"/>
                <a:t>suction</a:t>
              </a:r>
              <a:r>
                <a:rPr lang="fr-FR" sz="1200" dirty="0"/>
                <a:t> forces</a:t>
              </a:r>
            </a:p>
          </p:txBody>
        </p:sp>
      </p:grpSp>
      <p:cxnSp>
        <p:nvCxnSpPr>
          <p:cNvPr id="29" name="Connecteur en angle 58">
            <a:extLst>
              <a:ext uri="{FF2B5EF4-FFF2-40B4-BE49-F238E27FC236}">
                <a16:creationId xmlns:a16="http://schemas.microsoft.com/office/drawing/2014/main" id="{6CB7C4FF-6BC1-4C24-A8EE-FEB3C3C83B43}"/>
              </a:ext>
            </a:extLst>
          </p:cNvPr>
          <p:cNvCxnSpPr>
            <a:cxnSpLocks/>
            <a:stCxn id="63" idx="2"/>
            <a:endCxn id="61" idx="2"/>
          </p:cNvCxnSpPr>
          <p:nvPr/>
        </p:nvCxnSpPr>
        <p:spPr>
          <a:xfrm rot="5400000" flipH="1" flipV="1">
            <a:off x="2905545" y="2550727"/>
            <a:ext cx="284973" cy="1715425"/>
          </a:xfrm>
          <a:prstGeom prst="bentConnector3">
            <a:avLst>
              <a:gd name="adj1" fmla="val -8021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Espace réservé du contenu 5">
                <a:extLst>
                  <a:ext uri="{FF2B5EF4-FFF2-40B4-BE49-F238E27FC236}">
                    <a16:creationId xmlns:a16="http://schemas.microsoft.com/office/drawing/2014/main" id="{2DD92F49-A4A2-4C57-90E4-A3CC8D380C6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8650" y="3808068"/>
                <a:ext cx="8058150" cy="966986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100000"/>
                  </a:lnSpc>
                  <a:spcBef>
                    <a:spcPts val="1000"/>
                  </a:spcBef>
                  <a:buFont typeface="Wingdings" pitchFamily="2" charset="2"/>
                  <a:buChar char="§"/>
                  <a:defRPr sz="1600" kern="1200">
                    <a:solidFill>
                      <a:srgbClr val="393A39"/>
                    </a:solidFill>
                    <a:latin typeface="Lato" panose="020F0502020204030203" pitchFamily="34" charset="0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Tx/>
                  <a:buBlip>
                    <a:blip r:embed="rId5"/>
                  </a:buBlip>
                  <a:defRPr sz="1400" kern="1200">
                    <a:solidFill>
                      <a:srgbClr val="393A39"/>
                    </a:solidFill>
                    <a:latin typeface="Lato" panose="020F0502020204030203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200" kern="1200">
                    <a:solidFill>
                      <a:srgbClr val="393A39"/>
                    </a:solidFill>
                    <a:latin typeface="Lato" panose="020F0502020204030203" pitchFamily="34" charset="0"/>
                    <a:ea typeface="+mn-ea"/>
                    <a:cs typeface="+mn-cs"/>
                  </a:defRPr>
                </a:lvl3pPr>
                <a:lvl4pPr marL="13716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Lato" panose="020F0502020204030203" pitchFamily="34" charset="0"/>
                    <a:ea typeface="+mn-ea"/>
                    <a:cs typeface="+mn-cs"/>
                  </a:defRPr>
                </a:lvl4pPr>
                <a:lvl5pPr marL="1828800" indent="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None/>
                  <a:defRPr sz="1200" kern="1200">
                    <a:solidFill>
                      <a:schemeClr val="tx1"/>
                    </a:solidFill>
                    <a:latin typeface="Lato" panose="020F0502020204030203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/>
                  <a:t>Boundary conditions at interior and exterior sides:</a:t>
                </a:r>
              </a:p>
              <a:p>
                <a:pPr lvl="1"/>
                <a:r>
                  <a:rPr lang="en-US" dirty="0"/>
                  <a:t>Convective moisture flux: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fr-FR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>
                        <a:latin typeface="Cambria Math" panose="02040503050406030204" pitchFamily="18" charset="0"/>
                      </a:rPr>
                      <m:t>𝛽</m:t>
                    </m:r>
                    <m:r>
                      <a:rPr lang="fr-FR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mtClean="0">
                            <a:latin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fr-FR" smtClean="0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FR" i="1" smtClean="0">
                            <a:latin typeface="Cambria Math" panose="02040503050406030204" pitchFamily="18" charset="0"/>
                          </a:rPr>
                          <m:t>𝑠𝑎𝑡</m:t>
                        </m:r>
                        <m:r>
                          <a:rPr lang="fr-FR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FR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fr-FR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mtClean="0">
                            <a:latin typeface="Cambria Math" panose="02040503050406030204" pitchFamily="18" charset="0"/>
                          </a:rPr>
                          <m:t>𝜑</m:t>
                        </m:r>
                        <m:r>
                          <a:rPr lang="fr-FR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r-FR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fr-FR" i="1" smtClean="0">
                            <a:latin typeface="Cambria Math" panose="02040503050406030204" pitchFamily="18" charset="0"/>
                          </a:rPr>
                          <m:t>𝑠𝑎𝑡</m:t>
                        </m:r>
                      </m:sub>
                    </m:sSub>
                    <m:r>
                      <a:rPr lang="fr-FR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ym typeface="Wingdings" panose="05000000000000000000" pitchFamily="2" charset="2"/>
                  </a:rPr>
                  <a:t> </a:t>
                </a:r>
                <a:r>
                  <a:rPr lang="en-US" dirty="0"/>
                  <a:t> </a:t>
                </a:r>
              </a:p>
              <a:p>
                <a:pPr lvl="1"/>
                <a:r>
                  <a:rPr lang="en-US" dirty="0"/>
                  <a:t>Convective heat flux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fr-FR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fr-FR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fr-FR">
                        <a:latin typeface="Cambria Math" panose="02040503050406030204" pitchFamily="18" charset="0"/>
                      </a:rPr>
                      <m:t>h</m:t>
                    </m:r>
                    <m:r>
                      <a:rPr lang="fr-FR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fr-FR">
                            <a:latin typeface="Cambria Math" panose="02040503050406030204" pitchFamily="18" charset="0"/>
                          </a:rPr>
                          <m:t>𝑒𝑥𝑡</m:t>
                        </m:r>
                      </m:sub>
                    </m:sSub>
                    <m:r>
                      <a:rPr lang="fr-FR">
                        <a:latin typeface="Cambria Math" panose="02040503050406030204" pitchFamily="18" charset="0"/>
                      </a:rPr>
                      <m:t>−</m:t>
                    </m:r>
                    <m:r>
                      <a:rPr lang="fr-FR">
                        <a:latin typeface="Cambria Math" panose="02040503050406030204" pitchFamily="18" charset="0"/>
                      </a:rPr>
                      <m:t>𝑇</m:t>
                    </m:r>
                    <m:r>
                      <a:rPr lang="fr-FR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>
                  <a:sym typeface="Wingdings" panose="05000000000000000000" pitchFamily="2" charset="2"/>
                </a:endParaRPr>
              </a:p>
            </p:txBody>
          </p:sp>
        </mc:Choice>
        <mc:Fallback>
          <p:sp>
            <p:nvSpPr>
              <p:cNvPr id="23" name="Espace réservé du contenu 5">
                <a:extLst>
                  <a:ext uri="{FF2B5EF4-FFF2-40B4-BE49-F238E27FC236}">
                    <a16:creationId xmlns:a16="http://schemas.microsoft.com/office/drawing/2014/main" id="{2DD92F49-A4A2-4C57-90E4-A3CC8D380C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650" y="3808068"/>
                <a:ext cx="8058150" cy="966986"/>
              </a:xfrm>
              <a:prstGeom prst="rect">
                <a:avLst/>
              </a:prstGeom>
              <a:blipFill>
                <a:blip r:embed="rId9"/>
                <a:stretch>
                  <a:fillRect l="-303" t="-1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05076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6A5FCDC-DA76-46FF-96B1-A9AF1C0613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0" y="504000"/>
            <a:ext cx="4800600" cy="3601077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humidity distribution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2F28790-F21C-4FD4-A442-345F6A28A2F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The relative humidity is continuous across the wall. </a:t>
            </a:r>
          </a:p>
          <a:p>
            <a:r>
              <a:rPr lang="en-US" dirty="0"/>
              <a:t>It is almost a constant in the brick, then increases sharply in mortar layer and decreases in the interior insulation.</a:t>
            </a:r>
          </a:p>
          <a:p>
            <a:r>
              <a:rPr lang="en-US" dirty="0"/>
              <a:t>The resulting distribution is in good agreement with the benchmark data.</a:t>
            </a: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30F518-5BAA-46BE-A801-802E464AE4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14800" y="4402137"/>
            <a:ext cx="4201616" cy="531811"/>
          </a:xfrm>
        </p:spPr>
        <p:txBody>
          <a:bodyPr/>
          <a:lstStyle/>
          <a:p>
            <a:r>
              <a:rPr lang="fr-FR" dirty="0"/>
              <a:t>Distribution of relative </a:t>
            </a:r>
            <a:r>
              <a:rPr lang="fr-FR" dirty="0" err="1"/>
              <a:t>humidity</a:t>
            </a:r>
            <a:r>
              <a:rPr lang="fr-FR" dirty="0"/>
              <a:t> </a:t>
            </a:r>
            <a:r>
              <a:rPr lang="fr-FR" dirty="0" err="1"/>
              <a:t>across</a:t>
            </a:r>
            <a:r>
              <a:rPr lang="fr-FR" dirty="0"/>
              <a:t> the </a:t>
            </a:r>
            <a:r>
              <a:rPr lang="fr-FR" dirty="0" err="1"/>
              <a:t>wall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60 </a:t>
            </a:r>
            <a:r>
              <a:rPr lang="fr-FR" dirty="0" err="1"/>
              <a:t>hours</a:t>
            </a:r>
            <a:r>
              <a:rPr lang="fr-FR" dirty="0"/>
              <a:t>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D60E21-40EF-457D-800A-7D53610512A4}"/>
              </a:ext>
            </a:extLst>
          </p:cNvPr>
          <p:cNvCxnSpPr>
            <a:cxnSpLocks/>
          </p:cNvCxnSpPr>
          <p:nvPr/>
        </p:nvCxnSpPr>
        <p:spPr>
          <a:xfrm>
            <a:off x="6570000" y="742950"/>
            <a:ext cx="0" cy="3124944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2CA26EC-AF46-44FB-B9E8-4ACFEEE3AD72}"/>
              </a:ext>
            </a:extLst>
          </p:cNvPr>
          <p:cNvCxnSpPr>
            <a:cxnSpLocks/>
          </p:cNvCxnSpPr>
          <p:nvPr/>
        </p:nvCxnSpPr>
        <p:spPr>
          <a:xfrm>
            <a:off x="7020272" y="742950"/>
            <a:ext cx="0" cy="3124944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86B2148-FBAF-4DA0-8A1E-07495813F114}"/>
              </a:ext>
            </a:extLst>
          </p:cNvPr>
          <p:cNvSpPr txBox="1"/>
          <p:nvPr/>
        </p:nvSpPr>
        <p:spPr>
          <a:xfrm>
            <a:off x="5274379" y="869980"/>
            <a:ext cx="4796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/>
              <a:t>Brick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1D3245-9F15-4044-8FE0-F05A5D079217}"/>
              </a:ext>
            </a:extLst>
          </p:cNvPr>
          <p:cNvSpPr txBox="1"/>
          <p:nvPr/>
        </p:nvSpPr>
        <p:spPr>
          <a:xfrm>
            <a:off x="7308879" y="854891"/>
            <a:ext cx="120898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i="1" dirty="0" err="1"/>
              <a:t>Interior</a:t>
            </a:r>
            <a:r>
              <a:rPr lang="fr-FR" sz="1100" i="1" dirty="0"/>
              <a:t> insulation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95C88D-BF60-4262-A3B4-37E54B8F4F30}"/>
              </a:ext>
            </a:extLst>
          </p:cNvPr>
          <p:cNvSpPr txBox="1"/>
          <p:nvPr/>
        </p:nvSpPr>
        <p:spPr>
          <a:xfrm>
            <a:off x="6497444" y="853762"/>
            <a:ext cx="6303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dirty="0" err="1"/>
              <a:t>Mortar</a:t>
            </a:r>
            <a:endParaRPr lang="fr-FR" sz="1100" i="1" dirty="0"/>
          </a:p>
        </p:txBody>
      </p:sp>
    </p:spTree>
    <p:extLst>
      <p:ext uri="{BB962C8B-B14F-4D97-AF65-F5344CB8AC3E}">
        <p14:creationId xmlns:p14="http://schemas.microsoft.com/office/powerpoint/2010/main" val="22515743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9DEC09E-6C59-4A61-BDA3-8EA5F638FB4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14800" y="503468"/>
            <a:ext cx="4800600" cy="3601077"/>
          </a:xfr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Relative humidity distribution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2F28790-F21C-4FD4-A442-345F6A28A2FF}"/>
              </a:ext>
            </a:extLst>
          </p:cNvPr>
          <p:cNvSpPr>
            <a:spLocks noGrp="1"/>
          </p:cNvSpPr>
          <p:nvPr>
            <p:ph sz="half" idx="10"/>
          </p:nvPr>
        </p:nvSpPr>
        <p:spPr/>
        <p:txBody>
          <a:bodyPr/>
          <a:lstStyle/>
          <a:p>
            <a:r>
              <a:rPr lang="en-US" dirty="0"/>
              <a:t>The distribution of moisture content exhibits discontinuities at the interfaces between different materials.</a:t>
            </a:r>
          </a:p>
          <a:p>
            <a:r>
              <a:rPr lang="en-US" dirty="0"/>
              <a:t>It is almost a constant in the brick layer and has strong variation in mortar and insulation layers.</a:t>
            </a:r>
          </a:p>
          <a:p>
            <a:r>
              <a:rPr lang="en-US" dirty="0"/>
              <a:t>The resulting distribution is in good agreement with the benchmark data.</a:t>
            </a: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830F518-5BAA-46BE-A801-802E464AE40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114800" y="4402137"/>
            <a:ext cx="4201616" cy="531811"/>
          </a:xfrm>
        </p:spPr>
        <p:txBody>
          <a:bodyPr/>
          <a:lstStyle/>
          <a:p>
            <a:r>
              <a:rPr lang="fr-FR" dirty="0"/>
              <a:t>Distribution of </a:t>
            </a:r>
            <a:r>
              <a:rPr lang="fr-FR" dirty="0" err="1"/>
              <a:t>moisture</a:t>
            </a:r>
            <a:r>
              <a:rPr lang="fr-FR" dirty="0"/>
              <a:t> content </a:t>
            </a:r>
            <a:r>
              <a:rPr lang="fr-FR" dirty="0" err="1"/>
              <a:t>across</a:t>
            </a:r>
            <a:r>
              <a:rPr lang="fr-FR" dirty="0"/>
              <a:t> the </a:t>
            </a:r>
            <a:r>
              <a:rPr lang="fr-FR" dirty="0" err="1"/>
              <a:t>wall</a:t>
            </a:r>
            <a:r>
              <a:rPr lang="fr-FR" dirty="0"/>
              <a:t> </a:t>
            </a:r>
            <a:r>
              <a:rPr lang="fr-FR" dirty="0" err="1"/>
              <a:t>after</a:t>
            </a:r>
            <a:r>
              <a:rPr lang="fr-FR" dirty="0"/>
              <a:t> 60 </a:t>
            </a:r>
            <a:r>
              <a:rPr lang="fr-FR" dirty="0" err="1"/>
              <a:t>hours</a:t>
            </a:r>
            <a:r>
              <a:rPr lang="fr-FR" dirty="0"/>
              <a:t>.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0D60E21-40EF-457D-800A-7D53610512A4}"/>
              </a:ext>
            </a:extLst>
          </p:cNvPr>
          <p:cNvCxnSpPr>
            <a:cxnSpLocks/>
          </p:cNvCxnSpPr>
          <p:nvPr/>
        </p:nvCxnSpPr>
        <p:spPr>
          <a:xfrm>
            <a:off x="5400000" y="773668"/>
            <a:ext cx="0" cy="3060678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2CA26EC-AF46-44FB-B9E8-4ACFEEE3AD72}"/>
              </a:ext>
            </a:extLst>
          </p:cNvPr>
          <p:cNvCxnSpPr>
            <a:cxnSpLocks/>
          </p:cNvCxnSpPr>
          <p:nvPr/>
        </p:nvCxnSpPr>
        <p:spPr>
          <a:xfrm>
            <a:off x="6197940" y="758579"/>
            <a:ext cx="17668" cy="3075767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86B2148-FBAF-4DA0-8A1E-07495813F114}"/>
              </a:ext>
            </a:extLst>
          </p:cNvPr>
          <p:cNvSpPr txBox="1"/>
          <p:nvPr/>
        </p:nvSpPr>
        <p:spPr>
          <a:xfrm>
            <a:off x="4712336" y="923821"/>
            <a:ext cx="5084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/>
              <a:t>Brick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1D3245-9F15-4044-8FE0-F05A5D079217}"/>
              </a:ext>
            </a:extLst>
          </p:cNvPr>
          <p:cNvSpPr txBox="1"/>
          <p:nvPr/>
        </p:nvSpPr>
        <p:spPr>
          <a:xfrm>
            <a:off x="6533768" y="923822"/>
            <a:ext cx="13019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 err="1"/>
              <a:t>Interior</a:t>
            </a:r>
            <a:r>
              <a:rPr lang="fr-FR" sz="1200" i="1" dirty="0"/>
              <a:t> insulation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95C88D-BF60-4262-A3B4-37E54B8F4F30}"/>
              </a:ext>
            </a:extLst>
          </p:cNvPr>
          <p:cNvSpPr txBox="1"/>
          <p:nvPr/>
        </p:nvSpPr>
        <p:spPr>
          <a:xfrm>
            <a:off x="5471751" y="923821"/>
            <a:ext cx="630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err="1"/>
              <a:t>Mortar</a:t>
            </a:r>
            <a:endParaRPr lang="fr-FR" sz="1200" i="1" dirty="0"/>
          </a:p>
        </p:txBody>
      </p:sp>
    </p:spTree>
    <p:extLst>
      <p:ext uri="{BB962C8B-B14F-4D97-AF65-F5344CB8AC3E}">
        <p14:creationId xmlns:p14="http://schemas.microsoft.com/office/powerpoint/2010/main" val="2822239091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TEMPLATE_COMSOL - Copie</Template>
  <TotalTime>2740</TotalTime>
  <Words>473</Words>
  <Application>Microsoft Office PowerPoint</Application>
  <PresentationFormat>Affichage à l'écran (16:9)</PresentationFormat>
  <Paragraphs>65</Paragraphs>
  <Slides>6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Lato</vt:lpstr>
      <vt:lpstr>Arial</vt:lpstr>
      <vt:lpstr>Cambria Math</vt:lpstr>
      <vt:lpstr>Wingdings</vt:lpstr>
      <vt:lpstr>Lato Light</vt:lpstr>
      <vt:lpstr>comsol-slide-template-NEW</vt:lpstr>
      <vt:lpstr>Heat and moisture transport in a wall with capillary active insulation</vt:lpstr>
      <vt:lpstr>Model description</vt:lpstr>
      <vt:lpstr>Geometry and Material properties</vt:lpstr>
      <vt:lpstr>Model definition</vt:lpstr>
      <vt:lpstr>Relative humidity distribution</vt:lpstr>
      <vt:lpstr>Relative humidity distribution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Homogeneous wall with analytical solution</dc:title>
  <dc:creator>Antoine Bouhours</dc:creator>
  <cp:lastModifiedBy>Sébastien Denis</cp:lastModifiedBy>
  <cp:revision>117</cp:revision>
  <dcterms:created xsi:type="dcterms:W3CDTF">2020-03-25T15:23:40Z</dcterms:created>
  <dcterms:modified xsi:type="dcterms:W3CDTF">2024-12-19T16:27:24Z</dcterms:modified>
</cp:coreProperties>
</file>