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5" r:id="rId2"/>
  </p:sldMasterIdLst>
  <p:sldIdLst>
    <p:sldId id="258" r:id="rId3"/>
    <p:sldId id="269" r:id="rId4"/>
    <p:sldId id="286" r:id="rId5"/>
    <p:sldId id="287" r:id="rId6"/>
    <p:sldId id="281" r:id="rId7"/>
    <p:sldId id="289" r:id="rId8"/>
    <p:sldId id="290" r:id="rId9"/>
    <p:sldId id="291" r:id="rId10"/>
    <p:sldId id="292" r:id="rId11"/>
    <p:sldId id="280" r:id="rId12"/>
    <p:sldId id="294" r:id="rId13"/>
    <p:sldId id="285" r:id="rId1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E8CBB472-D6FF-44D7-AE72-94862EE666BC}">
          <p14:sldIdLst>
            <p14:sldId id="258"/>
          </p14:sldIdLst>
        </p14:section>
        <p14:section name="Background" id="{871BA7CE-F0B1-41F1-B6EF-55B0A4225F98}">
          <p14:sldIdLst>
            <p14:sldId id="269"/>
          </p14:sldIdLst>
        </p14:section>
        <p14:section name="Model Definition" id="{7D2AF699-058D-4D47-A77F-3C8AA025A2A2}">
          <p14:sldIdLst>
            <p14:sldId id="286"/>
            <p14:sldId id="287"/>
            <p14:sldId id="281"/>
            <p14:sldId id="289"/>
            <p14:sldId id="290"/>
            <p14:sldId id="291"/>
            <p14:sldId id="292"/>
          </p14:sldIdLst>
        </p14:section>
        <p14:section name="Results" id="{E11A1C31-815F-4503-A7C7-E47A85883394}">
          <p14:sldIdLst>
            <p14:sldId id="280"/>
            <p14:sldId id="294"/>
          </p14:sldIdLst>
        </p14:section>
        <p14:section name="Concluding Remarks" id="{4815CD98-4DC6-4E45-BC9F-385CF97C98F6}">
          <p14:sldIdLst>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66" autoAdjust="0"/>
    <p:restoredTop sz="94660"/>
  </p:normalViewPr>
  <p:slideViewPr>
    <p:cSldViewPr snapToGrid="0">
      <p:cViewPr varScale="1">
        <p:scale>
          <a:sx n="166" d="100"/>
          <a:sy n="166" d="100"/>
        </p:scale>
        <p:origin x="288" y="13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6992407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9419551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26217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90328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20029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91496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47075677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428890937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67891648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73939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77589806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40563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287228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344517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标题幻灯片（蓝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890232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4487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364656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778726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9481365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7885473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076180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85078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32953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9662561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83066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5902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600557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42816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92484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04283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18781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7666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646846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328928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946680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455317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225870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2804813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3855886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955057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8223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610407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687720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68391427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753566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4648088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05916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3511951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91875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2080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753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62464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377534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812711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42065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3517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5266430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88749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026060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460906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580792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80.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63" Type="http://schemas.openxmlformats.org/officeDocument/2006/relationships/image" Target="../media/image1.emf"/><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slideLayout" Target="../slideLayouts/slideLayout112.xml"/><Relationship Id="rId5" Type="http://schemas.openxmlformats.org/officeDocument/2006/relationships/slideLayout" Target="../slideLayouts/slideLayout59.xml"/><Relationship Id="rId61" Type="http://schemas.openxmlformats.org/officeDocument/2006/relationships/slideLayout" Target="../slideLayouts/slideLayout115.xml"/><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64" Type="http://schemas.openxmlformats.org/officeDocument/2006/relationships/image" Target="../media/image2.emf"/><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slideLayout" Target="../slideLayouts/slideLayout113.xml"/><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62" Type="http://schemas.openxmlformats.org/officeDocument/2006/relationships/theme" Target="../theme/theme2.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slideLayout" Target="../slideLayouts/slideLayout114.xml"/><Relationship Id="rId65" Type="http://schemas.openxmlformats.org/officeDocument/2006/relationships/image" Target="../media/image3.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15779" y="223914"/>
            <a:ext cx="752320" cy="69658"/>
          </a:xfrm>
          <a:prstGeom prst="rect">
            <a:avLst/>
          </a:prstGeom>
        </p:spPr>
      </p:pic>
    </p:spTree>
    <p:extLst>
      <p:ext uri="{BB962C8B-B14F-4D97-AF65-F5344CB8AC3E}">
        <p14:creationId xmlns:p14="http://schemas.microsoft.com/office/powerpoint/2010/main" val="21301065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 id="2147483741" r:id="rId26"/>
    <p:sldLayoutId id="2147483742" r:id="rId27"/>
    <p:sldLayoutId id="2147483743" r:id="rId28"/>
    <p:sldLayoutId id="2147483744" r:id="rId29"/>
    <p:sldLayoutId id="2147483745" r:id="rId30"/>
    <p:sldLayoutId id="2147483746" r:id="rId31"/>
    <p:sldLayoutId id="2147483747" r:id="rId32"/>
    <p:sldLayoutId id="2147483748" r:id="rId33"/>
    <p:sldLayoutId id="2147483749" r:id="rId34"/>
    <p:sldLayoutId id="2147483750" r:id="rId35"/>
    <p:sldLayoutId id="2147483751" r:id="rId36"/>
    <p:sldLayoutId id="2147483752" r:id="rId37"/>
    <p:sldLayoutId id="2147483753" r:id="rId38"/>
    <p:sldLayoutId id="2147483754" r:id="rId39"/>
    <p:sldLayoutId id="2147483755" r:id="rId40"/>
    <p:sldLayoutId id="2147483756" r:id="rId41"/>
    <p:sldLayoutId id="2147483757" r:id="rId42"/>
    <p:sldLayoutId id="2147483758" r:id="rId43"/>
    <p:sldLayoutId id="2147483759" r:id="rId44"/>
    <p:sldLayoutId id="2147483760" r:id="rId45"/>
    <p:sldLayoutId id="2147483761" r:id="rId46"/>
    <p:sldLayoutId id="2147483762" r:id="rId47"/>
    <p:sldLayoutId id="2147483763" r:id="rId48"/>
    <p:sldLayoutId id="2147483764" r:id="rId49"/>
    <p:sldLayoutId id="2147483765" r:id="rId50"/>
    <p:sldLayoutId id="2147483766" r:id="rId51"/>
    <p:sldLayoutId id="2147483767" r:id="rId52"/>
    <p:sldLayoutId id="2147483768" r:id="rId53"/>
    <p:sldLayoutId id="2147483769" r:id="rId54"/>
    <p:sldLayoutId id="2147483770" r:id="rId55"/>
    <p:sldLayoutId id="2147483771" r:id="rId56"/>
    <p:sldLayoutId id="2147483772" r:id="rId57"/>
    <p:sldLayoutId id="2147483773" r:id="rId58"/>
    <p:sldLayoutId id="2147483774" r:id="rId59"/>
    <p:sldLayoutId id="2147483775" r:id="rId60"/>
    <p:sldLayoutId id="2147483776" r:id="rId61"/>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5"/>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cn.comsol.com/model/tubular-reactor-surrogate-model-application-with-efficient-geometry-sampling-120391" TargetMode="Externa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8F7914-26BD-4CF1-8C03-E099774011BF}"/>
              </a:ext>
            </a:extLst>
          </p:cNvPr>
          <p:cNvSpPr>
            <a:spLocks noGrp="1"/>
          </p:cNvSpPr>
          <p:nvPr>
            <p:ph type="title"/>
          </p:nvPr>
        </p:nvSpPr>
        <p:spPr>
          <a:xfrm>
            <a:off x="457200" y="1930401"/>
            <a:ext cx="8021171" cy="2139950"/>
          </a:xfrm>
        </p:spPr>
        <p:txBody>
          <a:bodyPr>
            <a:normAutofit/>
          </a:bodyPr>
          <a:lstStyle/>
          <a:p>
            <a:r>
              <a:rPr lang="en-US" altLang="zh-CN" sz="2800" dirty="0"/>
              <a:t>Surrogate Model of a 3-Phase </a:t>
            </a:r>
            <a:br>
              <a:rPr lang="en-US" altLang="zh-CN" sz="2800" dirty="0"/>
            </a:br>
            <a:r>
              <a:rPr lang="en-US" altLang="zh-CN" sz="2800" dirty="0"/>
              <a:t>High-Voltage Switchgear</a:t>
            </a:r>
            <a:endParaRPr lang="en-US" sz="2800" dirty="0"/>
          </a:p>
        </p:txBody>
      </p:sp>
      <p:sp>
        <p:nvSpPr>
          <p:cNvPr id="9" name="Text Placeholder 8">
            <a:extLst>
              <a:ext uri="{FF2B5EF4-FFF2-40B4-BE49-F238E27FC236}">
                <a16:creationId xmlns:a16="http://schemas.microsoft.com/office/drawing/2014/main" id="{24BEDC91-FFDC-44B5-9299-D326C2CE4C37}"/>
              </a:ext>
            </a:extLst>
          </p:cNvPr>
          <p:cNvSpPr>
            <a:spLocks noGrp="1"/>
          </p:cNvSpPr>
          <p:nvPr>
            <p:ph type="body" idx="1"/>
          </p:nvPr>
        </p:nvSpPr>
        <p:spPr>
          <a:xfrm>
            <a:off x="457200" y="4089400"/>
            <a:ext cx="1837944" cy="349250"/>
          </a:xfrm>
        </p:spPr>
        <p:txBody>
          <a:bodyPr>
            <a:normAutofit lnSpcReduction="10000"/>
          </a:bodyPr>
          <a:lstStyle/>
          <a:p>
            <a:endParaRPr lang="en-SE"/>
          </a:p>
        </p:txBody>
      </p:sp>
      <p:sp>
        <p:nvSpPr>
          <p:cNvPr id="13" name="Text Placeholder 12">
            <a:extLst>
              <a:ext uri="{FF2B5EF4-FFF2-40B4-BE49-F238E27FC236}">
                <a16:creationId xmlns:a16="http://schemas.microsoft.com/office/drawing/2014/main" id="{0856DF25-C968-4B5A-9DA6-612C71D89B59}"/>
              </a:ext>
            </a:extLst>
          </p:cNvPr>
          <p:cNvSpPr>
            <a:spLocks noGrp="1"/>
          </p:cNvSpPr>
          <p:nvPr>
            <p:ph type="body" idx="10"/>
          </p:nvPr>
        </p:nvSpPr>
        <p:spPr>
          <a:xfrm>
            <a:off x="457200" y="4362450"/>
            <a:ext cx="1837944" cy="453190"/>
          </a:xfrm>
        </p:spPr>
        <p:txBody>
          <a:bodyPr/>
          <a:lstStyle/>
          <a:p>
            <a:r>
              <a:rPr lang="en-US"/>
              <a:t>COMSOL</a:t>
            </a:r>
            <a:endParaRPr lang="en-US" dirty="0"/>
          </a:p>
        </p:txBody>
      </p:sp>
      <p:pic>
        <p:nvPicPr>
          <p:cNvPr id="14" name="图片 2">
            <a:extLst>
              <a:ext uri="{FF2B5EF4-FFF2-40B4-BE49-F238E27FC236}">
                <a16:creationId xmlns:a16="http://schemas.microsoft.com/office/drawing/2014/main" id="{87840C7D-2A7C-4165-AA57-B431A300088C}"/>
              </a:ext>
            </a:extLst>
          </p:cNvPr>
          <p:cNvPicPr>
            <a:picLocks noChangeAspect="1"/>
          </p:cNvPicPr>
          <p:nvPr/>
        </p:nvPicPr>
        <p:blipFill rotWithShape="1">
          <a:blip r:embed="rId2">
            <a:extLst>
              <a:ext uri="{28A0092B-C50C-407E-A947-70E740481C1C}">
                <a14:useLocalDpi xmlns:a14="http://schemas.microsoft.com/office/drawing/2010/main" val="0"/>
              </a:ext>
            </a:extLst>
          </a:blip>
          <a:srcRect r="45413"/>
          <a:stretch/>
        </p:blipFill>
        <p:spPr>
          <a:xfrm>
            <a:off x="5499847" y="0"/>
            <a:ext cx="3644152" cy="5143500"/>
          </a:xfrm>
          <a:prstGeom prst="rect">
            <a:avLst/>
          </a:prstGeom>
        </p:spPr>
      </p:pic>
    </p:spTree>
    <p:extLst>
      <p:ext uri="{BB962C8B-B14F-4D97-AF65-F5344CB8AC3E}">
        <p14:creationId xmlns:p14="http://schemas.microsoft.com/office/powerpoint/2010/main" val="965255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E7BF42-E99C-4575-A6CE-55E4D883B6C0}"/>
              </a:ext>
            </a:extLst>
          </p:cNvPr>
          <p:cNvSpPr>
            <a:spLocks noGrp="1"/>
          </p:cNvSpPr>
          <p:nvPr>
            <p:ph type="title"/>
          </p:nvPr>
        </p:nvSpPr>
        <p:spPr/>
        <p:txBody>
          <a:bodyPr/>
          <a:lstStyle/>
          <a:p>
            <a:r>
              <a:rPr lang="en-US" dirty="0"/>
              <a:t>Results</a:t>
            </a:r>
          </a:p>
        </p:txBody>
      </p:sp>
      <p:sp>
        <p:nvSpPr>
          <p:cNvPr id="7" name="Content Placeholder 6">
            <a:extLst>
              <a:ext uri="{FF2B5EF4-FFF2-40B4-BE49-F238E27FC236}">
                <a16:creationId xmlns:a16="http://schemas.microsoft.com/office/drawing/2014/main" id="{C1C157A1-0458-4C38-8AA1-11DD90654CA8}"/>
              </a:ext>
            </a:extLst>
          </p:cNvPr>
          <p:cNvSpPr>
            <a:spLocks noGrp="1"/>
          </p:cNvSpPr>
          <p:nvPr>
            <p:ph sz="quarter" idx="11"/>
          </p:nvPr>
        </p:nvSpPr>
        <p:spPr/>
        <p:txBody>
          <a:bodyPr/>
          <a:lstStyle/>
          <a:p>
            <a:r>
              <a:rPr lang="en-US" dirty="0"/>
              <a:t> </a:t>
            </a:r>
          </a:p>
        </p:txBody>
      </p:sp>
      <p:sp>
        <p:nvSpPr>
          <p:cNvPr id="6" name="Content Placeholder 5">
            <a:extLst>
              <a:ext uri="{FF2B5EF4-FFF2-40B4-BE49-F238E27FC236}">
                <a16:creationId xmlns:a16="http://schemas.microsoft.com/office/drawing/2014/main" id="{918F3E1A-7BC4-4FCD-8A87-63D5CC5B7AE9}"/>
              </a:ext>
            </a:extLst>
          </p:cNvPr>
          <p:cNvSpPr>
            <a:spLocks noGrp="1"/>
          </p:cNvSpPr>
          <p:nvPr>
            <p:ph sz="half" idx="10"/>
          </p:nvPr>
        </p:nvSpPr>
        <p:spPr/>
        <p:txBody>
          <a:bodyPr>
            <a:normAutofit/>
          </a:bodyPr>
          <a:lstStyle/>
          <a:p>
            <a:pPr marL="0" indent="0">
              <a:buNone/>
            </a:pPr>
            <a:r>
              <a:rPr lang="en-US" sz="1300" dirty="0"/>
              <a:t>At AC 50Hz, 3-phase results are shown, including </a:t>
            </a:r>
            <a:r>
              <a:rPr lang="en-US" altLang="zh-CN" sz="1300" dirty="0"/>
              <a:t>the electric field (E</a:t>
            </a:r>
            <a:r>
              <a:rPr lang="en-US" altLang="zh-CN" sz="1300" baseline="-25000" dirty="0"/>
              <a:t>norm</a:t>
            </a:r>
            <a:r>
              <a:rPr lang="en-US" altLang="zh-CN" sz="1300" dirty="0"/>
              <a:t>) and electric potential distribution.</a:t>
            </a:r>
            <a:endParaRPr lang="en-US" sz="1300" dirty="0"/>
          </a:p>
        </p:txBody>
      </p:sp>
      <p:sp>
        <p:nvSpPr>
          <p:cNvPr id="13" name="TextBox 12">
            <a:extLst>
              <a:ext uri="{FF2B5EF4-FFF2-40B4-BE49-F238E27FC236}">
                <a16:creationId xmlns:a16="http://schemas.microsoft.com/office/drawing/2014/main" id="{F1D71695-56A6-4551-A085-FE9FE90E3CE5}"/>
              </a:ext>
            </a:extLst>
          </p:cNvPr>
          <p:cNvSpPr txBox="1"/>
          <p:nvPr/>
        </p:nvSpPr>
        <p:spPr>
          <a:xfrm>
            <a:off x="3894571" y="4426669"/>
            <a:ext cx="1635384" cy="369332"/>
          </a:xfrm>
          <a:prstGeom prst="rect">
            <a:avLst/>
          </a:prstGeom>
          <a:noFill/>
        </p:spPr>
        <p:txBody>
          <a:bodyPr wrap="square" rtlCol="0">
            <a:spAutoFit/>
          </a:bodyPr>
          <a:lstStyle/>
          <a:p>
            <a:r>
              <a:rPr lang="en-US" sz="900" i="1" dirty="0">
                <a:solidFill>
                  <a:schemeClr val="accent5"/>
                </a:solidFill>
              </a:rPr>
              <a:t>Electric field streamlines and </a:t>
            </a:r>
            <a:br>
              <a:rPr lang="en-US" sz="900" i="1" dirty="0">
                <a:solidFill>
                  <a:schemeClr val="accent5"/>
                </a:solidFill>
              </a:rPr>
            </a:br>
            <a:r>
              <a:rPr lang="en-US" sz="900" i="1" dirty="0">
                <a:solidFill>
                  <a:schemeClr val="accent5"/>
                </a:solidFill>
              </a:rPr>
              <a:t>Electric potential distribution</a:t>
            </a:r>
          </a:p>
        </p:txBody>
      </p:sp>
      <p:pic>
        <p:nvPicPr>
          <p:cNvPr id="3" name="图片 2">
            <a:extLst>
              <a:ext uri="{FF2B5EF4-FFF2-40B4-BE49-F238E27FC236}">
                <a16:creationId xmlns:a16="http://schemas.microsoft.com/office/drawing/2014/main" id="{98CB8216-B038-4BEA-A896-8F93A42C2D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4571" y="348645"/>
            <a:ext cx="5249429" cy="3940075"/>
          </a:xfrm>
          <a:prstGeom prst="rect">
            <a:avLst/>
          </a:prstGeom>
        </p:spPr>
      </p:pic>
    </p:spTree>
    <p:extLst>
      <p:ext uri="{BB962C8B-B14F-4D97-AF65-F5344CB8AC3E}">
        <p14:creationId xmlns:p14="http://schemas.microsoft.com/office/powerpoint/2010/main" val="2687823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6C42ACB-5911-4053-BF1C-912BF8B7C0C8}"/>
              </a:ext>
            </a:extLst>
          </p:cNvPr>
          <p:cNvSpPr>
            <a:spLocks noGrp="1"/>
          </p:cNvSpPr>
          <p:nvPr>
            <p:ph sz="half" idx="18"/>
          </p:nvPr>
        </p:nvSpPr>
        <p:spPr/>
        <p:txBody>
          <a:bodyPr/>
          <a:lstStyle/>
          <a:p>
            <a:pPr marL="0" indent="0">
              <a:buNone/>
            </a:pPr>
            <a:r>
              <a:rPr lang="en-US" altLang="zh-CN" dirty="0"/>
              <a:t>Using the app, we can see how the distribution of the electric potential varies with the input voltage V</a:t>
            </a:r>
            <a:r>
              <a:rPr lang="en-US" altLang="zh-CN" baseline="-25000" dirty="0"/>
              <a:t>in</a:t>
            </a:r>
            <a:r>
              <a:rPr lang="en-US" altLang="zh-CN" dirty="0"/>
              <a:t>. Once trained, the surrogate model gives instantaneous results.</a:t>
            </a:r>
          </a:p>
        </p:txBody>
      </p:sp>
      <p:sp>
        <p:nvSpPr>
          <p:cNvPr id="7" name="Content Placeholder 6">
            <a:extLst>
              <a:ext uri="{FF2B5EF4-FFF2-40B4-BE49-F238E27FC236}">
                <a16:creationId xmlns:a16="http://schemas.microsoft.com/office/drawing/2014/main" id="{25D14864-A196-49D1-833F-294947C1A6BA}"/>
              </a:ext>
            </a:extLst>
          </p:cNvPr>
          <p:cNvSpPr>
            <a:spLocks noGrp="1"/>
          </p:cNvSpPr>
          <p:nvPr>
            <p:ph sz="quarter" idx="17"/>
          </p:nvPr>
        </p:nvSpPr>
        <p:spPr/>
        <p:txBody>
          <a:bodyPr/>
          <a:lstStyle/>
          <a:p>
            <a:pPr marL="0" indent="0">
              <a:buNone/>
            </a:pPr>
            <a:r>
              <a:rPr lang="en-US" dirty="0"/>
              <a:t> </a:t>
            </a:r>
            <a:endParaRPr lang="en-SE" dirty="0"/>
          </a:p>
        </p:txBody>
      </p:sp>
      <p:sp>
        <p:nvSpPr>
          <p:cNvPr id="6" name="Title 5">
            <a:extLst>
              <a:ext uri="{FF2B5EF4-FFF2-40B4-BE49-F238E27FC236}">
                <a16:creationId xmlns:a16="http://schemas.microsoft.com/office/drawing/2014/main" id="{8319EEB9-488F-4D18-9A73-8629A3DD08C4}"/>
              </a:ext>
            </a:extLst>
          </p:cNvPr>
          <p:cNvSpPr>
            <a:spLocks noGrp="1"/>
          </p:cNvSpPr>
          <p:nvPr>
            <p:ph type="title"/>
          </p:nvPr>
        </p:nvSpPr>
        <p:spPr/>
        <p:txBody>
          <a:bodyPr/>
          <a:lstStyle/>
          <a:p>
            <a:r>
              <a:rPr lang="en-US" altLang="zh-CN" dirty="0"/>
              <a:t>Surrogate Model</a:t>
            </a:r>
            <a:endParaRPr lang="en-SE" dirty="0"/>
          </a:p>
        </p:txBody>
      </p:sp>
      <p:pic>
        <p:nvPicPr>
          <p:cNvPr id="2" name="Picture 1">
            <a:extLst>
              <a:ext uri="{FF2B5EF4-FFF2-40B4-BE49-F238E27FC236}">
                <a16:creationId xmlns:a16="http://schemas.microsoft.com/office/drawing/2014/main" id="{ADA3C295-9490-4137-BD0E-66F3BDDB7569}"/>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1427247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内容占位符 7">
            <a:extLst>
              <a:ext uri="{FF2B5EF4-FFF2-40B4-BE49-F238E27FC236}">
                <a16:creationId xmlns:a16="http://schemas.microsoft.com/office/drawing/2014/main" id="{A710061E-8A29-4CBF-8EAE-10A95E445E4A}"/>
              </a:ext>
            </a:extLst>
          </p:cNvPr>
          <p:cNvPicPr>
            <a:picLocks noChangeAspect="1"/>
          </p:cNvPicPr>
          <p:nvPr/>
        </p:nvPicPr>
        <p:blipFill rotWithShape="1">
          <a:blip r:embed="rId2"/>
          <a:srcRect t="227" r="8466" b="-1"/>
          <a:stretch/>
        </p:blipFill>
        <p:spPr>
          <a:xfrm>
            <a:off x="685799" y="1055688"/>
            <a:ext cx="8077201" cy="4087811"/>
          </a:xfrm>
          <a:prstGeom prst="rect">
            <a:avLst/>
          </a:prstGeom>
          <a:noFill/>
        </p:spPr>
      </p:pic>
      <p:sp>
        <p:nvSpPr>
          <p:cNvPr id="9" name="Content Placeholder 8">
            <a:extLst>
              <a:ext uri="{FF2B5EF4-FFF2-40B4-BE49-F238E27FC236}">
                <a16:creationId xmlns:a16="http://schemas.microsoft.com/office/drawing/2014/main" id="{2901C7EC-CA2F-48BE-A9E3-79B433FAB37E}"/>
              </a:ext>
            </a:extLst>
          </p:cNvPr>
          <p:cNvSpPr>
            <a:spLocks noGrp="1"/>
          </p:cNvSpPr>
          <p:nvPr>
            <p:ph sz="quarter" idx="29"/>
          </p:nvPr>
        </p:nvSpPr>
        <p:spPr/>
        <p:txBody>
          <a:bodyPr/>
          <a:lstStyle/>
          <a:p>
            <a:r>
              <a:rPr lang="en-US" dirty="0"/>
              <a:t> </a:t>
            </a:r>
          </a:p>
        </p:txBody>
      </p:sp>
      <p:sp>
        <p:nvSpPr>
          <p:cNvPr id="6" name="Text Placeholder 5">
            <a:extLst>
              <a:ext uri="{FF2B5EF4-FFF2-40B4-BE49-F238E27FC236}">
                <a16:creationId xmlns:a16="http://schemas.microsoft.com/office/drawing/2014/main" id="{E3700C55-5200-424B-9C84-5F25BC0F4D97}"/>
              </a:ext>
            </a:extLst>
          </p:cNvPr>
          <p:cNvSpPr>
            <a:spLocks noGrp="1"/>
          </p:cNvSpPr>
          <p:nvPr>
            <p:ph type="body" sz="quarter" idx="12"/>
          </p:nvPr>
        </p:nvSpPr>
        <p:spPr/>
        <p:txBody>
          <a:bodyPr/>
          <a:lstStyle/>
          <a:p>
            <a:r>
              <a:rPr lang="en-US" dirty="0"/>
              <a:t> </a:t>
            </a:r>
          </a:p>
        </p:txBody>
      </p:sp>
      <p:sp>
        <p:nvSpPr>
          <p:cNvPr id="7" name="Content Placeholder 6">
            <a:extLst>
              <a:ext uri="{FF2B5EF4-FFF2-40B4-BE49-F238E27FC236}">
                <a16:creationId xmlns:a16="http://schemas.microsoft.com/office/drawing/2014/main" id="{C308DC76-EE92-4C73-995F-2730E83A2047}"/>
              </a:ext>
            </a:extLst>
          </p:cNvPr>
          <p:cNvSpPr>
            <a:spLocks noGrp="1"/>
          </p:cNvSpPr>
          <p:nvPr>
            <p:ph sz="quarter" idx="19"/>
          </p:nvPr>
        </p:nvSpPr>
        <p:spPr/>
        <p:txBody>
          <a:bodyPr/>
          <a:lstStyle/>
          <a:p>
            <a:pPr>
              <a:tabLst>
                <a:tab pos="627063" algn="l"/>
              </a:tabLst>
            </a:pPr>
            <a:r>
              <a:rPr lang="en-US" sz="2800" dirty="0"/>
              <a:t>High-Voltage Switchgears</a:t>
            </a:r>
          </a:p>
        </p:txBody>
      </p:sp>
      <p:sp>
        <p:nvSpPr>
          <p:cNvPr id="8" name="Content Placeholder 7">
            <a:extLst>
              <a:ext uri="{FF2B5EF4-FFF2-40B4-BE49-F238E27FC236}">
                <a16:creationId xmlns:a16="http://schemas.microsoft.com/office/drawing/2014/main" id="{62C6F092-DDD6-46FD-8D5E-458939E3BE12}"/>
              </a:ext>
            </a:extLst>
          </p:cNvPr>
          <p:cNvSpPr>
            <a:spLocks noGrp="1"/>
          </p:cNvSpPr>
          <p:nvPr>
            <p:ph sz="quarter" idx="20"/>
          </p:nvPr>
        </p:nvSpPr>
        <p:spPr>
          <a:xfrm>
            <a:off x="457200" y="3957986"/>
            <a:ext cx="2650067" cy="1041644"/>
          </a:xfrm>
        </p:spPr>
        <p:txBody>
          <a:bodyPr>
            <a:normAutofit/>
          </a:bodyPr>
          <a:lstStyle/>
          <a:p>
            <a:pPr>
              <a:lnSpc>
                <a:spcPct val="120000"/>
              </a:lnSpc>
            </a:pPr>
            <a:r>
              <a:rPr lang="en-US" sz="1000" dirty="0"/>
              <a:t>The electric potential and electric field distribution is computed and the surrogate model (DNN) is so fast that it can easily be used as a part of a digital twin.</a:t>
            </a:r>
          </a:p>
        </p:txBody>
      </p:sp>
      <p:sp>
        <p:nvSpPr>
          <p:cNvPr id="10" name="Content Placeholder 9">
            <a:extLst>
              <a:ext uri="{FF2B5EF4-FFF2-40B4-BE49-F238E27FC236}">
                <a16:creationId xmlns:a16="http://schemas.microsoft.com/office/drawing/2014/main" id="{BD1E68C7-6534-45BA-8388-85667DB983F4}"/>
              </a:ext>
            </a:extLst>
          </p:cNvPr>
          <p:cNvSpPr>
            <a:spLocks noGrp="1"/>
          </p:cNvSpPr>
          <p:nvPr>
            <p:ph sz="quarter" idx="30"/>
          </p:nvPr>
        </p:nvSpPr>
        <p:spPr/>
        <p:txBody>
          <a:bodyPr/>
          <a:lstStyle/>
          <a:p>
            <a:r>
              <a:rPr lang="en-US" dirty="0"/>
              <a:t>CONCLUDING REMARKS</a:t>
            </a:r>
          </a:p>
        </p:txBody>
      </p:sp>
    </p:spTree>
    <p:extLst>
      <p:ext uri="{BB962C8B-B14F-4D97-AF65-F5344CB8AC3E}">
        <p14:creationId xmlns:p14="http://schemas.microsoft.com/office/powerpoint/2010/main" val="394491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dirty="0"/>
              <a:t>Background</a:t>
            </a:r>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a:xfrm>
            <a:off x="457201" y="1619250"/>
            <a:ext cx="3206748" cy="3314700"/>
          </a:xfrm>
        </p:spPr>
        <p:txBody>
          <a:bodyPr>
            <a:normAutofit fontScale="92500" lnSpcReduction="20000"/>
          </a:bodyPr>
          <a:lstStyle/>
          <a:p>
            <a:pPr>
              <a:lnSpc>
                <a:spcPct val="110000"/>
              </a:lnSpc>
            </a:pPr>
            <a:r>
              <a:rPr lang="en-US" altLang="zh-CN" dirty="0"/>
              <a:t>110kV high-voltage switchgears include circuit-breakers, current transformers, disconnectors, conductors and other devices,  which are widely used in AC substations in power systems. </a:t>
            </a:r>
          </a:p>
          <a:p>
            <a:pPr>
              <a:lnSpc>
                <a:spcPct val="110000"/>
              </a:lnSpc>
            </a:pPr>
            <a:r>
              <a:rPr lang="en-US" altLang="zh-CN" dirty="0"/>
              <a:t>At AC 50Hz, the </a:t>
            </a:r>
            <a:r>
              <a:rPr lang="en-US" altLang="zh-CN" i="1" dirty="0"/>
              <a:t>Electrostatics</a:t>
            </a:r>
            <a:r>
              <a:rPr lang="en-US" altLang="zh-CN" dirty="0"/>
              <a:t> Interface is used to simulate the distribution of electric potential and electric field. The results can be used for the design of insulation to avoid a nonuniform electric field that may cause corona or discharge.</a:t>
            </a:r>
          </a:p>
          <a:p>
            <a:pPr>
              <a:lnSpc>
                <a:spcPct val="110000"/>
              </a:lnSpc>
            </a:pPr>
            <a:r>
              <a:rPr lang="en-US" dirty="0"/>
              <a:t>For fast app execution, for example as a part of a digital twin, a surrogate model is created using a deep neural network (DNN) function approximation.</a:t>
            </a:r>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Tree>
    <p:extLst>
      <p:ext uri="{BB962C8B-B14F-4D97-AF65-F5344CB8AC3E}">
        <p14:creationId xmlns:p14="http://schemas.microsoft.com/office/powerpoint/2010/main" val="3476071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altLang="zh-CN" dirty="0"/>
              <a:t>Model Definition</a:t>
            </a:r>
            <a:endParaRPr lang="en-US" dirty="0"/>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p:txBody>
          <a:bodyPr/>
          <a:lstStyle/>
          <a:p>
            <a:r>
              <a:rPr lang="en-US" altLang="zh-CN" dirty="0"/>
              <a:t>The 110kV 3-phase breaker and disconnector system:</a:t>
            </a:r>
          </a:p>
          <a:p>
            <a:pPr lvl="1"/>
            <a:r>
              <a:rPr lang="en-US" altLang="zh-CN" dirty="0"/>
              <a:t>Circuit breakers</a:t>
            </a:r>
          </a:p>
          <a:p>
            <a:pPr lvl="1"/>
            <a:r>
              <a:rPr lang="en-US" altLang="zh-CN" dirty="0"/>
              <a:t>Current transformers(CT)</a:t>
            </a:r>
          </a:p>
          <a:p>
            <a:pPr lvl="1"/>
            <a:r>
              <a:rPr lang="en-US" altLang="zh-CN" dirty="0"/>
              <a:t>Disconnectors</a:t>
            </a:r>
          </a:p>
          <a:p>
            <a:pPr lvl="1"/>
            <a:r>
              <a:rPr lang="en-US" altLang="zh-CN" dirty="0"/>
              <a:t>Conductors</a:t>
            </a:r>
          </a:p>
          <a:p>
            <a:pPr lvl="1"/>
            <a:r>
              <a:rPr lang="en-US" altLang="zh-CN" dirty="0"/>
              <a:t>Insulators</a:t>
            </a:r>
          </a:p>
          <a:p>
            <a:pPr lvl="1"/>
            <a:r>
              <a:rPr lang="en-US" altLang="zh-CN" dirty="0"/>
              <a:t>Others</a:t>
            </a:r>
          </a:p>
          <a:p>
            <a:r>
              <a:rPr lang="en-US" altLang="zh-CN" dirty="0"/>
              <a:t>At AC 50Hz, V</a:t>
            </a:r>
            <a:r>
              <a:rPr lang="en-US" altLang="zh-CN" baseline="-25000" dirty="0"/>
              <a:t>in</a:t>
            </a:r>
            <a:r>
              <a:rPr lang="en-US" altLang="zh-CN" dirty="0"/>
              <a:t>=110kV as rated operation voltage</a:t>
            </a:r>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
        <p:nvSpPr>
          <p:cNvPr id="7" name="TextBox 42">
            <a:extLst>
              <a:ext uri="{FF2B5EF4-FFF2-40B4-BE49-F238E27FC236}">
                <a16:creationId xmlns:a16="http://schemas.microsoft.com/office/drawing/2014/main" id="{CFFB44ED-D660-4B32-9EFA-876CD62FDA28}"/>
              </a:ext>
            </a:extLst>
          </p:cNvPr>
          <p:cNvSpPr txBox="1"/>
          <p:nvPr/>
        </p:nvSpPr>
        <p:spPr>
          <a:xfrm>
            <a:off x="8521535" y="1759420"/>
            <a:ext cx="635110" cy="246221"/>
          </a:xfrm>
          <a:prstGeom prst="rect">
            <a:avLst/>
          </a:prstGeom>
          <a:noFill/>
        </p:spPr>
        <p:txBody>
          <a:bodyPr wrap="none" rtlCol="0">
            <a:spAutoFit/>
          </a:bodyPr>
          <a:lstStyle/>
          <a:p>
            <a:r>
              <a:rPr lang="en-US" sz="1000" dirty="0">
                <a:latin typeface="Lato Light" panose="020F0302020204030203" pitchFamily="34" charset="0"/>
              </a:rPr>
              <a:t>Phase A</a:t>
            </a:r>
          </a:p>
        </p:txBody>
      </p:sp>
      <p:sp>
        <p:nvSpPr>
          <p:cNvPr id="8" name="TextBox 42">
            <a:extLst>
              <a:ext uri="{FF2B5EF4-FFF2-40B4-BE49-F238E27FC236}">
                <a16:creationId xmlns:a16="http://schemas.microsoft.com/office/drawing/2014/main" id="{AE30F483-D6C8-4191-A3D5-60108950A6C6}"/>
              </a:ext>
            </a:extLst>
          </p:cNvPr>
          <p:cNvSpPr txBox="1"/>
          <p:nvPr/>
        </p:nvSpPr>
        <p:spPr>
          <a:xfrm>
            <a:off x="7983485" y="1510983"/>
            <a:ext cx="625492" cy="246221"/>
          </a:xfrm>
          <a:prstGeom prst="rect">
            <a:avLst/>
          </a:prstGeom>
          <a:noFill/>
        </p:spPr>
        <p:txBody>
          <a:bodyPr wrap="none" rtlCol="0">
            <a:spAutoFit/>
          </a:bodyPr>
          <a:lstStyle/>
          <a:p>
            <a:r>
              <a:rPr lang="en-US" sz="1000" dirty="0">
                <a:latin typeface="Lato Light" panose="020F0302020204030203" pitchFamily="34" charset="0"/>
              </a:rPr>
              <a:t>Phase B</a:t>
            </a:r>
          </a:p>
        </p:txBody>
      </p:sp>
      <p:sp>
        <p:nvSpPr>
          <p:cNvPr id="10" name="TextBox 42">
            <a:extLst>
              <a:ext uri="{FF2B5EF4-FFF2-40B4-BE49-F238E27FC236}">
                <a16:creationId xmlns:a16="http://schemas.microsoft.com/office/drawing/2014/main" id="{BF18B58E-EA14-4720-9C15-5D6D9429D224}"/>
              </a:ext>
            </a:extLst>
          </p:cNvPr>
          <p:cNvSpPr txBox="1"/>
          <p:nvPr/>
        </p:nvSpPr>
        <p:spPr>
          <a:xfrm>
            <a:off x="7351581" y="1321198"/>
            <a:ext cx="631904" cy="246221"/>
          </a:xfrm>
          <a:prstGeom prst="rect">
            <a:avLst/>
          </a:prstGeom>
          <a:noFill/>
        </p:spPr>
        <p:txBody>
          <a:bodyPr wrap="none" rtlCol="0">
            <a:spAutoFit/>
          </a:bodyPr>
          <a:lstStyle/>
          <a:p>
            <a:r>
              <a:rPr lang="en-US" sz="1000" dirty="0">
                <a:latin typeface="Lato Light" panose="020F0302020204030203" pitchFamily="34" charset="0"/>
              </a:rPr>
              <a:t>Phase C</a:t>
            </a:r>
          </a:p>
        </p:txBody>
      </p:sp>
      <p:sp>
        <p:nvSpPr>
          <p:cNvPr id="11" name="TextBox 42">
            <a:extLst>
              <a:ext uri="{FF2B5EF4-FFF2-40B4-BE49-F238E27FC236}">
                <a16:creationId xmlns:a16="http://schemas.microsoft.com/office/drawing/2014/main" id="{097EB355-7518-483E-A026-0EA87BBC7C33}"/>
              </a:ext>
            </a:extLst>
          </p:cNvPr>
          <p:cNvSpPr txBox="1"/>
          <p:nvPr/>
        </p:nvSpPr>
        <p:spPr>
          <a:xfrm>
            <a:off x="4170441" y="1811179"/>
            <a:ext cx="837089" cy="246221"/>
          </a:xfrm>
          <a:prstGeom prst="rect">
            <a:avLst/>
          </a:prstGeom>
          <a:noFill/>
        </p:spPr>
        <p:txBody>
          <a:bodyPr wrap="none" rtlCol="0">
            <a:spAutoFit/>
          </a:bodyPr>
          <a:lstStyle/>
          <a:p>
            <a:r>
              <a:rPr lang="en-US" sz="1000" dirty="0">
                <a:latin typeface="Lato Light" panose="020F0302020204030203" pitchFamily="34" charset="0"/>
              </a:rPr>
              <a:t>Conductors</a:t>
            </a:r>
          </a:p>
        </p:txBody>
      </p:sp>
      <p:cxnSp>
        <p:nvCxnSpPr>
          <p:cNvPr id="12" name="Straight Connector 8">
            <a:extLst>
              <a:ext uri="{FF2B5EF4-FFF2-40B4-BE49-F238E27FC236}">
                <a16:creationId xmlns:a16="http://schemas.microsoft.com/office/drawing/2014/main" id="{7DCB9C8D-7190-470B-84CF-364F413AA89E}"/>
              </a:ext>
            </a:extLst>
          </p:cNvPr>
          <p:cNvCxnSpPr>
            <a:cxnSpLocks/>
          </p:cNvCxnSpPr>
          <p:nvPr/>
        </p:nvCxnSpPr>
        <p:spPr>
          <a:xfrm flipH="1" flipV="1">
            <a:off x="4681917" y="2036412"/>
            <a:ext cx="1" cy="149925"/>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TextBox 42">
            <a:extLst>
              <a:ext uri="{FF2B5EF4-FFF2-40B4-BE49-F238E27FC236}">
                <a16:creationId xmlns:a16="http://schemas.microsoft.com/office/drawing/2014/main" id="{5A980906-10D5-4611-82DF-65B2A43F6ACE}"/>
              </a:ext>
            </a:extLst>
          </p:cNvPr>
          <p:cNvSpPr txBox="1"/>
          <p:nvPr/>
        </p:nvSpPr>
        <p:spPr>
          <a:xfrm>
            <a:off x="5381973" y="1321197"/>
            <a:ext cx="612668" cy="246221"/>
          </a:xfrm>
          <a:prstGeom prst="rect">
            <a:avLst/>
          </a:prstGeom>
          <a:noFill/>
        </p:spPr>
        <p:txBody>
          <a:bodyPr wrap="none" rtlCol="0">
            <a:spAutoFit/>
          </a:bodyPr>
          <a:lstStyle/>
          <a:p>
            <a:r>
              <a:rPr lang="en-US" sz="1000" dirty="0">
                <a:latin typeface="Lato Light" panose="020F0302020204030203" pitchFamily="34" charset="0"/>
              </a:rPr>
              <a:t>Breaker</a:t>
            </a:r>
          </a:p>
        </p:txBody>
      </p:sp>
      <p:sp>
        <p:nvSpPr>
          <p:cNvPr id="16" name="TextBox 42">
            <a:extLst>
              <a:ext uri="{FF2B5EF4-FFF2-40B4-BE49-F238E27FC236}">
                <a16:creationId xmlns:a16="http://schemas.microsoft.com/office/drawing/2014/main" id="{314B1547-1EA2-4106-8210-14C8204448D9}"/>
              </a:ext>
            </a:extLst>
          </p:cNvPr>
          <p:cNvSpPr txBox="1"/>
          <p:nvPr/>
        </p:nvSpPr>
        <p:spPr>
          <a:xfrm>
            <a:off x="6618296" y="3927834"/>
            <a:ext cx="1332416" cy="246221"/>
          </a:xfrm>
          <a:prstGeom prst="rect">
            <a:avLst/>
          </a:prstGeom>
          <a:noFill/>
        </p:spPr>
        <p:txBody>
          <a:bodyPr wrap="none" rtlCol="0">
            <a:spAutoFit/>
          </a:bodyPr>
          <a:lstStyle/>
          <a:p>
            <a:r>
              <a:rPr lang="en-US" sz="1000" dirty="0">
                <a:latin typeface="Lato Light" panose="020F0302020204030203" pitchFamily="34" charset="0"/>
              </a:rPr>
              <a:t>Current Transformer</a:t>
            </a:r>
          </a:p>
        </p:txBody>
      </p:sp>
      <p:sp>
        <p:nvSpPr>
          <p:cNvPr id="19" name="TextBox 42">
            <a:extLst>
              <a:ext uri="{FF2B5EF4-FFF2-40B4-BE49-F238E27FC236}">
                <a16:creationId xmlns:a16="http://schemas.microsoft.com/office/drawing/2014/main" id="{58253990-AEED-4CF3-AF21-FF3816CCE15D}"/>
              </a:ext>
            </a:extLst>
          </p:cNvPr>
          <p:cNvSpPr txBox="1"/>
          <p:nvPr/>
        </p:nvSpPr>
        <p:spPr>
          <a:xfrm>
            <a:off x="8101241" y="2106352"/>
            <a:ext cx="928459" cy="246221"/>
          </a:xfrm>
          <a:prstGeom prst="rect">
            <a:avLst/>
          </a:prstGeom>
          <a:noFill/>
        </p:spPr>
        <p:txBody>
          <a:bodyPr wrap="none" rtlCol="0">
            <a:spAutoFit/>
          </a:bodyPr>
          <a:lstStyle/>
          <a:p>
            <a:r>
              <a:rPr lang="en-US" sz="1000" dirty="0">
                <a:latin typeface="Lato Light" panose="020F0302020204030203" pitchFamily="34" charset="0"/>
              </a:rPr>
              <a:t>Disconnector</a:t>
            </a:r>
          </a:p>
        </p:txBody>
      </p:sp>
      <p:sp>
        <p:nvSpPr>
          <p:cNvPr id="18" name="TextBox 42">
            <a:extLst>
              <a:ext uri="{FF2B5EF4-FFF2-40B4-BE49-F238E27FC236}">
                <a16:creationId xmlns:a16="http://schemas.microsoft.com/office/drawing/2014/main" id="{E387D9CE-3F17-44D3-8677-0347B2DFAC99}"/>
              </a:ext>
            </a:extLst>
          </p:cNvPr>
          <p:cNvSpPr txBox="1"/>
          <p:nvPr/>
        </p:nvSpPr>
        <p:spPr>
          <a:xfrm>
            <a:off x="8151153" y="2685540"/>
            <a:ext cx="676788" cy="246221"/>
          </a:xfrm>
          <a:prstGeom prst="rect">
            <a:avLst/>
          </a:prstGeom>
          <a:noFill/>
        </p:spPr>
        <p:txBody>
          <a:bodyPr wrap="none" rtlCol="0">
            <a:spAutoFit/>
          </a:bodyPr>
          <a:lstStyle/>
          <a:p>
            <a:r>
              <a:rPr lang="en-US" altLang="zh-CN" sz="1000" dirty="0">
                <a:latin typeface="Lato Light" panose="020F0302020204030203" pitchFamily="34" charset="0"/>
              </a:rPr>
              <a:t>Insula</a:t>
            </a:r>
            <a:r>
              <a:rPr lang="en-US" sz="1000" dirty="0">
                <a:latin typeface="Lato Light" panose="020F0302020204030203" pitchFamily="34" charset="0"/>
              </a:rPr>
              <a:t>tor</a:t>
            </a:r>
          </a:p>
        </p:txBody>
      </p:sp>
      <p:cxnSp>
        <p:nvCxnSpPr>
          <p:cNvPr id="5" name="Connector: Elbow 4">
            <a:extLst>
              <a:ext uri="{FF2B5EF4-FFF2-40B4-BE49-F238E27FC236}">
                <a16:creationId xmlns:a16="http://schemas.microsoft.com/office/drawing/2014/main" id="{047CBCD6-9DDF-46AD-B190-157482C9EE8B}"/>
              </a:ext>
            </a:extLst>
          </p:cNvPr>
          <p:cNvCxnSpPr>
            <a:cxnSpLocks/>
            <a:endCxn id="18" idx="1"/>
          </p:cNvCxnSpPr>
          <p:nvPr/>
        </p:nvCxnSpPr>
        <p:spPr>
          <a:xfrm>
            <a:off x="7942053" y="2416353"/>
            <a:ext cx="209100" cy="392298"/>
          </a:xfrm>
          <a:prstGeom prst="bentConnector3">
            <a:avLst>
              <a:gd name="adj1" fmla="val 50000"/>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DE291EE9-AB2C-46DC-B14A-8C08C668F359}"/>
              </a:ext>
            </a:extLst>
          </p:cNvPr>
          <p:cNvCxnSpPr>
            <a:cxnSpLocks/>
            <a:stCxn id="15" idx="2"/>
          </p:cNvCxnSpPr>
          <p:nvPr/>
        </p:nvCxnSpPr>
        <p:spPr>
          <a:xfrm rot="5400000">
            <a:off x="5328460" y="1757963"/>
            <a:ext cx="550393" cy="169303"/>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431EC6E1-B5FF-4F0B-AB12-1F39B6E7A847}"/>
              </a:ext>
            </a:extLst>
          </p:cNvPr>
          <p:cNvCxnSpPr>
            <a:cxnSpLocks/>
            <a:stCxn id="19" idx="1"/>
          </p:cNvCxnSpPr>
          <p:nvPr/>
        </p:nvCxnSpPr>
        <p:spPr>
          <a:xfrm rot="10800000">
            <a:off x="7723527" y="2117819"/>
            <a:ext cx="377715" cy="111645"/>
          </a:xfrm>
          <a:prstGeom prst="bentConnector3">
            <a:avLst>
              <a:gd name="adj1" fmla="val 3325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71873713-BCED-4C59-BE18-5C32A969F869}"/>
              </a:ext>
            </a:extLst>
          </p:cNvPr>
          <p:cNvCxnSpPr>
            <a:cxnSpLocks/>
            <a:stCxn id="16" idx="0"/>
          </p:cNvCxnSpPr>
          <p:nvPr/>
        </p:nvCxnSpPr>
        <p:spPr>
          <a:xfrm rot="16200000" flipV="1">
            <a:off x="6459341" y="3102671"/>
            <a:ext cx="1498873" cy="151454"/>
          </a:xfrm>
          <a:prstGeom prst="bentConnector2">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99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257557-ECF9-498E-8EEC-3BBA6EF67235}"/>
              </a:ext>
            </a:extLst>
          </p:cNvPr>
          <p:cNvSpPr>
            <a:spLocks noGrp="1"/>
          </p:cNvSpPr>
          <p:nvPr>
            <p:ph type="title"/>
          </p:nvPr>
        </p:nvSpPr>
        <p:spPr/>
        <p:txBody>
          <a:bodyPr/>
          <a:lstStyle/>
          <a:p>
            <a:r>
              <a:rPr lang="en-US" altLang="zh-CN" dirty="0"/>
              <a:t>Model Definition</a:t>
            </a:r>
            <a:endParaRPr lang="en-US" dirty="0"/>
          </a:p>
        </p:txBody>
      </p:sp>
      <p:sp>
        <p:nvSpPr>
          <p:cNvPr id="9" name="Content Placeholder 8">
            <a:extLst>
              <a:ext uri="{FF2B5EF4-FFF2-40B4-BE49-F238E27FC236}">
                <a16:creationId xmlns:a16="http://schemas.microsoft.com/office/drawing/2014/main" id="{C22629B9-CA99-44C7-903F-81E7E2269F7D}"/>
              </a:ext>
            </a:extLst>
          </p:cNvPr>
          <p:cNvSpPr>
            <a:spLocks noGrp="1"/>
          </p:cNvSpPr>
          <p:nvPr>
            <p:ph sz="quarter" idx="11"/>
          </p:nvPr>
        </p:nvSpPr>
        <p:spPr/>
        <p:txBody>
          <a:bodyPr/>
          <a:lstStyle/>
          <a:p>
            <a:r>
              <a:rPr lang="en-US" dirty="0"/>
              <a:t> </a:t>
            </a:r>
          </a:p>
        </p:txBody>
      </p:sp>
      <p:sp>
        <p:nvSpPr>
          <p:cNvPr id="4" name="内容占位符 3">
            <a:extLst>
              <a:ext uri="{FF2B5EF4-FFF2-40B4-BE49-F238E27FC236}">
                <a16:creationId xmlns:a16="http://schemas.microsoft.com/office/drawing/2014/main" id="{A0F9542B-7A0A-4F2C-B108-6CE97F81B858}"/>
              </a:ext>
            </a:extLst>
          </p:cNvPr>
          <p:cNvSpPr>
            <a:spLocks noGrp="1"/>
          </p:cNvSpPr>
          <p:nvPr>
            <p:ph sz="half" idx="10"/>
          </p:nvPr>
        </p:nvSpPr>
        <p:spPr>
          <a:xfrm>
            <a:off x="457201" y="1619250"/>
            <a:ext cx="3065854" cy="3162300"/>
          </a:xfrm>
        </p:spPr>
        <p:txBody>
          <a:bodyPr/>
          <a:lstStyle/>
          <a:p>
            <a:r>
              <a:rPr lang="en-US" altLang="zh-CN" dirty="0"/>
              <a:t>Terminal voltage</a:t>
            </a:r>
          </a:p>
          <a:p>
            <a:pPr lvl="1"/>
            <a:r>
              <a:rPr lang="en-US" altLang="zh-CN" dirty="0"/>
              <a:t>Phase A conductors:      </a:t>
            </a:r>
            <a:br>
              <a:rPr lang="en-US" altLang="zh-CN" dirty="0"/>
            </a:br>
            <a:r>
              <a:rPr lang="en-US" altLang="zh-CN" dirty="0"/>
              <a:t>V</a:t>
            </a:r>
            <a:r>
              <a:rPr lang="en-US" altLang="zh-CN" baseline="-25000" dirty="0"/>
              <a:t>A</a:t>
            </a:r>
            <a:r>
              <a:rPr lang="en-US" altLang="zh-CN" dirty="0"/>
              <a:t>=V</a:t>
            </a:r>
            <a:r>
              <a:rPr lang="en-US" altLang="zh-CN" baseline="-25000" dirty="0"/>
              <a:t>in</a:t>
            </a:r>
            <a:r>
              <a:rPr lang="en-US" altLang="zh-CN" dirty="0"/>
              <a:t>*1.414</a:t>
            </a:r>
          </a:p>
          <a:p>
            <a:pPr lvl="1"/>
            <a:r>
              <a:rPr lang="en-US" altLang="zh-CN" dirty="0"/>
              <a:t>Phase B conductors: V</a:t>
            </a:r>
            <a:r>
              <a:rPr lang="en-US" altLang="zh-CN" baseline="-25000" dirty="0"/>
              <a:t>B</a:t>
            </a:r>
            <a:r>
              <a:rPr lang="en-US" altLang="zh-CN" dirty="0"/>
              <a:t>=V</a:t>
            </a:r>
            <a:r>
              <a:rPr lang="en-US" altLang="zh-CN" baseline="-25000" dirty="0"/>
              <a:t>in</a:t>
            </a:r>
            <a:r>
              <a:rPr lang="en-US" altLang="zh-CN" dirty="0"/>
              <a:t>*1.414*exp(</a:t>
            </a:r>
            <a:r>
              <a:rPr lang="en-US" altLang="zh-CN" dirty="0" err="1"/>
              <a:t>i</a:t>
            </a:r>
            <a:r>
              <a:rPr lang="en-US" altLang="zh-CN" dirty="0"/>
              <a:t>*2*pi/3)</a:t>
            </a:r>
          </a:p>
          <a:p>
            <a:pPr lvl="1"/>
            <a:r>
              <a:rPr lang="en-US" altLang="zh-CN" dirty="0"/>
              <a:t>Phase C conductors:   V</a:t>
            </a:r>
            <a:r>
              <a:rPr lang="en-US" altLang="zh-CN" baseline="-25000" dirty="0"/>
              <a:t>C</a:t>
            </a:r>
            <a:r>
              <a:rPr lang="en-US" altLang="zh-CN" dirty="0"/>
              <a:t>=V</a:t>
            </a:r>
            <a:r>
              <a:rPr lang="en-US" altLang="zh-CN" baseline="-25000" dirty="0"/>
              <a:t>in</a:t>
            </a:r>
            <a:r>
              <a:rPr lang="en-US" altLang="zh-CN" dirty="0"/>
              <a:t>*1.414*exp(-</a:t>
            </a:r>
            <a:r>
              <a:rPr lang="en-US" altLang="zh-CN" dirty="0" err="1"/>
              <a:t>i</a:t>
            </a:r>
            <a:r>
              <a:rPr lang="en-US" altLang="zh-CN" dirty="0"/>
              <a:t>*2*pi/3)</a:t>
            </a:r>
          </a:p>
          <a:p>
            <a:r>
              <a:rPr lang="en-US" altLang="zh-CN" dirty="0"/>
              <a:t>Floating potential</a:t>
            </a:r>
          </a:p>
          <a:p>
            <a:pPr lvl="1"/>
            <a:r>
              <a:rPr lang="en-US" altLang="zh-CN" dirty="0"/>
              <a:t>Current transformers(CT)</a:t>
            </a:r>
          </a:p>
          <a:p>
            <a:r>
              <a:rPr lang="en-US" altLang="zh-CN" dirty="0"/>
              <a:t>Ground</a:t>
            </a:r>
          </a:p>
          <a:p>
            <a:pPr lvl="1"/>
            <a:endParaRPr lang="en-US" altLang="zh-CN" dirty="0"/>
          </a:p>
          <a:p>
            <a:pPr lvl="1"/>
            <a:endParaRPr lang="en-US" altLang="zh-CN" dirty="0"/>
          </a:p>
        </p:txBody>
      </p:sp>
      <p:pic>
        <p:nvPicPr>
          <p:cNvPr id="6" name="内容占位符 30">
            <a:extLst>
              <a:ext uri="{FF2B5EF4-FFF2-40B4-BE49-F238E27FC236}">
                <a16:creationId xmlns:a16="http://schemas.microsoft.com/office/drawing/2014/main" id="{F43441CE-EF3F-448C-A077-3152312CD1F1}"/>
              </a:ext>
            </a:extLst>
          </p:cNvPr>
          <p:cNvPicPr>
            <a:picLocks noChangeAspect="1"/>
          </p:cNvPicPr>
          <p:nvPr/>
        </p:nvPicPr>
        <p:blipFill rotWithShape="1">
          <a:blip r:embed="rId2"/>
          <a:srcRect l="6508" r="14920"/>
          <a:stretch/>
        </p:blipFill>
        <p:spPr>
          <a:xfrm>
            <a:off x="3892549" y="317500"/>
            <a:ext cx="5251451" cy="4010182"/>
          </a:xfrm>
          <a:prstGeom prst="rect">
            <a:avLst/>
          </a:prstGeom>
          <a:noFill/>
        </p:spPr>
      </p:pic>
      <p:sp>
        <p:nvSpPr>
          <p:cNvPr id="8" name="TextBox 42">
            <a:extLst>
              <a:ext uri="{FF2B5EF4-FFF2-40B4-BE49-F238E27FC236}">
                <a16:creationId xmlns:a16="http://schemas.microsoft.com/office/drawing/2014/main" id="{AE30F483-D6C8-4191-A3D5-60108950A6C6}"/>
              </a:ext>
            </a:extLst>
          </p:cNvPr>
          <p:cNvSpPr txBox="1"/>
          <p:nvPr/>
        </p:nvSpPr>
        <p:spPr>
          <a:xfrm>
            <a:off x="7983485" y="1510983"/>
            <a:ext cx="625492" cy="246221"/>
          </a:xfrm>
          <a:prstGeom prst="rect">
            <a:avLst/>
          </a:prstGeom>
          <a:noFill/>
        </p:spPr>
        <p:txBody>
          <a:bodyPr wrap="none" rtlCol="0">
            <a:spAutoFit/>
          </a:bodyPr>
          <a:lstStyle/>
          <a:p>
            <a:r>
              <a:rPr lang="en-US" sz="1000" dirty="0">
                <a:latin typeface="Lato Light" panose="020F0302020204030203" pitchFamily="34" charset="0"/>
              </a:rPr>
              <a:t>Phase B</a:t>
            </a:r>
          </a:p>
        </p:txBody>
      </p:sp>
      <p:sp>
        <p:nvSpPr>
          <p:cNvPr id="10" name="TextBox 42">
            <a:extLst>
              <a:ext uri="{FF2B5EF4-FFF2-40B4-BE49-F238E27FC236}">
                <a16:creationId xmlns:a16="http://schemas.microsoft.com/office/drawing/2014/main" id="{BF18B58E-EA14-4720-9C15-5D6D9429D224}"/>
              </a:ext>
            </a:extLst>
          </p:cNvPr>
          <p:cNvSpPr txBox="1"/>
          <p:nvPr/>
        </p:nvSpPr>
        <p:spPr>
          <a:xfrm>
            <a:off x="7351581" y="1321198"/>
            <a:ext cx="631904" cy="246221"/>
          </a:xfrm>
          <a:prstGeom prst="rect">
            <a:avLst/>
          </a:prstGeom>
          <a:noFill/>
        </p:spPr>
        <p:txBody>
          <a:bodyPr wrap="none" rtlCol="0">
            <a:spAutoFit/>
          </a:bodyPr>
          <a:lstStyle/>
          <a:p>
            <a:r>
              <a:rPr lang="en-US" sz="1000" dirty="0">
                <a:latin typeface="Lato Light" panose="020F0302020204030203" pitchFamily="34" charset="0"/>
              </a:rPr>
              <a:t>Phase C</a:t>
            </a:r>
          </a:p>
        </p:txBody>
      </p:sp>
      <p:sp>
        <p:nvSpPr>
          <p:cNvPr id="11" name="TextBox 42">
            <a:extLst>
              <a:ext uri="{FF2B5EF4-FFF2-40B4-BE49-F238E27FC236}">
                <a16:creationId xmlns:a16="http://schemas.microsoft.com/office/drawing/2014/main" id="{4A7E7503-E4EC-42EF-8322-C0B6E9FD8B07}"/>
              </a:ext>
            </a:extLst>
          </p:cNvPr>
          <p:cNvSpPr txBox="1"/>
          <p:nvPr/>
        </p:nvSpPr>
        <p:spPr>
          <a:xfrm>
            <a:off x="8521535" y="1759420"/>
            <a:ext cx="635110" cy="246221"/>
          </a:xfrm>
          <a:prstGeom prst="rect">
            <a:avLst/>
          </a:prstGeom>
          <a:noFill/>
        </p:spPr>
        <p:txBody>
          <a:bodyPr wrap="none" rtlCol="0">
            <a:spAutoFit/>
          </a:bodyPr>
          <a:lstStyle/>
          <a:p>
            <a:r>
              <a:rPr lang="en-US" sz="1000" dirty="0">
                <a:latin typeface="Lato Light" panose="020F0302020204030203" pitchFamily="34" charset="0"/>
              </a:rPr>
              <a:t>Phase A</a:t>
            </a:r>
          </a:p>
        </p:txBody>
      </p:sp>
    </p:spTree>
    <p:extLst>
      <p:ext uri="{BB962C8B-B14F-4D97-AF65-F5344CB8AC3E}">
        <p14:creationId xmlns:p14="http://schemas.microsoft.com/office/powerpoint/2010/main" val="285752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a:xfrm>
            <a:off x="457200" y="3034641"/>
            <a:ext cx="2533649" cy="1670710"/>
          </a:xfrm>
        </p:spPr>
        <p:txBody>
          <a:bodyPr>
            <a:normAutofit/>
          </a:bodyPr>
          <a:lstStyle/>
          <a:p>
            <a:pPr marL="0" indent="0">
              <a:buNone/>
            </a:pPr>
            <a:r>
              <a:rPr lang="en-US" sz="1300" dirty="0"/>
              <a:t>Frequency Domain Study at 50Hz</a:t>
            </a:r>
          </a:p>
        </p:txBody>
      </p:sp>
      <p:sp>
        <p:nvSpPr>
          <p:cNvPr id="7" name="Content Placeholder 6">
            <a:extLst>
              <a:ext uri="{FF2B5EF4-FFF2-40B4-BE49-F238E27FC236}">
                <a16:creationId xmlns:a16="http://schemas.microsoft.com/office/drawing/2014/main" id="{9C0A63F1-7968-4B73-8EAC-0BC6E7FF89BA}"/>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3" name="Picture 2">
            <a:extLst>
              <a:ext uri="{FF2B5EF4-FFF2-40B4-BE49-F238E27FC236}">
                <a16:creationId xmlns:a16="http://schemas.microsoft.com/office/drawing/2014/main" id="{5FCF829E-ABDF-4970-B06F-8A458067084C}"/>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386195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fontScale="92500" lnSpcReduction="20000"/>
          </a:bodyPr>
          <a:lstStyle/>
          <a:p>
            <a:pPr>
              <a:lnSpc>
                <a:spcPct val="110000"/>
              </a:lnSpc>
            </a:pPr>
            <a:r>
              <a:rPr lang="en-US" altLang="zh-CN" i="1" dirty="0"/>
              <a:t>Surrogate Model Training</a:t>
            </a:r>
            <a:r>
              <a:rPr lang="en-US" dirty="0"/>
              <a:t>: </a:t>
            </a:r>
            <a:r>
              <a:rPr lang="en-US" altLang="zh-CN" dirty="0"/>
              <a:t>Design of</a:t>
            </a:r>
            <a:r>
              <a:rPr lang="zh-CN" altLang="en-US" dirty="0"/>
              <a:t> </a:t>
            </a:r>
            <a:r>
              <a:rPr lang="en-US" altLang="zh-CN" dirty="0"/>
              <a:t>experiments (DoE)</a:t>
            </a:r>
            <a:r>
              <a:rPr lang="zh-CN" altLang="en-US" dirty="0"/>
              <a:t> </a:t>
            </a:r>
            <a:r>
              <a:rPr lang="en-US" altLang="zh-CN" dirty="0"/>
              <a:t>is used for making the parametric sweep and sampling more efficiently.</a:t>
            </a:r>
          </a:p>
          <a:p>
            <a:pPr>
              <a:lnSpc>
                <a:spcPct val="110000"/>
              </a:lnSpc>
            </a:pPr>
            <a:r>
              <a:rPr lang="en-US" dirty="0"/>
              <a:t>For more details of efficient sampling method, </a:t>
            </a:r>
            <a:r>
              <a:rPr lang="en-US" dirty="0">
                <a:hlinkClick r:id="rId2"/>
              </a:rPr>
              <a:t>see the  application. </a:t>
            </a:r>
            <a:endParaRPr lang="en-US" dirty="0"/>
          </a:p>
        </p:txBody>
      </p:sp>
      <p:sp>
        <p:nvSpPr>
          <p:cNvPr id="22" name="Content Placeholder 21">
            <a:extLst>
              <a:ext uri="{FF2B5EF4-FFF2-40B4-BE49-F238E27FC236}">
                <a16:creationId xmlns:a16="http://schemas.microsoft.com/office/drawing/2014/main" id="{3363598D-242D-4AFE-AB6D-93EAD1F75593}"/>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3" name="Picture 2">
            <a:extLst>
              <a:ext uri="{FF2B5EF4-FFF2-40B4-BE49-F238E27FC236}">
                <a16:creationId xmlns:a16="http://schemas.microsoft.com/office/drawing/2014/main" id="{90DC56A3-EF39-4457-8CC4-ADAC98BD2FFC}"/>
              </a:ext>
            </a:extLst>
          </p:cNvPr>
          <p:cNvPicPr>
            <a:picLocks noChangeAspect="1"/>
          </p:cNvPicPr>
          <p:nvPr/>
        </p:nvPicPr>
        <p:blipFill>
          <a:blip r:embed="rId3"/>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3943825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a:bodyPr>
          <a:lstStyle/>
          <a:p>
            <a:pPr marL="0" indent="0">
              <a:buNone/>
              <a:tabLst>
                <a:tab pos="1619250" algn="l"/>
              </a:tabLst>
            </a:pPr>
            <a:r>
              <a:rPr lang="en-US" altLang="zh-CN" sz="1300" i="1" dirty="0"/>
              <a:t>Surrogate Model Training</a:t>
            </a:r>
            <a:r>
              <a:rPr lang="en-US" sz="1300" dirty="0"/>
              <a:t>: </a:t>
            </a:r>
            <a:br>
              <a:rPr lang="en-US" sz="1300" dirty="0"/>
            </a:br>
            <a:r>
              <a:rPr lang="en-US" altLang="zh-CN" sz="1300" dirty="0"/>
              <a:t>Deep neural network function uses the sampling data of DoE as training input data.</a:t>
            </a:r>
          </a:p>
        </p:txBody>
      </p:sp>
      <p:sp>
        <p:nvSpPr>
          <p:cNvPr id="12" name="Content Placeholder 11">
            <a:extLst>
              <a:ext uri="{FF2B5EF4-FFF2-40B4-BE49-F238E27FC236}">
                <a16:creationId xmlns:a16="http://schemas.microsoft.com/office/drawing/2014/main" id="{C32A50EA-B7DB-4A8B-B694-815289FCDEA9}"/>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t>Study</a:t>
            </a:r>
            <a:endParaRPr lang="en-US" dirty="0"/>
          </a:p>
        </p:txBody>
      </p:sp>
      <p:pic>
        <p:nvPicPr>
          <p:cNvPr id="5" name="Picture 4">
            <a:extLst>
              <a:ext uri="{FF2B5EF4-FFF2-40B4-BE49-F238E27FC236}">
                <a16:creationId xmlns:a16="http://schemas.microsoft.com/office/drawing/2014/main" id="{B988AA70-BA96-4C86-82F6-B6958DC63966}"/>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43813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a:xfrm>
            <a:off x="457201" y="3034641"/>
            <a:ext cx="2417762" cy="1670710"/>
          </a:xfrm>
        </p:spPr>
        <p:txBody>
          <a:bodyPr>
            <a:normAutofit/>
          </a:bodyPr>
          <a:lstStyle/>
          <a:p>
            <a:pPr marL="0" indent="0">
              <a:buNone/>
            </a:pPr>
            <a:r>
              <a:rPr lang="en-US" altLang="zh-CN" sz="1300" dirty="0"/>
              <a:t>The trained deep neural network functions dnn1_Vnorm, dnn1_Vreal, dnn1_Vimag are used for computing the results.</a:t>
            </a:r>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ltLang="zh-CN"/>
              <a:t>App Builder</a:t>
            </a:r>
            <a:endParaRPr lang="en-US" dirty="0"/>
          </a:p>
        </p:txBody>
      </p:sp>
      <p:sp>
        <p:nvSpPr>
          <p:cNvPr id="12" name="Content Placeholder 11">
            <a:extLst>
              <a:ext uri="{FF2B5EF4-FFF2-40B4-BE49-F238E27FC236}">
                <a16:creationId xmlns:a16="http://schemas.microsoft.com/office/drawing/2014/main" id="{F6B01EF0-C9A5-4640-9BC1-9BCB36D248DC}"/>
              </a:ext>
            </a:extLst>
          </p:cNvPr>
          <p:cNvSpPr>
            <a:spLocks noGrp="1"/>
          </p:cNvSpPr>
          <p:nvPr>
            <p:ph sz="quarter" idx="17"/>
          </p:nvPr>
        </p:nvSpPr>
        <p:spPr/>
        <p:txBody>
          <a:bodyPr/>
          <a:lstStyle/>
          <a:p>
            <a:endParaRPr lang="en-SE"/>
          </a:p>
        </p:txBody>
      </p:sp>
      <p:pic>
        <p:nvPicPr>
          <p:cNvPr id="3" name="Picture 2">
            <a:extLst>
              <a:ext uri="{FF2B5EF4-FFF2-40B4-BE49-F238E27FC236}">
                <a16:creationId xmlns:a16="http://schemas.microsoft.com/office/drawing/2014/main" id="{0B8BEAA2-D9C1-4749-9E62-0417513C544C}"/>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108106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63F74F-7CFC-4857-896B-D225B75F1713}"/>
              </a:ext>
            </a:extLst>
          </p:cNvPr>
          <p:cNvSpPr>
            <a:spLocks noGrp="1"/>
          </p:cNvSpPr>
          <p:nvPr>
            <p:ph sz="half" idx="18"/>
          </p:nvPr>
        </p:nvSpPr>
        <p:spPr/>
        <p:txBody>
          <a:bodyPr>
            <a:normAutofit/>
          </a:bodyPr>
          <a:lstStyle/>
          <a:p>
            <a:pPr marL="0" indent="0">
              <a:buNone/>
            </a:pPr>
            <a:r>
              <a:rPr lang="en-US" altLang="zh-CN" sz="1300" dirty="0"/>
              <a:t>A </a:t>
            </a:r>
            <a:r>
              <a:rPr lang="en-US" altLang="zh-CN" sz="1300" i="1" dirty="0"/>
              <a:t>Timer</a:t>
            </a:r>
            <a:r>
              <a:rPr lang="en-US" altLang="zh-CN" sz="1300" dirty="0"/>
              <a:t> event is used to trigger a command sequence that updates the input voltage V</a:t>
            </a:r>
            <a:r>
              <a:rPr lang="en-US" altLang="zh-CN" sz="1300" baseline="-25000" dirty="0"/>
              <a:t>in</a:t>
            </a:r>
            <a:r>
              <a:rPr lang="en-US" altLang="zh-CN" sz="1300" dirty="0"/>
              <a:t> (±20% of fluctuation) automatically every second.</a:t>
            </a:r>
          </a:p>
        </p:txBody>
      </p:sp>
      <p:sp>
        <p:nvSpPr>
          <p:cNvPr id="4" name="Title 3">
            <a:extLst>
              <a:ext uri="{FF2B5EF4-FFF2-40B4-BE49-F238E27FC236}">
                <a16:creationId xmlns:a16="http://schemas.microsoft.com/office/drawing/2014/main" id="{D8B29EC9-B225-4E52-935E-FF15F1C22997}"/>
              </a:ext>
            </a:extLst>
          </p:cNvPr>
          <p:cNvSpPr>
            <a:spLocks noGrp="1"/>
          </p:cNvSpPr>
          <p:nvPr>
            <p:ph type="title"/>
          </p:nvPr>
        </p:nvSpPr>
        <p:spPr/>
        <p:txBody>
          <a:bodyPr/>
          <a:lstStyle/>
          <a:p>
            <a:r>
              <a:rPr lang="en-US" altLang="zh-CN" dirty="0"/>
              <a:t>App Builder</a:t>
            </a:r>
            <a:endParaRPr lang="en-US" dirty="0"/>
          </a:p>
        </p:txBody>
      </p:sp>
      <p:sp>
        <p:nvSpPr>
          <p:cNvPr id="5" name="Content Placeholder 4">
            <a:extLst>
              <a:ext uri="{FF2B5EF4-FFF2-40B4-BE49-F238E27FC236}">
                <a16:creationId xmlns:a16="http://schemas.microsoft.com/office/drawing/2014/main" id="{2CDEA2D6-7EF8-401C-8A51-3D5742F4E572}"/>
              </a:ext>
            </a:extLst>
          </p:cNvPr>
          <p:cNvSpPr>
            <a:spLocks noGrp="1"/>
          </p:cNvSpPr>
          <p:nvPr>
            <p:ph sz="quarter" idx="17"/>
          </p:nvPr>
        </p:nvSpPr>
        <p:spPr/>
        <p:txBody>
          <a:bodyPr/>
          <a:lstStyle/>
          <a:p>
            <a:endParaRPr lang="en-SE"/>
          </a:p>
        </p:txBody>
      </p:sp>
      <p:pic>
        <p:nvPicPr>
          <p:cNvPr id="3" name="Picture 2">
            <a:extLst>
              <a:ext uri="{FF2B5EF4-FFF2-40B4-BE49-F238E27FC236}">
                <a16:creationId xmlns:a16="http://schemas.microsoft.com/office/drawing/2014/main" id="{A901E29D-D245-45CB-BA04-5B6EFCB18E8F}"/>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34037839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6881</TotalTime>
  <Words>446</Words>
  <Application>Microsoft Office PowerPoint</Application>
  <PresentationFormat>On-screen Show (16:9)</PresentationFormat>
  <Paragraphs>60</Paragraphs>
  <Slides>12</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黑体</vt:lpstr>
      <vt:lpstr>Arial</vt:lpstr>
      <vt:lpstr>Lato</vt:lpstr>
      <vt:lpstr>Lato Black</vt:lpstr>
      <vt:lpstr>Lato Light</vt:lpstr>
      <vt:lpstr>Wingdings</vt:lpstr>
      <vt:lpstr>comsol-slide-template-NEW</vt:lpstr>
      <vt:lpstr>1_comsol-slide-template-NEW</vt:lpstr>
      <vt:lpstr>Surrogate Model of a 3-Phase  High-Voltage Switchgear</vt:lpstr>
      <vt:lpstr>Background</vt:lpstr>
      <vt:lpstr>Model Definition</vt:lpstr>
      <vt:lpstr>Model Definition</vt:lpstr>
      <vt:lpstr>Study</vt:lpstr>
      <vt:lpstr>Study</vt:lpstr>
      <vt:lpstr>Study</vt:lpstr>
      <vt:lpstr>App Builder</vt:lpstr>
      <vt:lpstr>App Builder</vt:lpstr>
      <vt:lpstr>Results</vt:lpstr>
      <vt:lpstr>Surrogate Model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Yue Zhao</dc:creator>
  <cp:lastModifiedBy>Ed Fontes</cp:lastModifiedBy>
  <cp:revision>180</cp:revision>
  <dcterms:created xsi:type="dcterms:W3CDTF">2023-10-23T07:41:14Z</dcterms:created>
  <dcterms:modified xsi:type="dcterms:W3CDTF">2025-01-07T07:28:50Z</dcterms:modified>
</cp:coreProperties>
</file>