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6"/>
  </p:notesMasterIdLst>
  <p:handoutMasterIdLst>
    <p:handoutMasterId r:id="rId17"/>
  </p:handoutMasterIdLst>
  <p:sldIdLst>
    <p:sldId id="2322" r:id="rId2"/>
    <p:sldId id="2509" r:id="rId3"/>
    <p:sldId id="2518" r:id="rId4"/>
    <p:sldId id="2519" r:id="rId5"/>
    <p:sldId id="2515" r:id="rId6"/>
    <p:sldId id="2517" r:id="rId7"/>
    <p:sldId id="2504" r:id="rId8"/>
    <p:sldId id="2506" r:id="rId9"/>
    <p:sldId id="2513" r:id="rId10"/>
    <p:sldId id="2514" r:id="rId11"/>
    <p:sldId id="2523" r:id="rId12"/>
    <p:sldId id="2520" r:id="rId13"/>
    <p:sldId id="2524" r:id="rId14"/>
    <p:sldId id="2522" r:id="rId15"/>
  </p:sldIdLst>
  <p:sldSz cx="9144000" cy="5143500" type="screen16x9"/>
  <p:notesSz cx="6858000" cy="9144000"/>
  <p:embeddedFontLst>
    <p:embeddedFont>
      <p:font typeface="Lato" panose="020F0502020204030203" pitchFamily="34" charset="0"/>
      <p:regular r:id="rId18"/>
      <p:bold r:id="rId19"/>
      <p:italic r:id="rId20"/>
      <p:boldItalic r:id="rId21"/>
    </p:embeddedFont>
    <p:embeddedFont>
      <p:font typeface="Lato Black" panose="020F0A02020204030203" pitchFamily="34" charset="0"/>
      <p:bold r:id="rId22"/>
      <p:italic r:id="rId23"/>
      <p:boldItalic r:id="rId24"/>
    </p:embeddedFont>
    <p:embeddedFont>
      <p:font typeface="Lato Light" panose="020F0502020204030203" pitchFamily="34" charset="0"/>
      <p:regular r:id="rId25"/>
      <p:italic r:id="rId26"/>
    </p:embeddedFont>
    <p:embeddedFont>
      <p:font typeface="STIXGeneral-Regular" charset="2"/>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6ED4"/>
    <a:srgbClr val="F8AEF3"/>
    <a:srgbClr val="9148C8"/>
    <a:srgbClr val="84C2EA"/>
    <a:srgbClr val="FFD999"/>
    <a:srgbClr val="F19986"/>
    <a:srgbClr val="C3D7E5"/>
    <a:srgbClr val="C3D2E6"/>
    <a:srgbClr val="C8D7E5"/>
    <a:srgbClr val="CDD7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39" autoAdjust="0"/>
    <p:restoredTop sz="94781" autoAdjust="0"/>
  </p:normalViewPr>
  <p:slideViewPr>
    <p:cSldViewPr>
      <p:cViewPr varScale="1">
        <p:scale>
          <a:sx n="140" d="100"/>
          <a:sy n="140" d="100"/>
        </p:scale>
        <p:origin x="100" y="20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2/4/2025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2/4/2025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3423577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7</a:t>
            </a:fld>
            <a:endParaRPr lang="en-US" dirty="0"/>
          </a:p>
        </p:txBody>
      </p:sp>
    </p:spTree>
    <p:extLst>
      <p:ext uri="{BB962C8B-B14F-4D97-AF65-F5344CB8AC3E}">
        <p14:creationId xmlns:p14="http://schemas.microsoft.com/office/powerpoint/2010/main" val="1923357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9363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userDrawn="1"/>
        </p:nvPicPr>
        <p:blipFill rotWithShape="1">
          <a:blip r:embed="rId3"/>
          <a:srcRect l="24096"/>
          <a:stretch/>
        </p:blipFill>
        <p:spPr>
          <a:xfrm>
            <a:off x="0" y="115217"/>
            <a:ext cx="1066800" cy="287051"/>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userDrawn="1"/>
        </p:nvPicPr>
        <p:blipFill>
          <a:blip r:embed="rId4"/>
          <a:stretch>
            <a:fillRect/>
          </a:stretch>
        </p:blipFill>
        <p:spPr>
          <a:xfrm>
            <a:off x="115778" y="223913"/>
            <a:ext cx="752320" cy="69658"/>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5610185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27061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98234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62"/>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3"/>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731"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 id="2147483732" r:id="rId58"/>
    <p:sldLayoutId id="2147483733" r:id="rId59"/>
    <p:sldLayoutId id="2147483734" r:id="rId60"/>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4"/>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8.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pn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2" Type="http://schemas.openxmlformats.org/officeDocument/2006/relationships/hyperlink" Target="https://www.comsol.com/blogs/analyzing-electric-motor-and-generator-designs-with-comsol/"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comsol.it/blogs/modeling-electric-motor-and-generator-designs-in-comsol/" TargetMode="External"/><Relationship Id="rId2" Type="http://schemas.openxmlformats.org/officeDocument/2006/relationships/hyperlink" Target="https://www.comsol.com/blogs/analyzing-electric-motor-and-generator-designs-with-comsol/"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F8DEB-8CF3-4F8B-BCC0-3D729F1DC67E}"/>
              </a:ext>
            </a:extLst>
          </p:cNvPr>
          <p:cNvSpPr>
            <a:spLocks noGrp="1"/>
          </p:cNvSpPr>
          <p:nvPr>
            <p:ph type="title"/>
          </p:nvPr>
        </p:nvSpPr>
        <p:spPr>
          <a:xfrm>
            <a:off x="623888" y="2413000"/>
            <a:ext cx="8062912" cy="2139950"/>
          </a:xfrm>
        </p:spPr>
        <p:txBody>
          <a:bodyPr/>
          <a:lstStyle/>
          <a:p>
            <a:r>
              <a:rPr lang="en-US" dirty="0"/>
              <a:t>Analyzing electric motor and generator designs </a:t>
            </a:r>
            <a:endParaRPr lang="it-IT" dirty="0"/>
          </a:p>
        </p:txBody>
      </p:sp>
      <p:pic>
        <p:nvPicPr>
          <p:cNvPr id="4" name="Content Placeholder 5">
            <a:extLst>
              <a:ext uri="{FF2B5EF4-FFF2-40B4-BE49-F238E27FC236}">
                <a16:creationId xmlns:a16="http://schemas.microsoft.com/office/drawing/2014/main" id="{1974DAB2-5F25-41C2-AA1F-9D0CF90CF013}"/>
              </a:ext>
            </a:extLst>
          </p:cNvPr>
          <p:cNvPicPr>
            <a:picLocks noChangeAspect="1"/>
          </p:cNvPicPr>
          <p:nvPr/>
        </p:nvPicPr>
        <p:blipFill>
          <a:blip r:embed="rId2"/>
          <a:stretch>
            <a:fillRect/>
          </a:stretch>
        </p:blipFill>
        <p:spPr>
          <a:xfrm>
            <a:off x="4724400" y="209550"/>
            <a:ext cx="4232389" cy="2762250"/>
          </a:xfrm>
          <a:prstGeom prst="rect">
            <a:avLst/>
          </a:prstGeom>
        </p:spPr>
      </p:pic>
    </p:spTree>
    <p:extLst>
      <p:ext uri="{BB962C8B-B14F-4D97-AF65-F5344CB8AC3E}">
        <p14:creationId xmlns:p14="http://schemas.microsoft.com/office/powerpoint/2010/main" val="166258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BCA8C44-980C-4C39-915B-21DA2E179442}"/>
              </a:ext>
            </a:extLst>
          </p:cNvPr>
          <p:cNvPicPr>
            <a:picLocks noChangeAspect="1"/>
          </p:cNvPicPr>
          <p:nvPr/>
        </p:nvPicPr>
        <p:blipFill>
          <a:blip r:embed="rId2"/>
          <a:stretch>
            <a:fillRect/>
          </a:stretch>
        </p:blipFill>
        <p:spPr>
          <a:xfrm>
            <a:off x="1780633" y="1476204"/>
            <a:ext cx="6903371" cy="3610146"/>
          </a:xfrm>
          <a:prstGeom prst="rect">
            <a:avLst/>
          </a:prstGeom>
        </p:spPr>
      </p:pic>
      <p:pic>
        <p:nvPicPr>
          <p:cNvPr id="5" name="Picture 4">
            <a:extLst>
              <a:ext uri="{FF2B5EF4-FFF2-40B4-BE49-F238E27FC236}">
                <a16:creationId xmlns:a16="http://schemas.microsoft.com/office/drawing/2014/main" id="{BDAD8F81-0C5E-4EF2-9113-44AB33CB59CD}"/>
              </a:ext>
            </a:extLst>
          </p:cNvPr>
          <p:cNvPicPr>
            <a:picLocks noChangeAspect="1"/>
          </p:cNvPicPr>
          <p:nvPr/>
        </p:nvPicPr>
        <p:blipFill rotWithShape="1">
          <a:blip r:embed="rId3"/>
          <a:srcRect l="16572" b="12741"/>
          <a:stretch/>
        </p:blipFill>
        <p:spPr>
          <a:xfrm>
            <a:off x="3251119" y="2085804"/>
            <a:ext cx="1385859" cy="1190666"/>
          </a:xfrm>
          <a:prstGeom prst="rect">
            <a:avLst/>
          </a:prstGeom>
        </p:spPr>
      </p:pic>
      <p:pic>
        <p:nvPicPr>
          <p:cNvPr id="7" name="Picture 6">
            <a:extLst>
              <a:ext uri="{FF2B5EF4-FFF2-40B4-BE49-F238E27FC236}">
                <a16:creationId xmlns:a16="http://schemas.microsoft.com/office/drawing/2014/main" id="{CAB2A908-2A5E-49D7-958A-7EC764C54B75}"/>
              </a:ext>
            </a:extLst>
          </p:cNvPr>
          <p:cNvPicPr>
            <a:picLocks noChangeAspect="1"/>
          </p:cNvPicPr>
          <p:nvPr/>
        </p:nvPicPr>
        <p:blipFill rotWithShape="1">
          <a:blip r:embed="rId4"/>
          <a:srcRect l="17184" b="12741"/>
          <a:stretch/>
        </p:blipFill>
        <p:spPr>
          <a:xfrm>
            <a:off x="389810" y="986845"/>
            <a:ext cx="1375706" cy="1190665"/>
          </a:xfrm>
          <a:prstGeom prst="rect">
            <a:avLst/>
          </a:prstGeom>
        </p:spPr>
      </p:pic>
      <p:pic>
        <p:nvPicPr>
          <p:cNvPr id="6" name="Picture 5">
            <a:extLst>
              <a:ext uri="{FF2B5EF4-FFF2-40B4-BE49-F238E27FC236}">
                <a16:creationId xmlns:a16="http://schemas.microsoft.com/office/drawing/2014/main" id="{6B329EDE-812B-46B2-9F9B-A5ED12E89BFF}"/>
              </a:ext>
            </a:extLst>
          </p:cNvPr>
          <p:cNvPicPr>
            <a:picLocks noChangeAspect="1"/>
          </p:cNvPicPr>
          <p:nvPr/>
        </p:nvPicPr>
        <p:blipFill rotWithShape="1">
          <a:blip r:embed="rId5"/>
          <a:srcRect l="17572" b="12741"/>
          <a:stretch/>
        </p:blipFill>
        <p:spPr>
          <a:xfrm>
            <a:off x="434366" y="2164315"/>
            <a:ext cx="1369249" cy="1190666"/>
          </a:xfrm>
          <a:prstGeom prst="rect">
            <a:avLst/>
          </a:prstGeom>
        </p:spPr>
      </p:pic>
      <p:sp>
        <p:nvSpPr>
          <p:cNvPr id="2" name="Title 1">
            <a:extLst>
              <a:ext uri="{FF2B5EF4-FFF2-40B4-BE49-F238E27FC236}">
                <a16:creationId xmlns:a16="http://schemas.microsoft.com/office/drawing/2014/main" id="{C8D6EF66-1FFE-4826-8BB6-A98CA1F6C7AA}"/>
              </a:ext>
            </a:extLst>
          </p:cNvPr>
          <p:cNvSpPr>
            <a:spLocks noGrp="1"/>
          </p:cNvSpPr>
          <p:nvPr>
            <p:ph type="title"/>
          </p:nvPr>
        </p:nvSpPr>
        <p:spPr>
          <a:xfrm>
            <a:off x="457200" y="590550"/>
            <a:ext cx="8305800" cy="742950"/>
          </a:xfrm>
        </p:spPr>
        <p:txBody>
          <a:bodyPr/>
          <a:lstStyle/>
          <a:p>
            <a:r>
              <a:rPr lang="en-IN" dirty="0"/>
              <a:t>Torque, comparison of three geometries</a:t>
            </a:r>
          </a:p>
        </p:txBody>
      </p:sp>
      <p:cxnSp>
        <p:nvCxnSpPr>
          <p:cNvPr id="13" name="Straight Arrow Connector 12">
            <a:extLst>
              <a:ext uri="{FF2B5EF4-FFF2-40B4-BE49-F238E27FC236}">
                <a16:creationId xmlns:a16="http://schemas.microsoft.com/office/drawing/2014/main" id="{1480000A-4542-4843-9D9F-2815FF520ABB}"/>
              </a:ext>
            </a:extLst>
          </p:cNvPr>
          <p:cNvCxnSpPr>
            <a:cxnSpLocks/>
          </p:cNvCxnSpPr>
          <p:nvPr/>
        </p:nvCxnSpPr>
        <p:spPr>
          <a:xfrm>
            <a:off x="3116725" y="2085804"/>
            <a:ext cx="312275" cy="3128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10984CA-7D4F-43CC-956D-93D7FFD56E17}"/>
              </a:ext>
            </a:extLst>
          </p:cNvPr>
          <p:cNvCxnSpPr>
            <a:cxnSpLocks/>
          </p:cNvCxnSpPr>
          <p:nvPr/>
        </p:nvCxnSpPr>
        <p:spPr>
          <a:xfrm flipH="1" flipV="1">
            <a:off x="1447800" y="1729795"/>
            <a:ext cx="1447800" cy="1401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CAE013BD-32E7-47F6-91B6-D176A7DCEAA2}"/>
              </a:ext>
            </a:extLst>
          </p:cNvPr>
          <p:cNvCxnSpPr>
            <a:cxnSpLocks/>
            <a:stCxn id="18" idx="1"/>
          </p:cNvCxnSpPr>
          <p:nvPr/>
        </p:nvCxnSpPr>
        <p:spPr>
          <a:xfrm rot="10800000">
            <a:off x="4269554" y="2764033"/>
            <a:ext cx="1369249" cy="31280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Left Brace 17">
            <a:extLst>
              <a:ext uri="{FF2B5EF4-FFF2-40B4-BE49-F238E27FC236}">
                <a16:creationId xmlns:a16="http://schemas.microsoft.com/office/drawing/2014/main" id="{C127D3D1-A408-4BC0-BDAC-2DDCD1889697}"/>
              </a:ext>
            </a:extLst>
          </p:cNvPr>
          <p:cNvSpPr/>
          <p:nvPr/>
        </p:nvSpPr>
        <p:spPr>
          <a:xfrm>
            <a:off x="5638802" y="2705366"/>
            <a:ext cx="76200" cy="74295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Left Brace 21">
            <a:extLst>
              <a:ext uri="{FF2B5EF4-FFF2-40B4-BE49-F238E27FC236}">
                <a16:creationId xmlns:a16="http://schemas.microsoft.com/office/drawing/2014/main" id="{E72EE75B-1492-457E-8F8C-C97FDE605CE2}"/>
              </a:ext>
            </a:extLst>
          </p:cNvPr>
          <p:cNvSpPr/>
          <p:nvPr/>
        </p:nvSpPr>
        <p:spPr>
          <a:xfrm>
            <a:off x="5638802" y="3488856"/>
            <a:ext cx="76200" cy="381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5" name="Connector: Elbow 24">
            <a:extLst>
              <a:ext uri="{FF2B5EF4-FFF2-40B4-BE49-F238E27FC236}">
                <a16:creationId xmlns:a16="http://schemas.microsoft.com/office/drawing/2014/main" id="{2EB8CF4C-966D-42AA-B289-A0E6B75270B5}"/>
              </a:ext>
            </a:extLst>
          </p:cNvPr>
          <p:cNvCxnSpPr>
            <a:cxnSpLocks/>
            <a:stCxn id="22" idx="1"/>
          </p:cNvCxnSpPr>
          <p:nvPr/>
        </p:nvCxnSpPr>
        <p:spPr>
          <a:xfrm rot="10800000">
            <a:off x="3116726" y="1869900"/>
            <a:ext cx="2522077" cy="1809457"/>
          </a:xfrm>
          <a:prstGeom prst="bentConnector3">
            <a:avLst>
              <a:gd name="adj1" fmla="val 1640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ABE69891-D8AA-429D-A2B5-F972880218A8}"/>
              </a:ext>
            </a:extLst>
          </p:cNvPr>
          <p:cNvCxnSpPr>
            <a:cxnSpLocks/>
          </p:cNvCxnSpPr>
          <p:nvPr/>
        </p:nvCxnSpPr>
        <p:spPr>
          <a:xfrm flipH="1">
            <a:off x="1447800" y="1895066"/>
            <a:ext cx="1447800" cy="7586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6325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More details on model studies</a:t>
            </a:r>
          </a:p>
        </p:txBody>
      </p:sp>
      <p:sp>
        <p:nvSpPr>
          <p:cNvPr id="2" name="Content Placeholder 1"/>
          <p:cNvSpPr>
            <a:spLocks noGrp="1"/>
          </p:cNvSpPr>
          <p:nvPr>
            <p:ph idx="1"/>
          </p:nvPr>
        </p:nvSpPr>
        <p:spPr>
          <a:xfrm>
            <a:off x="457200" y="1333500"/>
            <a:ext cx="5334000" cy="3752850"/>
          </a:xfrm>
        </p:spPr>
        <p:txBody>
          <a:bodyPr>
            <a:normAutofit fontScale="62500" lnSpcReduction="20000"/>
          </a:bodyPr>
          <a:lstStyle/>
          <a:p>
            <a:r>
              <a:rPr lang="en-US" dirty="0"/>
              <a:t>Eight studies are present in the model as to  investigate different time scales</a:t>
            </a:r>
          </a:p>
          <a:p>
            <a:pPr lvl="1"/>
            <a:r>
              <a:rPr lang="en-US" dirty="0"/>
              <a:t>Study 1 solve for a single stationary parametric over angle</a:t>
            </a:r>
          </a:p>
          <a:p>
            <a:pPr lvl="1"/>
            <a:r>
              <a:rPr lang="en-US" dirty="0"/>
              <a:t>All the others consider a transient synchronous excitation at 60[rpm]</a:t>
            </a:r>
          </a:p>
          <a:p>
            <a:r>
              <a:rPr lang="en-US" dirty="0"/>
              <a:t>Studies 2, and 3 consider a full rotation which is the real mechanical period</a:t>
            </a:r>
          </a:p>
          <a:p>
            <a:pPr lvl="1"/>
            <a:r>
              <a:rPr lang="en-US" dirty="0"/>
              <a:t>This is necessary for general study including rotor iron losses rigorously; in this motor the losses in stator iron are however negligible</a:t>
            </a:r>
          </a:p>
          <a:p>
            <a:pPr lvl="1"/>
            <a:r>
              <a:rPr lang="en-US" dirty="0"/>
              <a:t>Study 2 is the actual transient; study 3 is for loss calculation</a:t>
            </a:r>
          </a:p>
          <a:p>
            <a:r>
              <a:rPr lang="en-US" dirty="0"/>
              <a:t>Losses are essentially only in the stator, hence</a:t>
            </a:r>
          </a:p>
          <a:p>
            <a:pPr lvl="1"/>
            <a:r>
              <a:rPr lang="en-US" dirty="0"/>
              <a:t>stator experiments employs a shorter period (by a factor Np/2)</a:t>
            </a:r>
          </a:p>
          <a:p>
            <a:pPr lvl="1"/>
            <a:r>
              <a:rPr lang="en-US" dirty="0"/>
              <a:t>studies 4 and 5 reproduce in quicker way the same solution of study 2 and 3</a:t>
            </a:r>
          </a:p>
          <a:p>
            <a:r>
              <a:rPr lang="en-US" dirty="0"/>
              <a:t>Study 6 runs automatically for three values of “</a:t>
            </a:r>
            <a:r>
              <a:rPr lang="en-US" dirty="0" err="1"/>
              <a:t>iron_th</a:t>
            </a:r>
            <a:r>
              <a:rPr lang="en-US" dirty="0"/>
              <a:t>”, studies 4, and 5</a:t>
            </a:r>
          </a:p>
          <a:p>
            <a:pPr lvl="1"/>
            <a:r>
              <a:rPr lang="en-US" dirty="0"/>
              <a:t>this allows to save time, still having the losses and easy comparison of geometries</a:t>
            </a:r>
          </a:p>
          <a:p>
            <a:r>
              <a:rPr lang="en-US" dirty="0"/>
              <a:t>The torque is nearly constant with a ripple that occurs on a period that is 1/6 of the electrical period</a:t>
            </a:r>
          </a:p>
          <a:p>
            <a:pPr lvl="1"/>
            <a:r>
              <a:rPr lang="en-US" dirty="0"/>
              <a:t>study 7 runs a transient simulation for this period</a:t>
            </a:r>
          </a:p>
          <a:p>
            <a:pPr lvl="1"/>
            <a:r>
              <a:rPr lang="en-US" dirty="0"/>
              <a:t>period of torque fluctuation (cogging) is not sufficient for proper loss calculation, but it is sufficient for mechanical considerations</a:t>
            </a:r>
          </a:p>
          <a:p>
            <a:pPr lvl="1"/>
            <a:r>
              <a:rPr lang="en-US" dirty="0"/>
              <a:t>study 8 runs study 7 for three values of “</a:t>
            </a:r>
            <a:r>
              <a:rPr lang="en-US" dirty="0" err="1"/>
              <a:t>iron_th</a:t>
            </a:r>
            <a:r>
              <a:rPr lang="en-US" dirty="0"/>
              <a:t>”</a:t>
            </a:r>
          </a:p>
          <a:p>
            <a:r>
              <a:rPr lang="en-US" dirty="0"/>
              <a:t>All studies are set so that they can be run independently</a:t>
            </a:r>
          </a:p>
        </p:txBody>
      </p:sp>
      <p:pic>
        <p:nvPicPr>
          <p:cNvPr id="1026" name="Picture 2"/>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5878513" y="1047750"/>
            <a:ext cx="3265487" cy="3752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4600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DBBCE31-B8C0-46B3-8C15-B86D96021BC5}"/>
              </a:ext>
            </a:extLst>
          </p:cNvPr>
          <p:cNvPicPr>
            <a:picLocks noChangeAspect="1"/>
          </p:cNvPicPr>
          <p:nvPr/>
        </p:nvPicPr>
        <p:blipFill>
          <a:blip r:embed="rId2"/>
          <a:stretch>
            <a:fillRect/>
          </a:stretch>
        </p:blipFill>
        <p:spPr>
          <a:xfrm>
            <a:off x="6003546" y="1276350"/>
            <a:ext cx="2454653" cy="2252607"/>
          </a:xfrm>
          <a:prstGeom prst="rect">
            <a:avLst/>
          </a:prstGeom>
        </p:spPr>
      </p:pic>
      <p:pic>
        <p:nvPicPr>
          <p:cNvPr id="4" name="Picture 3">
            <a:extLst>
              <a:ext uri="{FF2B5EF4-FFF2-40B4-BE49-F238E27FC236}">
                <a16:creationId xmlns:a16="http://schemas.microsoft.com/office/drawing/2014/main" id="{B5E167D8-F37D-4EF9-97AA-762916A30532}"/>
              </a:ext>
            </a:extLst>
          </p:cNvPr>
          <p:cNvPicPr>
            <a:picLocks noChangeAspect="1"/>
          </p:cNvPicPr>
          <p:nvPr/>
        </p:nvPicPr>
        <p:blipFill>
          <a:blip r:embed="rId3"/>
          <a:stretch>
            <a:fillRect/>
          </a:stretch>
        </p:blipFill>
        <p:spPr>
          <a:xfrm>
            <a:off x="3320294" y="1276350"/>
            <a:ext cx="2454653" cy="2252607"/>
          </a:xfrm>
          <a:prstGeom prst="rect">
            <a:avLst/>
          </a:prstGeom>
        </p:spPr>
      </p:pic>
      <p:pic>
        <p:nvPicPr>
          <p:cNvPr id="6" name="Picture 5">
            <a:extLst>
              <a:ext uri="{FF2B5EF4-FFF2-40B4-BE49-F238E27FC236}">
                <a16:creationId xmlns:a16="http://schemas.microsoft.com/office/drawing/2014/main" id="{A4A48914-668D-41FE-A11A-3384379AEDBE}"/>
              </a:ext>
            </a:extLst>
          </p:cNvPr>
          <p:cNvPicPr>
            <a:picLocks noChangeAspect="1"/>
          </p:cNvPicPr>
          <p:nvPr/>
        </p:nvPicPr>
        <p:blipFill>
          <a:blip r:embed="rId4"/>
          <a:stretch>
            <a:fillRect/>
          </a:stretch>
        </p:blipFill>
        <p:spPr>
          <a:xfrm>
            <a:off x="639486" y="1276350"/>
            <a:ext cx="2454653" cy="2252607"/>
          </a:xfrm>
          <a:prstGeom prst="rect">
            <a:avLst/>
          </a:prstGeom>
        </p:spPr>
      </p:pic>
      <p:sp>
        <p:nvSpPr>
          <p:cNvPr id="5" name="Title 4">
            <a:extLst>
              <a:ext uri="{FF2B5EF4-FFF2-40B4-BE49-F238E27FC236}">
                <a16:creationId xmlns:a16="http://schemas.microsoft.com/office/drawing/2014/main" id="{0AB6A1DB-E6BD-4F78-89F9-EDF872EF4F26}"/>
              </a:ext>
            </a:extLst>
          </p:cNvPr>
          <p:cNvSpPr>
            <a:spLocks noGrp="1"/>
          </p:cNvSpPr>
          <p:nvPr>
            <p:ph type="title"/>
          </p:nvPr>
        </p:nvSpPr>
        <p:spPr/>
        <p:txBody>
          <a:bodyPr>
            <a:normAutofit/>
          </a:bodyPr>
          <a:lstStyle/>
          <a:p>
            <a:r>
              <a:rPr lang="en-IN" dirty="0"/>
              <a:t>Losses (at 60[rpm] synchronous speed)</a:t>
            </a:r>
            <a:endParaRPr lang="en-US" dirty="0"/>
          </a:p>
        </p:txBody>
      </p:sp>
      <p:sp>
        <p:nvSpPr>
          <p:cNvPr id="23" name="Content Placeholder 1">
            <a:extLst>
              <a:ext uri="{FF2B5EF4-FFF2-40B4-BE49-F238E27FC236}">
                <a16:creationId xmlns:a16="http://schemas.microsoft.com/office/drawing/2014/main" id="{CD3B2A27-7177-46EF-BBCB-D6D15BBFD710}"/>
              </a:ext>
            </a:extLst>
          </p:cNvPr>
          <p:cNvSpPr txBox="1">
            <a:spLocks/>
          </p:cNvSpPr>
          <p:nvPr/>
        </p:nvSpPr>
        <p:spPr>
          <a:xfrm>
            <a:off x="3692907" y="1428750"/>
            <a:ext cx="1581143" cy="45720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US" sz="1200" i="1" dirty="0"/>
              <a:t>Integral 0.25 W</a:t>
            </a:r>
          </a:p>
          <a:p>
            <a:endParaRPr lang="en-US" sz="1200" i="1" dirty="0"/>
          </a:p>
          <a:p>
            <a:pPr marL="0" indent="0">
              <a:buFont typeface="Wingdings" pitchFamily="2" charset="2"/>
              <a:buNone/>
            </a:pPr>
            <a:endParaRPr lang="en-US" sz="1200" i="1" dirty="0"/>
          </a:p>
        </p:txBody>
      </p:sp>
      <p:sp>
        <p:nvSpPr>
          <p:cNvPr id="24" name="Content Placeholder 1">
            <a:extLst>
              <a:ext uri="{FF2B5EF4-FFF2-40B4-BE49-F238E27FC236}">
                <a16:creationId xmlns:a16="http://schemas.microsoft.com/office/drawing/2014/main" id="{F18EC04C-5975-487E-8E65-3C0AC1FD8D12}"/>
              </a:ext>
            </a:extLst>
          </p:cNvPr>
          <p:cNvSpPr txBox="1">
            <a:spLocks/>
          </p:cNvSpPr>
          <p:nvPr/>
        </p:nvSpPr>
        <p:spPr>
          <a:xfrm>
            <a:off x="6342958" y="1428750"/>
            <a:ext cx="1581143" cy="45720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US" sz="1200" i="1" dirty="0"/>
              <a:t>  Integral 0.22 W</a:t>
            </a:r>
          </a:p>
          <a:p>
            <a:endParaRPr lang="en-US" sz="1200" i="1" dirty="0"/>
          </a:p>
          <a:p>
            <a:pPr marL="0" indent="0">
              <a:buFont typeface="Wingdings" pitchFamily="2" charset="2"/>
              <a:buNone/>
            </a:pPr>
            <a:endParaRPr lang="en-US" sz="1200" i="1" dirty="0"/>
          </a:p>
        </p:txBody>
      </p:sp>
      <p:sp>
        <p:nvSpPr>
          <p:cNvPr id="16" name="Content Placeholder 5">
            <a:extLst>
              <a:ext uri="{FF2B5EF4-FFF2-40B4-BE49-F238E27FC236}">
                <a16:creationId xmlns:a16="http://schemas.microsoft.com/office/drawing/2014/main" id="{2EB1693C-A1DA-44B5-86C3-15147E76635F}"/>
              </a:ext>
            </a:extLst>
          </p:cNvPr>
          <p:cNvSpPr txBox="1">
            <a:spLocks/>
          </p:cNvSpPr>
          <p:nvPr/>
        </p:nvSpPr>
        <p:spPr>
          <a:xfrm>
            <a:off x="628649" y="3637411"/>
            <a:ext cx="8058149" cy="1219200"/>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Iron losses in this model scale linearly with speed (see * in next slide)</a:t>
            </a:r>
          </a:p>
          <a:p>
            <a:r>
              <a:rPr lang="en-US" dirty="0"/>
              <a:t>Under current settings, coils losses are frequency independent and, for 10A, result</a:t>
            </a:r>
          </a:p>
          <a:p>
            <a:pPr lvl="1"/>
            <a:r>
              <a:rPr lang="en-US" dirty="0" err="1"/>
              <a:t>iron_th</a:t>
            </a:r>
            <a:r>
              <a:rPr lang="en-US" dirty="0"/>
              <a:t> =1 mm : 16.4W</a:t>
            </a:r>
          </a:p>
          <a:p>
            <a:pPr lvl="1"/>
            <a:r>
              <a:rPr lang="en-US" dirty="0" err="1"/>
              <a:t>iron_th</a:t>
            </a:r>
            <a:r>
              <a:rPr lang="en-US" dirty="0"/>
              <a:t> =2 mm : 21.1W</a:t>
            </a:r>
          </a:p>
          <a:p>
            <a:pPr lvl="1"/>
            <a:r>
              <a:rPr lang="en-US" dirty="0" err="1"/>
              <a:t>iron_th</a:t>
            </a:r>
            <a:r>
              <a:rPr lang="en-US" dirty="0"/>
              <a:t> =3 mm : 28.3W</a:t>
            </a:r>
          </a:p>
        </p:txBody>
      </p:sp>
      <p:sp>
        <p:nvSpPr>
          <p:cNvPr id="10" name="Content Placeholder 1">
            <a:extLst>
              <a:ext uri="{FF2B5EF4-FFF2-40B4-BE49-F238E27FC236}">
                <a16:creationId xmlns:a16="http://schemas.microsoft.com/office/drawing/2014/main" id="{11EF78C2-8F66-4863-ACDC-6ADE9BCC2124}"/>
              </a:ext>
            </a:extLst>
          </p:cNvPr>
          <p:cNvSpPr txBox="1">
            <a:spLocks/>
          </p:cNvSpPr>
          <p:nvPr/>
        </p:nvSpPr>
        <p:spPr>
          <a:xfrm>
            <a:off x="1066800" y="1428750"/>
            <a:ext cx="1581143" cy="45720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US" sz="1200" i="1" dirty="0"/>
              <a:t>  Integral 0.27 W</a:t>
            </a:r>
          </a:p>
          <a:p>
            <a:endParaRPr lang="en-US" sz="1200" i="1" dirty="0"/>
          </a:p>
          <a:p>
            <a:pPr marL="0" indent="0">
              <a:buFont typeface="Wingdings" pitchFamily="2" charset="2"/>
              <a:buNone/>
            </a:pPr>
            <a:endParaRPr lang="en-US" sz="1200" i="1" dirty="0"/>
          </a:p>
        </p:txBody>
      </p:sp>
    </p:spTree>
    <p:extLst>
      <p:ext uri="{BB962C8B-B14F-4D97-AF65-F5344CB8AC3E}">
        <p14:creationId xmlns:p14="http://schemas.microsoft.com/office/powerpoint/2010/main" val="2010022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DBA280-F77C-1B49-54D5-774BDB82F0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DBDDE6-CC9A-C4BD-9D69-A1E448895052}"/>
              </a:ext>
            </a:extLst>
          </p:cNvPr>
          <p:cNvSpPr>
            <a:spLocks noGrp="1"/>
          </p:cNvSpPr>
          <p:nvPr>
            <p:ph type="title"/>
          </p:nvPr>
        </p:nvSpPr>
        <p:spPr/>
        <p:txBody>
          <a:bodyPr/>
          <a:lstStyle/>
          <a:p>
            <a:r>
              <a:rPr lang="en-US" dirty="0"/>
              <a:t>Table of power balance at peak current (10 A)</a:t>
            </a:r>
          </a:p>
        </p:txBody>
      </p:sp>
      <p:graphicFrame>
        <p:nvGraphicFramePr>
          <p:cNvPr id="7" name="eg1">
            <a:extLst>
              <a:ext uri="{FF2B5EF4-FFF2-40B4-BE49-F238E27FC236}">
                <a16:creationId xmlns:a16="http://schemas.microsoft.com/office/drawing/2014/main" id="{1A437CDA-15E0-DBFE-9359-23525233CD4B}"/>
              </a:ext>
            </a:extLst>
          </p:cNvPr>
          <p:cNvGraphicFramePr>
            <a:graphicFrameLocks noGrp="1"/>
          </p:cNvGraphicFramePr>
          <p:nvPr>
            <p:ph idx="1"/>
            <p:custDataLst>
              <p:tags r:id="rId1"/>
            </p:custDataLst>
            <p:extLst>
              <p:ext uri="{D42A27DB-BD31-4B8C-83A1-F6EECF244321}">
                <p14:modId xmlns:p14="http://schemas.microsoft.com/office/powerpoint/2010/main" val="570744494"/>
              </p:ext>
            </p:extLst>
          </p:nvPr>
        </p:nvGraphicFramePr>
        <p:xfrm>
          <a:off x="457200" y="1333501"/>
          <a:ext cx="8153400" cy="2926080"/>
        </p:xfrm>
        <a:graphic>
          <a:graphicData uri="http://schemas.openxmlformats.org/drawingml/2006/table">
            <a:tbl>
              <a:tblPr firstRow="1" bandRow="1">
                <a:tableStyleId>{5C22544A-7EE6-4342-B048-85BDC9FD1C3A}</a:tableStyleId>
              </a:tblPr>
              <a:tblGrid>
                <a:gridCol w="1358900">
                  <a:extLst>
                    <a:ext uri="{9D8B030D-6E8A-4147-A177-3AD203B41FA5}">
                      <a16:colId xmlns:a16="http://schemas.microsoft.com/office/drawing/2014/main" val="1291383824"/>
                    </a:ext>
                  </a:extLst>
                </a:gridCol>
                <a:gridCol w="1358900">
                  <a:extLst>
                    <a:ext uri="{9D8B030D-6E8A-4147-A177-3AD203B41FA5}">
                      <a16:colId xmlns:a16="http://schemas.microsoft.com/office/drawing/2014/main" val="2842719939"/>
                    </a:ext>
                  </a:extLst>
                </a:gridCol>
                <a:gridCol w="1358900">
                  <a:extLst>
                    <a:ext uri="{9D8B030D-6E8A-4147-A177-3AD203B41FA5}">
                      <a16:colId xmlns:a16="http://schemas.microsoft.com/office/drawing/2014/main" val="1540014335"/>
                    </a:ext>
                  </a:extLst>
                </a:gridCol>
                <a:gridCol w="1358900">
                  <a:extLst>
                    <a:ext uri="{9D8B030D-6E8A-4147-A177-3AD203B41FA5}">
                      <a16:colId xmlns:a16="http://schemas.microsoft.com/office/drawing/2014/main" val="2479725968"/>
                    </a:ext>
                  </a:extLst>
                </a:gridCol>
                <a:gridCol w="1358900">
                  <a:extLst>
                    <a:ext uri="{9D8B030D-6E8A-4147-A177-3AD203B41FA5}">
                      <a16:colId xmlns:a16="http://schemas.microsoft.com/office/drawing/2014/main" val="2823020406"/>
                    </a:ext>
                  </a:extLst>
                </a:gridCol>
                <a:gridCol w="1358900">
                  <a:extLst>
                    <a:ext uri="{9D8B030D-6E8A-4147-A177-3AD203B41FA5}">
                      <a16:colId xmlns:a16="http://schemas.microsoft.com/office/drawing/2014/main" val="3122298068"/>
                    </a:ext>
                  </a:extLst>
                </a:gridCol>
              </a:tblGrid>
              <a:tr h="400320">
                <a:tc>
                  <a:txBody>
                    <a:bodyPr/>
                    <a:lstStyle/>
                    <a:p>
                      <a:r>
                        <a:rPr lang="en-US" sz="1200" dirty="0"/>
                        <a:t>Motor Model</a:t>
                      </a:r>
                    </a:p>
                  </a:txBody>
                  <a:tcPr marL="100931" marR="100931"/>
                </a:tc>
                <a:tc>
                  <a:txBody>
                    <a:bodyPr/>
                    <a:lstStyle/>
                    <a:p>
                      <a:r>
                        <a:rPr lang="en-US" sz="1200"/>
                        <a:t>w_rot (rpm)</a:t>
                      </a:r>
                    </a:p>
                  </a:txBody>
                  <a:tcPr marL="100931" marR="100931"/>
                </a:tc>
                <a:tc>
                  <a:txBody>
                    <a:bodyPr/>
                    <a:lstStyle/>
                    <a:p>
                      <a:r>
                        <a:rPr lang="en-US" sz="1200"/>
                        <a:t>Efficiency (%) (1)</a:t>
                      </a:r>
                    </a:p>
                  </a:txBody>
                  <a:tcPr marL="100931" marR="100931"/>
                </a:tc>
                <a:tc>
                  <a:txBody>
                    <a:bodyPr/>
                    <a:lstStyle/>
                    <a:p>
                      <a:r>
                        <a:rPr lang="en-US" sz="1200"/>
                        <a:t>Coil Losses (W)</a:t>
                      </a:r>
                    </a:p>
                  </a:txBody>
                  <a:tcPr marL="100931" marR="100931"/>
                </a:tc>
                <a:tc>
                  <a:txBody>
                    <a:bodyPr/>
                    <a:lstStyle/>
                    <a:p>
                      <a:r>
                        <a:rPr lang="en-US" sz="1200" dirty="0"/>
                        <a:t>Stator Iron Losses* (W)</a:t>
                      </a:r>
                    </a:p>
                  </a:txBody>
                  <a:tcPr marL="100931" marR="100931"/>
                </a:tc>
                <a:tc>
                  <a:txBody>
                    <a:bodyPr/>
                    <a:lstStyle/>
                    <a:p>
                      <a:r>
                        <a:rPr lang="en-US" sz="1200"/>
                        <a:t>Average: Shaft Power (W)</a:t>
                      </a:r>
                    </a:p>
                  </a:txBody>
                  <a:tcPr marL="100931" marR="100931"/>
                </a:tc>
                <a:extLst>
                  <a:ext uri="{0D108BD9-81ED-4DB2-BD59-A6C34878D82A}">
                    <a16:rowId xmlns:a16="http://schemas.microsoft.com/office/drawing/2014/main" val="431758260"/>
                  </a:ext>
                </a:extLst>
              </a:tr>
              <a:tr h="262437">
                <a:tc rowSpan="3">
                  <a:txBody>
                    <a:bodyPr/>
                    <a:lstStyle/>
                    <a:p>
                      <a:pPr algn="ctr"/>
                      <a:r>
                        <a:rPr lang="en-US" sz="1200" dirty="0" err="1"/>
                        <a:t>iron_th</a:t>
                      </a:r>
                      <a:r>
                        <a:rPr lang="en-US" sz="1200" dirty="0"/>
                        <a:t> = 1 mm</a:t>
                      </a:r>
                    </a:p>
                  </a:txBody>
                  <a:tcPr marL="100931" marR="100931" anchor="ctr"/>
                </a:tc>
                <a:tc>
                  <a:txBody>
                    <a:bodyPr/>
                    <a:lstStyle/>
                    <a:p>
                      <a:r>
                        <a:rPr lang="en-US" sz="1200" dirty="0"/>
                        <a:t>60</a:t>
                      </a:r>
                    </a:p>
                  </a:txBody>
                  <a:tcPr marL="100931" marR="100931"/>
                </a:tc>
                <a:tc>
                  <a:txBody>
                    <a:bodyPr/>
                    <a:lstStyle/>
                    <a:p>
                      <a:r>
                        <a:rPr lang="en-US" sz="1200" dirty="0">
                          <a:solidFill>
                            <a:srgbClr val="00B050"/>
                          </a:solidFill>
                        </a:rPr>
                        <a:t>24.2</a:t>
                      </a:r>
                    </a:p>
                  </a:txBody>
                  <a:tcPr marL="100931" marR="100931"/>
                </a:tc>
                <a:tc>
                  <a:txBody>
                    <a:bodyPr/>
                    <a:lstStyle/>
                    <a:p>
                      <a:r>
                        <a:rPr lang="en-US" sz="1200"/>
                        <a:t>16.4</a:t>
                      </a:r>
                    </a:p>
                  </a:txBody>
                  <a:tcPr marL="100931" marR="100931"/>
                </a:tc>
                <a:tc>
                  <a:txBody>
                    <a:bodyPr/>
                    <a:lstStyle/>
                    <a:p>
                      <a:r>
                        <a:rPr lang="en-US" sz="1200"/>
                        <a:t>0.267</a:t>
                      </a:r>
                    </a:p>
                  </a:txBody>
                  <a:tcPr marL="100931" marR="100931"/>
                </a:tc>
                <a:tc>
                  <a:txBody>
                    <a:bodyPr/>
                    <a:lstStyle/>
                    <a:p>
                      <a:r>
                        <a:rPr lang="en-US" sz="1200" dirty="0"/>
                        <a:t>5.31</a:t>
                      </a:r>
                    </a:p>
                  </a:txBody>
                  <a:tcPr marL="100931" marR="100931"/>
                </a:tc>
                <a:extLst>
                  <a:ext uri="{0D108BD9-81ED-4DB2-BD59-A6C34878D82A}">
                    <a16:rowId xmlns:a16="http://schemas.microsoft.com/office/drawing/2014/main" val="4030515454"/>
                  </a:ext>
                </a:extLst>
              </a:tr>
              <a:tr h="262437">
                <a:tc vMerge="1">
                  <a:txBody>
                    <a:bodyPr/>
                    <a:lstStyle/>
                    <a:p>
                      <a:endParaRPr/>
                    </a:p>
                  </a:txBody>
                  <a:tcPr/>
                </a:tc>
                <a:tc>
                  <a:txBody>
                    <a:bodyPr/>
                    <a:lstStyle/>
                    <a:p>
                      <a:r>
                        <a:rPr lang="en-US" sz="1200"/>
                        <a:t>600</a:t>
                      </a:r>
                      <a:endParaRPr lang="en-US" sz="1200" dirty="0"/>
                    </a:p>
                  </a:txBody>
                  <a:tcPr marL="100931" marR="100931"/>
                </a:tc>
                <a:tc>
                  <a:txBody>
                    <a:bodyPr/>
                    <a:lstStyle/>
                    <a:p>
                      <a:r>
                        <a:rPr lang="en-US" sz="1200" dirty="0">
                          <a:solidFill>
                            <a:srgbClr val="00B050"/>
                          </a:solidFill>
                        </a:rPr>
                        <a:t>73.6</a:t>
                      </a:r>
                    </a:p>
                  </a:txBody>
                  <a:tcPr marL="100931" marR="100931"/>
                </a:tc>
                <a:tc>
                  <a:txBody>
                    <a:bodyPr/>
                    <a:lstStyle/>
                    <a:p>
                      <a:r>
                        <a:rPr lang="en-US" sz="1200"/>
                        <a:t>16.4</a:t>
                      </a:r>
                    </a:p>
                  </a:txBody>
                  <a:tcPr marL="100931" marR="100931"/>
                </a:tc>
                <a:tc>
                  <a:txBody>
                    <a:bodyPr/>
                    <a:lstStyle/>
                    <a:p>
                      <a:r>
                        <a:rPr lang="en-US" sz="1200"/>
                        <a:t>2.67</a:t>
                      </a:r>
                    </a:p>
                  </a:txBody>
                  <a:tcPr marL="100931" marR="100931"/>
                </a:tc>
                <a:tc>
                  <a:txBody>
                    <a:bodyPr/>
                    <a:lstStyle/>
                    <a:p>
                      <a:r>
                        <a:rPr lang="en-US" sz="1200"/>
                        <a:t>53.3</a:t>
                      </a:r>
                    </a:p>
                  </a:txBody>
                  <a:tcPr marL="100931" marR="100931"/>
                </a:tc>
                <a:extLst>
                  <a:ext uri="{0D108BD9-81ED-4DB2-BD59-A6C34878D82A}">
                    <a16:rowId xmlns:a16="http://schemas.microsoft.com/office/drawing/2014/main" val="1004401430"/>
                  </a:ext>
                </a:extLst>
              </a:tr>
              <a:tr h="262437">
                <a:tc vMerge="1">
                  <a:txBody>
                    <a:bodyPr/>
                    <a:lstStyle/>
                    <a:p>
                      <a:endParaRPr dirty="0"/>
                    </a:p>
                  </a:txBody>
                  <a:tcPr/>
                </a:tc>
                <a:tc>
                  <a:txBody>
                    <a:bodyPr/>
                    <a:lstStyle/>
                    <a:p>
                      <a:r>
                        <a:rPr lang="en-US" sz="1200" dirty="0"/>
                        <a:t>6000</a:t>
                      </a:r>
                    </a:p>
                  </a:txBody>
                  <a:tcPr marL="100931" marR="100931"/>
                </a:tc>
                <a:tc>
                  <a:txBody>
                    <a:bodyPr/>
                    <a:lstStyle/>
                    <a:p>
                      <a:r>
                        <a:rPr lang="en-US" sz="1200"/>
                        <a:t>92.5</a:t>
                      </a:r>
                    </a:p>
                  </a:txBody>
                  <a:tcPr marL="100931" marR="100931"/>
                </a:tc>
                <a:tc>
                  <a:txBody>
                    <a:bodyPr/>
                    <a:lstStyle/>
                    <a:p>
                      <a:r>
                        <a:rPr lang="en-US" sz="1200"/>
                        <a:t>16.4</a:t>
                      </a:r>
                    </a:p>
                  </a:txBody>
                  <a:tcPr marL="100931" marR="100931"/>
                </a:tc>
                <a:tc>
                  <a:txBody>
                    <a:bodyPr/>
                    <a:lstStyle/>
                    <a:p>
                      <a:r>
                        <a:rPr lang="en-US" sz="1200"/>
                        <a:t>26.7</a:t>
                      </a:r>
                    </a:p>
                  </a:txBody>
                  <a:tcPr marL="100931" marR="100931"/>
                </a:tc>
                <a:tc>
                  <a:txBody>
                    <a:bodyPr/>
                    <a:lstStyle/>
                    <a:p>
                      <a:r>
                        <a:rPr lang="en-US" sz="1200"/>
                        <a:t>533</a:t>
                      </a:r>
                    </a:p>
                  </a:txBody>
                  <a:tcPr marL="100931" marR="100931"/>
                </a:tc>
                <a:extLst>
                  <a:ext uri="{0D108BD9-81ED-4DB2-BD59-A6C34878D82A}">
                    <a16:rowId xmlns:a16="http://schemas.microsoft.com/office/drawing/2014/main" val="2333020164"/>
                  </a:ext>
                </a:extLst>
              </a:tr>
              <a:tr h="262437">
                <a:tc rowSpan="3">
                  <a:txBody>
                    <a:bodyPr/>
                    <a:lstStyle/>
                    <a:p>
                      <a:pPr algn="ctr"/>
                      <a:r>
                        <a:rPr lang="en-US" sz="1200" dirty="0" err="1"/>
                        <a:t>iron_th</a:t>
                      </a:r>
                      <a:r>
                        <a:rPr lang="en-US" sz="1200" dirty="0"/>
                        <a:t> = 2 mm</a:t>
                      </a:r>
                    </a:p>
                  </a:txBody>
                  <a:tcPr marL="100931" marR="100931" anchor="ctr"/>
                </a:tc>
                <a:tc>
                  <a:txBody>
                    <a:bodyPr/>
                    <a:lstStyle/>
                    <a:p>
                      <a:r>
                        <a:rPr lang="en-US" sz="1200" dirty="0"/>
                        <a:t>60</a:t>
                      </a:r>
                    </a:p>
                  </a:txBody>
                  <a:tcPr marL="100931" marR="100931"/>
                </a:tc>
                <a:tc>
                  <a:txBody>
                    <a:bodyPr/>
                    <a:lstStyle/>
                    <a:p>
                      <a:r>
                        <a:rPr lang="en-US" sz="1200" dirty="0"/>
                        <a:t>21.6</a:t>
                      </a:r>
                    </a:p>
                  </a:txBody>
                  <a:tcPr marL="100931" marR="100931"/>
                </a:tc>
                <a:tc>
                  <a:txBody>
                    <a:bodyPr/>
                    <a:lstStyle/>
                    <a:p>
                      <a:r>
                        <a:rPr lang="en-US" sz="1200"/>
                        <a:t>21.1</a:t>
                      </a:r>
                    </a:p>
                  </a:txBody>
                  <a:tcPr marL="100931" marR="100931"/>
                </a:tc>
                <a:tc>
                  <a:txBody>
                    <a:bodyPr/>
                    <a:lstStyle/>
                    <a:p>
                      <a:r>
                        <a:rPr lang="en-US" sz="1200"/>
                        <a:t>0.253</a:t>
                      </a:r>
                    </a:p>
                  </a:txBody>
                  <a:tcPr marL="100931" marR="100931"/>
                </a:tc>
                <a:tc>
                  <a:txBody>
                    <a:bodyPr/>
                    <a:lstStyle/>
                    <a:p>
                      <a:r>
                        <a:rPr lang="en-US" sz="1200"/>
                        <a:t>5.88</a:t>
                      </a:r>
                    </a:p>
                  </a:txBody>
                  <a:tcPr marL="100931" marR="100931"/>
                </a:tc>
                <a:extLst>
                  <a:ext uri="{0D108BD9-81ED-4DB2-BD59-A6C34878D82A}">
                    <a16:rowId xmlns:a16="http://schemas.microsoft.com/office/drawing/2014/main" val="965111609"/>
                  </a:ext>
                </a:extLst>
              </a:tr>
              <a:tr h="262437">
                <a:tc vMerge="1">
                  <a:txBody>
                    <a:bodyPr/>
                    <a:lstStyle/>
                    <a:p>
                      <a:endParaRPr/>
                    </a:p>
                  </a:txBody>
                  <a:tcPr/>
                </a:tc>
                <a:tc>
                  <a:txBody>
                    <a:bodyPr/>
                    <a:lstStyle/>
                    <a:p>
                      <a:r>
                        <a:rPr lang="en-US" sz="1200"/>
                        <a:t>600</a:t>
                      </a:r>
                    </a:p>
                  </a:txBody>
                  <a:tcPr marL="100931" marR="100931"/>
                </a:tc>
                <a:tc>
                  <a:txBody>
                    <a:bodyPr/>
                    <a:lstStyle/>
                    <a:p>
                      <a:r>
                        <a:rPr lang="en-US" sz="1200"/>
                        <a:t>71.4</a:t>
                      </a:r>
                    </a:p>
                  </a:txBody>
                  <a:tcPr marL="100931" marR="100931"/>
                </a:tc>
                <a:tc>
                  <a:txBody>
                    <a:bodyPr/>
                    <a:lstStyle/>
                    <a:p>
                      <a:r>
                        <a:rPr lang="en-US" sz="1200"/>
                        <a:t>21.1</a:t>
                      </a:r>
                    </a:p>
                  </a:txBody>
                  <a:tcPr marL="100931" marR="100931"/>
                </a:tc>
                <a:tc>
                  <a:txBody>
                    <a:bodyPr/>
                    <a:lstStyle/>
                    <a:p>
                      <a:r>
                        <a:rPr lang="en-US" sz="1200"/>
                        <a:t>2.53</a:t>
                      </a:r>
                    </a:p>
                  </a:txBody>
                  <a:tcPr marL="100931" marR="100931"/>
                </a:tc>
                <a:tc>
                  <a:txBody>
                    <a:bodyPr/>
                    <a:lstStyle/>
                    <a:p>
                      <a:r>
                        <a:rPr lang="en-US" sz="1200"/>
                        <a:t>58.8</a:t>
                      </a:r>
                    </a:p>
                  </a:txBody>
                  <a:tcPr marL="100931" marR="100931"/>
                </a:tc>
                <a:extLst>
                  <a:ext uri="{0D108BD9-81ED-4DB2-BD59-A6C34878D82A}">
                    <a16:rowId xmlns:a16="http://schemas.microsoft.com/office/drawing/2014/main" val="1935357270"/>
                  </a:ext>
                </a:extLst>
              </a:tr>
              <a:tr h="262437">
                <a:tc vMerge="1">
                  <a:txBody>
                    <a:bodyPr/>
                    <a:lstStyle/>
                    <a:p>
                      <a:endParaRPr dirty="0"/>
                    </a:p>
                  </a:txBody>
                  <a:tcPr/>
                </a:tc>
                <a:tc>
                  <a:txBody>
                    <a:bodyPr/>
                    <a:lstStyle/>
                    <a:p>
                      <a:r>
                        <a:rPr lang="en-US" sz="1200" dirty="0"/>
                        <a:t>6000</a:t>
                      </a:r>
                    </a:p>
                  </a:txBody>
                  <a:tcPr marL="100931" marR="100931"/>
                </a:tc>
                <a:tc>
                  <a:txBody>
                    <a:bodyPr/>
                    <a:lstStyle/>
                    <a:p>
                      <a:r>
                        <a:rPr lang="en-US" sz="1200" dirty="0">
                          <a:solidFill>
                            <a:srgbClr val="00B050"/>
                          </a:solidFill>
                        </a:rPr>
                        <a:t>92.7</a:t>
                      </a:r>
                    </a:p>
                  </a:txBody>
                  <a:tcPr marL="100931" marR="100931"/>
                </a:tc>
                <a:tc>
                  <a:txBody>
                    <a:bodyPr/>
                    <a:lstStyle/>
                    <a:p>
                      <a:r>
                        <a:rPr lang="en-US" sz="1200"/>
                        <a:t>21.1</a:t>
                      </a:r>
                    </a:p>
                  </a:txBody>
                  <a:tcPr marL="100931" marR="100931"/>
                </a:tc>
                <a:tc>
                  <a:txBody>
                    <a:bodyPr/>
                    <a:lstStyle/>
                    <a:p>
                      <a:r>
                        <a:rPr lang="en-US" sz="1200"/>
                        <a:t>25.3</a:t>
                      </a:r>
                    </a:p>
                  </a:txBody>
                  <a:tcPr marL="100931" marR="100931"/>
                </a:tc>
                <a:tc>
                  <a:txBody>
                    <a:bodyPr/>
                    <a:lstStyle/>
                    <a:p>
                      <a:r>
                        <a:rPr lang="en-US" sz="1200"/>
                        <a:t>588</a:t>
                      </a:r>
                    </a:p>
                  </a:txBody>
                  <a:tcPr marL="100931" marR="100931"/>
                </a:tc>
                <a:extLst>
                  <a:ext uri="{0D108BD9-81ED-4DB2-BD59-A6C34878D82A}">
                    <a16:rowId xmlns:a16="http://schemas.microsoft.com/office/drawing/2014/main" val="3878895923"/>
                  </a:ext>
                </a:extLst>
              </a:tr>
              <a:tr h="262437">
                <a:tc rowSpan="3">
                  <a:txBody>
                    <a:bodyPr/>
                    <a:lstStyle/>
                    <a:p>
                      <a:pPr algn="ctr"/>
                      <a:r>
                        <a:rPr lang="en-US" sz="1200" dirty="0" err="1"/>
                        <a:t>iron_th</a:t>
                      </a:r>
                      <a:r>
                        <a:rPr lang="en-US" sz="1200" dirty="0"/>
                        <a:t> = 3 mm</a:t>
                      </a:r>
                    </a:p>
                  </a:txBody>
                  <a:tcPr marL="100931" marR="100931" anchor="ctr"/>
                </a:tc>
                <a:tc>
                  <a:txBody>
                    <a:bodyPr/>
                    <a:lstStyle/>
                    <a:p>
                      <a:r>
                        <a:rPr lang="en-US" sz="1200" dirty="0"/>
                        <a:t>60</a:t>
                      </a:r>
                    </a:p>
                  </a:txBody>
                  <a:tcPr marL="100931" marR="100931"/>
                </a:tc>
                <a:tc>
                  <a:txBody>
                    <a:bodyPr/>
                    <a:lstStyle/>
                    <a:p>
                      <a:r>
                        <a:rPr lang="en-US" sz="1200"/>
                        <a:t>17.2</a:t>
                      </a:r>
                    </a:p>
                  </a:txBody>
                  <a:tcPr marL="100931" marR="100931"/>
                </a:tc>
                <a:tc>
                  <a:txBody>
                    <a:bodyPr/>
                    <a:lstStyle/>
                    <a:p>
                      <a:r>
                        <a:rPr lang="en-US" sz="1200"/>
                        <a:t>28.3</a:t>
                      </a:r>
                    </a:p>
                  </a:txBody>
                  <a:tcPr marL="100931" marR="100931"/>
                </a:tc>
                <a:tc>
                  <a:txBody>
                    <a:bodyPr/>
                    <a:lstStyle/>
                    <a:p>
                      <a:r>
                        <a:rPr lang="en-US" sz="1200"/>
                        <a:t>0.219</a:t>
                      </a:r>
                    </a:p>
                  </a:txBody>
                  <a:tcPr marL="100931" marR="100931"/>
                </a:tc>
                <a:tc>
                  <a:txBody>
                    <a:bodyPr/>
                    <a:lstStyle/>
                    <a:p>
                      <a:r>
                        <a:rPr lang="en-US" sz="1200"/>
                        <a:t>5.93</a:t>
                      </a:r>
                    </a:p>
                  </a:txBody>
                  <a:tcPr marL="100931" marR="100931"/>
                </a:tc>
                <a:extLst>
                  <a:ext uri="{0D108BD9-81ED-4DB2-BD59-A6C34878D82A}">
                    <a16:rowId xmlns:a16="http://schemas.microsoft.com/office/drawing/2014/main" val="3788790480"/>
                  </a:ext>
                </a:extLst>
              </a:tr>
              <a:tr h="262437">
                <a:tc vMerge="1">
                  <a:txBody>
                    <a:bodyPr/>
                    <a:lstStyle/>
                    <a:p>
                      <a:endParaRPr/>
                    </a:p>
                  </a:txBody>
                  <a:tcPr/>
                </a:tc>
                <a:tc>
                  <a:txBody>
                    <a:bodyPr/>
                    <a:lstStyle/>
                    <a:p>
                      <a:r>
                        <a:rPr lang="en-US" sz="1200" dirty="0"/>
                        <a:t>600</a:t>
                      </a:r>
                    </a:p>
                  </a:txBody>
                  <a:tcPr marL="100931" marR="100931"/>
                </a:tc>
                <a:tc>
                  <a:txBody>
                    <a:bodyPr/>
                    <a:lstStyle/>
                    <a:p>
                      <a:r>
                        <a:rPr lang="en-US" sz="1200"/>
                        <a:t>66.0</a:t>
                      </a:r>
                    </a:p>
                  </a:txBody>
                  <a:tcPr marL="100931" marR="100931"/>
                </a:tc>
                <a:tc>
                  <a:txBody>
                    <a:bodyPr/>
                    <a:lstStyle/>
                    <a:p>
                      <a:r>
                        <a:rPr lang="en-US" sz="1200"/>
                        <a:t>28.3</a:t>
                      </a:r>
                    </a:p>
                  </a:txBody>
                  <a:tcPr marL="100931" marR="100931"/>
                </a:tc>
                <a:tc>
                  <a:txBody>
                    <a:bodyPr/>
                    <a:lstStyle/>
                    <a:p>
                      <a:r>
                        <a:rPr lang="en-US" sz="1200"/>
                        <a:t>2.19</a:t>
                      </a:r>
                    </a:p>
                  </a:txBody>
                  <a:tcPr marL="100931" marR="100931"/>
                </a:tc>
                <a:tc>
                  <a:txBody>
                    <a:bodyPr/>
                    <a:lstStyle/>
                    <a:p>
                      <a:r>
                        <a:rPr lang="en-US" sz="1200"/>
                        <a:t>59.2</a:t>
                      </a:r>
                    </a:p>
                  </a:txBody>
                  <a:tcPr marL="100931" marR="100931"/>
                </a:tc>
                <a:extLst>
                  <a:ext uri="{0D108BD9-81ED-4DB2-BD59-A6C34878D82A}">
                    <a16:rowId xmlns:a16="http://schemas.microsoft.com/office/drawing/2014/main" val="177066013"/>
                  </a:ext>
                </a:extLst>
              </a:tr>
              <a:tr h="262437">
                <a:tc vMerge="1">
                  <a:txBody>
                    <a:bodyPr/>
                    <a:lstStyle/>
                    <a:p>
                      <a:endParaRPr dirty="0"/>
                    </a:p>
                  </a:txBody>
                  <a:tcPr/>
                </a:tc>
                <a:tc>
                  <a:txBody>
                    <a:bodyPr/>
                    <a:lstStyle/>
                    <a:p>
                      <a:r>
                        <a:rPr lang="en-US" sz="1200" dirty="0"/>
                        <a:t>6000</a:t>
                      </a:r>
                    </a:p>
                  </a:txBody>
                  <a:tcPr marL="100931" marR="100931"/>
                </a:tc>
                <a:tc>
                  <a:txBody>
                    <a:bodyPr/>
                    <a:lstStyle/>
                    <a:p>
                      <a:r>
                        <a:rPr lang="en-US" sz="1200"/>
                        <a:t>92.2</a:t>
                      </a:r>
                      <a:endParaRPr lang="en-US" sz="1200" dirty="0"/>
                    </a:p>
                  </a:txBody>
                  <a:tcPr marL="100931" marR="100931"/>
                </a:tc>
                <a:tc>
                  <a:txBody>
                    <a:bodyPr/>
                    <a:lstStyle/>
                    <a:p>
                      <a:r>
                        <a:rPr lang="en-US" sz="1200"/>
                        <a:t>28.3</a:t>
                      </a:r>
                    </a:p>
                  </a:txBody>
                  <a:tcPr marL="100931" marR="100931"/>
                </a:tc>
                <a:tc>
                  <a:txBody>
                    <a:bodyPr/>
                    <a:lstStyle/>
                    <a:p>
                      <a:r>
                        <a:rPr lang="en-US" sz="1200"/>
                        <a:t>21.9</a:t>
                      </a:r>
                    </a:p>
                  </a:txBody>
                  <a:tcPr marL="100931" marR="100931"/>
                </a:tc>
                <a:tc>
                  <a:txBody>
                    <a:bodyPr/>
                    <a:lstStyle/>
                    <a:p>
                      <a:r>
                        <a:rPr lang="en-US" sz="1200" dirty="0"/>
                        <a:t>592</a:t>
                      </a:r>
                    </a:p>
                  </a:txBody>
                  <a:tcPr marL="100931" marR="100931"/>
                </a:tc>
                <a:extLst>
                  <a:ext uri="{0D108BD9-81ED-4DB2-BD59-A6C34878D82A}">
                    <a16:rowId xmlns:a16="http://schemas.microsoft.com/office/drawing/2014/main" val="1657089279"/>
                  </a:ext>
                </a:extLst>
              </a:tr>
            </a:tbl>
          </a:graphicData>
        </a:graphic>
      </p:graphicFrame>
      <p:sp>
        <p:nvSpPr>
          <p:cNvPr id="3" name="TextBox 2">
            <a:extLst>
              <a:ext uri="{FF2B5EF4-FFF2-40B4-BE49-F238E27FC236}">
                <a16:creationId xmlns:a16="http://schemas.microsoft.com/office/drawing/2014/main" id="{5A1EDC4F-827A-F549-A651-312A6E68702F}"/>
              </a:ext>
            </a:extLst>
          </p:cNvPr>
          <p:cNvSpPr txBox="1"/>
          <p:nvPr/>
        </p:nvSpPr>
        <p:spPr>
          <a:xfrm>
            <a:off x="914400" y="4368284"/>
            <a:ext cx="7772400" cy="553998"/>
          </a:xfrm>
          <a:prstGeom prst="rect">
            <a:avLst/>
          </a:prstGeom>
          <a:noFill/>
        </p:spPr>
        <p:txBody>
          <a:bodyPr wrap="square" rtlCol="0">
            <a:spAutoFit/>
          </a:bodyPr>
          <a:lstStyle/>
          <a:p>
            <a:pPr algn="r"/>
            <a:r>
              <a:rPr lang="en-US" sz="1000" dirty="0"/>
              <a:t>* as to identify more clearly the origin of the quantities and simplify algebra of this tutorial, settings make iron losses scale exactly linearly with frequency. More complete analysis is possible, eventually including also terms that are here neglected as losses in magnets or increased losses in coils at higher frequencies or temperatures. Many of these aspects are described in other models.</a:t>
            </a:r>
            <a:endParaRPr lang="it-IT" sz="1000" dirty="0"/>
          </a:p>
        </p:txBody>
      </p:sp>
    </p:spTree>
    <p:extLst>
      <p:ext uri="{BB962C8B-B14F-4D97-AF65-F5344CB8AC3E}">
        <p14:creationId xmlns:p14="http://schemas.microsoft.com/office/powerpoint/2010/main" val="4024436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08E00-02ED-4C57-8224-82063C8D67D4}"/>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A4F2D4AA-359D-43B5-9195-3C664D130814}"/>
              </a:ext>
            </a:extLst>
          </p:cNvPr>
          <p:cNvSpPr>
            <a:spLocks noGrp="1"/>
          </p:cNvSpPr>
          <p:nvPr>
            <p:ph idx="1"/>
          </p:nvPr>
        </p:nvSpPr>
        <p:spPr/>
        <p:txBody>
          <a:bodyPr>
            <a:normAutofit lnSpcReduction="10000"/>
          </a:bodyPr>
          <a:lstStyle/>
          <a:p>
            <a:r>
              <a:rPr lang="en-US" dirty="0"/>
              <a:t>A tutorial on a electric motor based on a lean modeling approach is presented</a:t>
            </a:r>
          </a:p>
          <a:p>
            <a:r>
              <a:rPr lang="en-US" dirty="0"/>
              <a:t>Parametrized electric motor geometries are shown</a:t>
            </a:r>
          </a:p>
          <a:p>
            <a:r>
              <a:rPr lang="en-US" dirty="0"/>
              <a:t>It has been shown how to extract a number of quantities</a:t>
            </a:r>
          </a:p>
          <a:p>
            <a:pPr lvl="1"/>
            <a:r>
              <a:rPr lang="en-US" dirty="0"/>
              <a:t>Torque (average and ripple)</a:t>
            </a:r>
          </a:p>
          <a:p>
            <a:pPr lvl="1"/>
            <a:r>
              <a:rPr lang="en-US" dirty="0"/>
              <a:t>Losses (in iron and in conductors)</a:t>
            </a:r>
          </a:p>
          <a:p>
            <a:pPr lvl="1"/>
            <a:r>
              <a:rPr lang="en-US" dirty="0"/>
              <a:t>Comparing their balance with respect to different geometries and working conditions</a:t>
            </a:r>
          </a:p>
          <a:p>
            <a:r>
              <a:rPr lang="en-US" dirty="0"/>
              <a:t>Other contributions deal with more advanced topics and </a:t>
            </a:r>
            <a:r>
              <a:rPr lang="en-US" dirty="0" err="1"/>
              <a:t>multiphysics</a:t>
            </a:r>
            <a:r>
              <a:rPr lang="en-US" dirty="0"/>
              <a:t> aspects as</a:t>
            </a:r>
          </a:p>
          <a:p>
            <a:pPr lvl="1"/>
            <a:r>
              <a:rPr lang="en-US" dirty="0"/>
              <a:t>Temperature increase</a:t>
            </a:r>
          </a:p>
          <a:p>
            <a:pPr lvl="1"/>
            <a:r>
              <a:rPr lang="en-US" dirty="0"/>
              <a:t>Effect of forces on vibration and noise</a:t>
            </a:r>
          </a:p>
          <a:p>
            <a:pPr lvl="1"/>
            <a:r>
              <a:rPr lang="en-US" dirty="0"/>
              <a:t>Motor optimization</a:t>
            </a:r>
          </a:p>
          <a:p>
            <a:r>
              <a:rPr lang="en-US" dirty="0"/>
              <a:t>More details and more stories from</a:t>
            </a:r>
          </a:p>
          <a:p>
            <a:pPr marL="0" indent="0" algn="ctr">
              <a:buNone/>
            </a:pPr>
            <a:r>
              <a:rPr lang="en-US" dirty="0"/>
              <a:t> </a:t>
            </a:r>
            <a:r>
              <a:rPr lang="en-US" dirty="0">
                <a:hlinkClick r:id="rId2"/>
              </a:rPr>
              <a:t>Modeling Electric Motor and Generator Designs in COMSOL</a:t>
            </a:r>
            <a:r>
              <a:rPr lang="en-US" baseline="30000" dirty="0">
                <a:hlinkClick r:id="rId2"/>
              </a:rPr>
              <a:t>®</a:t>
            </a:r>
            <a:endParaRPr lang="en-US" baseline="30000" dirty="0"/>
          </a:p>
          <a:p>
            <a:pPr lvl="1"/>
            <a:endParaRPr lang="en-US" dirty="0"/>
          </a:p>
        </p:txBody>
      </p:sp>
    </p:spTree>
    <p:extLst>
      <p:ext uri="{BB962C8B-B14F-4D97-AF65-F5344CB8AC3E}">
        <p14:creationId xmlns:p14="http://schemas.microsoft.com/office/powerpoint/2010/main" val="3211752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3E8E48-AF8C-433B-9387-F3A16F3426FC}"/>
              </a:ext>
            </a:extLst>
          </p:cNvPr>
          <p:cNvSpPr>
            <a:spLocks noGrp="1"/>
          </p:cNvSpPr>
          <p:nvPr>
            <p:ph type="title"/>
          </p:nvPr>
        </p:nvSpPr>
        <p:spPr/>
        <p:txBody>
          <a:bodyPr/>
          <a:lstStyle/>
          <a:p>
            <a:r>
              <a:rPr lang="en-IN" dirty="0"/>
              <a:t>Objective</a:t>
            </a:r>
          </a:p>
        </p:txBody>
      </p:sp>
      <p:sp>
        <p:nvSpPr>
          <p:cNvPr id="2" name="Content Placeholder 1">
            <a:extLst>
              <a:ext uri="{FF2B5EF4-FFF2-40B4-BE49-F238E27FC236}">
                <a16:creationId xmlns:a16="http://schemas.microsoft.com/office/drawing/2014/main" id="{1E35787F-41BC-44C1-9EE6-E574E430248D}"/>
              </a:ext>
            </a:extLst>
          </p:cNvPr>
          <p:cNvSpPr>
            <a:spLocks noGrp="1"/>
          </p:cNvSpPr>
          <p:nvPr>
            <p:ph idx="1"/>
          </p:nvPr>
        </p:nvSpPr>
        <p:spPr/>
        <p:txBody>
          <a:bodyPr>
            <a:normAutofit fontScale="92500" lnSpcReduction="10000"/>
          </a:bodyPr>
          <a:lstStyle/>
          <a:p>
            <a:r>
              <a:rPr lang="en-US" dirty="0"/>
              <a:t>Setup a lean but still general model of a rotating synchronous machine</a:t>
            </a:r>
          </a:p>
          <a:p>
            <a:r>
              <a:rPr lang="en-US" dirty="0"/>
              <a:t>As an example, a Permanent Magnet (PM) motor is analyzed</a:t>
            </a:r>
          </a:p>
          <a:p>
            <a:r>
              <a:rPr lang="en-US" dirty="0"/>
              <a:t>Inputs:</a:t>
            </a:r>
          </a:p>
          <a:p>
            <a:pPr lvl="1"/>
            <a:r>
              <a:rPr lang="en-US" dirty="0"/>
              <a:t>Geometry</a:t>
            </a:r>
          </a:p>
          <a:p>
            <a:pPr lvl="1"/>
            <a:r>
              <a:rPr lang="en-US" dirty="0"/>
              <a:t>Materials</a:t>
            </a:r>
          </a:p>
          <a:p>
            <a:pPr lvl="1"/>
            <a:r>
              <a:rPr lang="en-US" dirty="0"/>
              <a:t>Current excitation</a:t>
            </a:r>
          </a:p>
          <a:p>
            <a:r>
              <a:rPr lang="en-US" dirty="0"/>
              <a:t>Outputs:</a:t>
            </a:r>
          </a:p>
          <a:p>
            <a:pPr lvl="1"/>
            <a:r>
              <a:rPr lang="en-US" dirty="0"/>
              <a:t>Magnetic field distribution for </a:t>
            </a:r>
            <a:r>
              <a:rPr lang="en-IN" dirty="0"/>
              <a:t>different excitations</a:t>
            </a:r>
            <a:endParaRPr lang="en-US" dirty="0"/>
          </a:p>
          <a:p>
            <a:pPr lvl="1"/>
            <a:r>
              <a:rPr lang="en-US" dirty="0"/>
              <a:t>Air gap magnetic flux density</a:t>
            </a:r>
          </a:p>
          <a:p>
            <a:pPr lvl="1"/>
            <a:r>
              <a:rPr lang="en-US" dirty="0"/>
              <a:t>Torque</a:t>
            </a:r>
          </a:p>
          <a:p>
            <a:pPr lvl="1"/>
            <a:r>
              <a:rPr lang="en-US" dirty="0"/>
              <a:t>Losses</a:t>
            </a:r>
          </a:p>
          <a:p>
            <a:r>
              <a:rPr lang="en-US" dirty="0"/>
              <a:t>More details and more stories from</a:t>
            </a:r>
          </a:p>
          <a:p>
            <a:pPr marL="0" indent="0" algn="ctr">
              <a:buNone/>
            </a:pPr>
            <a:r>
              <a:rPr lang="en-US" dirty="0"/>
              <a:t> </a:t>
            </a:r>
            <a:r>
              <a:rPr lang="en-US" dirty="0">
                <a:hlinkClick r:id="rId2"/>
              </a:rPr>
              <a:t>Modeling Electric Motor and Generator Designs in COMSOL</a:t>
            </a:r>
            <a:r>
              <a:rPr lang="en-US" baseline="30000" dirty="0">
                <a:hlinkClick r:id="rId3"/>
              </a:rPr>
              <a:t>®</a:t>
            </a:r>
            <a:endParaRPr lang="en-US" baseline="30000" dirty="0"/>
          </a:p>
          <a:p>
            <a:pPr lvl="1"/>
            <a:endParaRPr lang="en-IN" dirty="0"/>
          </a:p>
        </p:txBody>
      </p:sp>
    </p:spTree>
    <p:extLst>
      <p:ext uri="{BB962C8B-B14F-4D97-AF65-F5344CB8AC3E}">
        <p14:creationId xmlns:p14="http://schemas.microsoft.com/office/powerpoint/2010/main" val="1083299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3E8E48-AF8C-433B-9387-F3A16F3426FC}"/>
              </a:ext>
            </a:extLst>
          </p:cNvPr>
          <p:cNvSpPr>
            <a:spLocks noGrp="1"/>
          </p:cNvSpPr>
          <p:nvPr>
            <p:ph type="title"/>
          </p:nvPr>
        </p:nvSpPr>
        <p:spPr/>
        <p:txBody>
          <a:bodyPr/>
          <a:lstStyle/>
          <a:p>
            <a:r>
              <a:rPr lang="en-IN" dirty="0"/>
              <a:t>Electric motor geometry</a:t>
            </a:r>
          </a:p>
        </p:txBody>
      </p:sp>
      <p:sp>
        <p:nvSpPr>
          <p:cNvPr id="2" name="Content Placeholder 1">
            <a:extLst>
              <a:ext uri="{FF2B5EF4-FFF2-40B4-BE49-F238E27FC236}">
                <a16:creationId xmlns:a16="http://schemas.microsoft.com/office/drawing/2014/main" id="{1E35787F-41BC-44C1-9EE6-E574E430248D}"/>
              </a:ext>
            </a:extLst>
          </p:cNvPr>
          <p:cNvSpPr>
            <a:spLocks noGrp="1"/>
          </p:cNvSpPr>
          <p:nvPr>
            <p:ph idx="1"/>
          </p:nvPr>
        </p:nvSpPr>
        <p:spPr>
          <a:xfrm>
            <a:off x="457200" y="1333500"/>
            <a:ext cx="3962400" cy="3752850"/>
          </a:xfrm>
        </p:spPr>
        <p:txBody>
          <a:bodyPr/>
          <a:lstStyle/>
          <a:p>
            <a:r>
              <a:rPr lang="en-US" dirty="0"/>
              <a:t>Internal rotor</a:t>
            </a:r>
          </a:p>
          <a:p>
            <a:pPr lvl="1"/>
            <a:r>
              <a:rPr lang="en-US" dirty="0"/>
              <a:t>External diameter: 35 mm</a:t>
            </a:r>
          </a:p>
          <a:p>
            <a:pPr lvl="1"/>
            <a:r>
              <a:rPr lang="en-US" dirty="0"/>
              <a:t>Rotor diameter: 18 mm</a:t>
            </a:r>
          </a:p>
          <a:p>
            <a:pPr lvl="1"/>
            <a:r>
              <a:rPr lang="en-US" dirty="0"/>
              <a:t>Transverse length: 80 mm</a:t>
            </a:r>
          </a:p>
          <a:p>
            <a:r>
              <a:rPr lang="en-US" dirty="0"/>
              <a:t>Use two geometry parts:</a:t>
            </a:r>
          </a:p>
          <a:p>
            <a:pPr lvl="1"/>
            <a:r>
              <a:rPr lang="en-US" dirty="0"/>
              <a:t>12 slots stator</a:t>
            </a:r>
          </a:p>
          <a:p>
            <a:pPr lvl="1"/>
            <a:r>
              <a:rPr lang="en-US" dirty="0"/>
              <a:t>10 poles surface mounted permanent magnets rotor</a:t>
            </a:r>
          </a:p>
          <a:p>
            <a:r>
              <a:rPr lang="en-US" dirty="0"/>
              <a:t>Embedded geometry parts allow easy extension to different number of poles/slot and size</a:t>
            </a:r>
          </a:p>
          <a:p>
            <a:endParaRPr lang="en-US" dirty="0"/>
          </a:p>
          <a:p>
            <a:pPr marL="0" indent="0">
              <a:buNone/>
            </a:pPr>
            <a:endParaRPr lang="en-US" dirty="0"/>
          </a:p>
        </p:txBody>
      </p:sp>
      <p:pic>
        <p:nvPicPr>
          <p:cNvPr id="6" name="Content Placeholder 5">
            <a:extLst>
              <a:ext uri="{FF2B5EF4-FFF2-40B4-BE49-F238E27FC236}">
                <a16:creationId xmlns:a16="http://schemas.microsoft.com/office/drawing/2014/main" id="{5FC62AF8-7AC8-490F-8F1F-58832B23FB60}"/>
              </a:ext>
            </a:extLst>
          </p:cNvPr>
          <p:cNvPicPr>
            <a:picLocks noGrp="1" noChangeAspect="1"/>
          </p:cNvPicPr>
          <p:nvPr>
            <p:ph sz="half" idx="4294967295"/>
          </p:nvPr>
        </p:nvPicPr>
        <p:blipFill>
          <a:blip r:embed="rId3"/>
          <a:stretch>
            <a:fillRect/>
          </a:stretch>
        </p:blipFill>
        <p:spPr>
          <a:xfrm>
            <a:off x="4445000" y="1200150"/>
            <a:ext cx="4699000" cy="3067050"/>
          </a:xfrm>
        </p:spPr>
      </p:pic>
    </p:spTree>
    <p:extLst>
      <p:ext uri="{BB962C8B-B14F-4D97-AF65-F5344CB8AC3E}">
        <p14:creationId xmlns:p14="http://schemas.microsoft.com/office/powerpoint/2010/main" val="738925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A08079BC-A085-405E-AA1B-4A5AC33482F4}"/>
              </a:ext>
            </a:extLst>
          </p:cNvPr>
          <p:cNvPicPr>
            <a:picLocks noChangeAspect="1"/>
          </p:cNvPicPr>
          <p:nvPr/>
        </p:nvPicPr>
        <p:blipFill rotWithShape="1">
          <a:blip r:embed="rId2"/>
          <a:srcRect l="16572" b="12741"/>
          <a:stretch/>
        </p:blipFill>
        <p:spPr>
          <a:xfrm>
            <a:off x="620265" y="1780971"/>
            <a:ext cx="3188978" cy="2739822"/>
          </a:xfrm>
          <a:prstGeom prst="rect">
            <a:avLst/>
          </a:prstGeom>
        </p:spPr>
      </p:pic>
      <p:pic>
        <p:nvPicPr>
          <p:cNvPr id="27" name="Picture 26">
            <a:extLst>
              <a:ext uri="{FF2B5EF4-FFF2-40B4-BE49-F238E27FC236}">
                <a16:creationId xmlns:a16="http://schemas.microsoft.com/office/drawing/2014/main" id="{184E4489-08D8-4AE5-9C7D-A52CC2AF24D6}"/>
              </a:ext>
            </a:extLst>
          </p:cNvPr>
          <p:cNvPicPr>
            <a:picLocks noChangeAspect="1"/>
          </p:cNvPicPr>
          <p:nvPr/>
        </p:nvPicPr>
        <p:blipFill rotWithShape="1">
          <a:blip r:embed="rId3"/>
          <a:srcRect l="17572" b="12741"/>
          <a:stretch/>
        </p:blipFill>
        <p:spPr>
          <a:xfrm>
            <a:off x="3323891" y="1780970"/>
            <a:ext cx="3150758" cy="2739823"/>
          </a:xfrm>
          <a:prstGeom prst="rect">
            <a:avLst/>
          </a:prstGeom>
        </p:spPr>
      </p:pic>
      <p:pic>
        <p:nvPicPr>
          <p:cNvPr id="28" name="Picture 27">
            <a:extLst>
              <a:ext uri="{FF2B5EF4-FFF2-40B4-BE49-F238E27FC236}">
                <a16:creationId xmlns:a16="http://schemas.microsoft.com/office/drawing/2014/main" id="{BE95993B-C9BD-462B-A762-89B31D906DA2}"/>
              </a:ext>
            </a:extLst>
          </p:cNvPr>
          <p:cNvPicPr>
            <a:picLocks noChangeAspect="1"/>
          </p:cNvPicPr>
          <p:nvPr/>
        </p:nvPicPr>
        <p:blipFill rotWithShape="1">
          <a:blip r:embed="rId4"/>
          <a:srcRect l="17184" b="12741"/>
          <a:stretch/>
        </p:blipFill>
        <p:spPr>
          <a:xfrm>
            <a:off x="5978382" y="1780972"/>
            <a:ext cx="3165617" cy="2739821"/>
          </a:xfrm>
          <a:prstGeom prst="rect">
            <a:avLst/>
          </a:prstGeom>
        </p:spPr>
      </p:pic>
      <p:sp>
        <p:nvSpPr>
          <p:cNvPr id="5" name="Title 4">
            <a:extLst>
              <a:ext uri="{FF2B5EF4-FFF2-40B4-BE49-F238E27FC236}">
                <a16:creationId xmlns:a16="http://schemas.microsoft.com/office/drawing/2014/main" id="{0AB6A1DB-E6BD-4F78-89F9-EDF872EF4F26}"/>
              </a:ext>
            </a:extLst>
          </p:cNvPr>
          <p:cNvSpPr>
            <a:spLocks noGrp="1"/>
          </p:cNvSpPr>
          <p:nvPr>
            <p:ph type="title"/>
          </p:nvPr>
        </p:nvSpPr>
        <p:spPr>
          <a:xfrm>
            <a:off x="457200" y="590550"/>
            <a:ext cx="8305800" cy="742950"/>
          </a:xfrm>
        </p:spPr>
        <p:txBody>
          <a:bodyPr>
            <a:normAutofit/>
          </a:bodyPr>
          <a:lstStyle/>
          <a:p>
            <a:r>
              <a:rPr lang="en-US" dirty="0"/>
              <a:t>The three compared geometries</a:t>
            </a:r>
          </a:p>
        </p:txBody>
      </p:sp>
      <p:sp>
        <p:nvSpPr>
          <p:cNvPr id="21" name="Content Placeholder 1">
            <a:extLst>
              <a:ext uri="{FF2B5EF4-FFF2-40B4-BE49-F238E27FC236}">
                <a16:creationId xmlns:a16="http://schemas.microsoft.com/office/drawing/2014/main" id="{BC01DE41-9EAE-49B8-B76C-703B37E6F130}"/>
              </a:ext>
            </a:extLst>
          </p:cNvPr>
          <p:cNvSpPr>
            <a:spLocks noGrp="1"/>
          </p:cNvSpPr>
          <p:nvPr>
            <p:ph idx="1"/>
          </p:nvPr>
        </p:nvSpPr>
        <p:spPr/>
        <p:txBody>
          <a:bodyPr>
            <a:normAutofit/>
          </a:bodyPr>
          <a:lstStyle/>
          <a:p>
            <a:pPr marL="0" indent="0">
              <a:buNone/>
            </a:pPr>
            <a:r>
              <a:rPr lang="en-US" dirty="0"/>
              <a:t>  </a:t>
            </a:r>
          </a:p>
        </p:txBody>
      </p:sp>
      <p:sp>
        <p:nvSpPr>
          <p:cNvPr id="23" name="Content Placeholder 1">
            <a:extLst>
              <a:ext uri="{FF2B5EF4-FFF2-40B4-BE49-F238E27FC236}">
                <a16:creationId xmlns:a16="http://schemas.microsoft.com/office/drawing/2014/main" id="{CD3B2A27-7177-46EF-BBCB-D6D15BBFD710}"/>
              </a:ext>
            </a:extLst>
          </p:cNvPr>
          <p:cNvSpPr txBox="1">
            <a:spLocks/>
          </p:cNvSpPr>
          <p:nvPr/>
        </p:nvSpPr>
        <p:spPr>
          <a:xfrm>
            <a:off x="3846006" y="1603170"/>
            <a:ext cx="1581143" cy="45720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US" dirty="0"/>
              <a:t>  </a:t>
            </a:r>
            <a:r>
              <a:rPr lang="en-US" dirty="0" err="1"/>
              <a:t>iron_th</a:t>
            </a:r>
            <a:r>
              <a:rPr lang="en-US" dirty="0"/>
              <a:t>= 2 mm</a:t>
            </a:r>
          </a:p>
          <a:p>
            <a:endParaRPr lang="en-US" dirty="0"/>
          </a:p>
          <a:p>
            <a:pPr marL="0" indent="0">
              <a:buFont typeface="Wingdings" pitchFamily="2" charset="2"/>
              <a:buNone/>
            </a:pPr>
            <a:endParaRPr lang="en-US" dirty="0"/>
          </a:p>
        </p:txBody>
      </p:sp>
      <p:sp>
        <p:nvSpPr>
          <p:cNvPr id="24" name="Content Placeholder 1">
            <a:extLst>
              <a:ext uri="{FF2B5EF4-FFF2-40B4-BE49-F238E27FC236}">
                <a16:creationId xmlns:a16="http://schemas.microsoft.com/office/drawing/2014/main" id="{F18EC04C-5975-487E-8E65-3C0AC1FD8D12}"/>
              </a:ext>
            </a:extLst>
          </p:cNvPr>
          <p:cNvSpPr txBox="1">
            <a:spLocks/>
          </p:cNvSpPr>
          <p:nvPr/>
        </p:nvSpPr>
        <p:spPr>
          <a:xfrm>
            <a:off x="6496057" y="1603170"/>
            <a:ext cx="1581143" cy="45720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US" dirty="0"/>
              <a:t>  </a:t>
            </a:r>
            <a:r>
              <a:rPr lang="en-US" dirty="0" err="1"/>
              <a:t>iron_th</a:t>
            </a:r>
            <a:r>
              <a:rPr lang="en-US" dirty="0"/>
              <a:t>= 3 mm</a:t>
            </a:r>
          </a:p>
          <a:p>
            <a:endParaRPr lang="en-US" dirty="0"/>
          </a:p>
          <a:p>
            <a:pPr marL="0" indent="0">
              <a:buFont typeface="Wingdings" pitchFamily="2" charset="2"/>
              <a:buNone/>
            </a:pPr>
            <a:endParaRPr lang="en-US" dirty="0"/>
          </a:p>
        </p:txBody>
      </p:sp>
      <p:sp>
        <p:nvSpPr>
          <p:cNvPr id="29" name="Content Placeholder 1">
            <a:extLst>
              <a:ext uri="{FF2B5EF4-FFF2-40B4-BE49-F238E27FC236}">
                <a16:creationId xmlns:a16="http://schemas.microsoft.com/office/drawing/2014/main" id="{F3FDBCF3-A917-401F-B9C3-734B60027762}"/>
              </a:ext>
            </a:extLst>
          </p:cNvPr>
          <p:cNvSpPr txBox="1">
            <a:spLocks/>
          </p:cNvSpPr>
          <p:nvPr/>
        </p:nvSpPr>
        <p:spPr>
          <a:xfrm>
            <a:off x="628650" y="1028700"/>
            <a:ext cx="8058150" cy="3752837"/>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common parameter “</a:t>
            </a:r>
            <a:r>
              <a:rPr lang="en-US" dirty="0" err="1"/>
              <a:t>iron_th</a:t>
            </a:r>
            <a:r>
              <a:rPr lang="en-US" dirty="0"/>
              <a:t>” modifies both stator back-iron and rotor iron thickness</a:t>
            </a:r>
          </a:p>
          <a:p>
            <a:endParaRPr lang="en-US" dirty="0"/>
          </a:p>
          <a:p>
            <a:pPr marL="0" indent="0">
              <a:buFont typeface="Wingdings" pitchFamily="2" charset="2"/>
              <a:buNone/>
            </a:pPr>
            <a:endParaRPr lang="en-US" dirty="0"/>
          </a:p>
        </p:txBody>
      </p:sp>
      <p:sp>
        <p:nvSpPr>
          <p:cNvPr id="10" name="Content Placeholder 1">
            <a:extLst>
              <a:ext uri="{FF2B5EF4-FFF2-40B4-BE49-F238E27FC236}">
                <a16:creationId xmlns:a16="http://schemas.microsoft.com/office/drawing/2014/main" id="{186A000B-FBA7-4392-A4AD-42146F979C5B}"/>
              </a:ext>
            </a:extLst>
          </p:cNvPr>
          <p:cNvSpPr txBox="1">
            <a:spLocks/>
          </p:cNvSpPr>
          <p:nvPr/>
        </p:nvSpPr>
        <p:spPr>
          <a:xfrm>
            <a:off x="1085857" y="1603170"/>
            <a:ext cx="1581143" cy="45720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US" dirty="0"/>
              <a:t>  </a:t>
            </a:r>
            <a:r>
              <a:rPr lang="en-US" dirty="0" err="1"/>
              <a:t>iron_th</a:t>
            </a:r>
            <a:r>
              <a:rPr lang="en-US" dirty="0"/>
              <a:t>= 3 mm</a:t>
            </a:r>
          </a:p>
          <a:p>
            <a:endParaRPr lang="en-US" dirty="0"/>
          </a:p>
          <a:p>
            <a:pPr marL="0" indent="0">
              <a:buFont typeface="Wingdings" pitchFamily="2" charset="2"/>
              <a:buNone/>
            </a:pPr>
            <a:endParaRPr lang="en-US" dirty="0"/>
          </a:p>
        </p:txBody>
      </p:sp>
    </p:spTree>
    <p:extLst>
      <p:ext uri="{BB962C8B-B14F-4D97-AF65-F5344CB8AC3E}">
        <p14:creationId xmlns:p14="http://schemas.microsoft.com/office/powerpoint/2010/main" val="433281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3E8E48-AF8C-433B-9387-F3A16F3426FC}"/>
              </a:ext>
            </a:extLst>
          </p:cNvPr>
          <p:cNvSpPr>
            <a:spLocks noGrp="1"/>
          </p:cNvSpPr>
          <p:nvPr>
            <p:ph type="title"/>
          </p:nvPr>
        </p:nvSpPr>
        <p:spPr/>
        <p:txBody>
          <a:bodyPr/>
          <a:lstStyle/>
          <a:p>
            <a:r>
              <a:rPr lang="en-IN" dirty="0"/>
              <a:t>Materials and constitutive relations</a:t>
            </a:r>
          </a:p>
        </p:txBody>
      </p:sp>
      <p:sp>
        <p:nvSpPr>
          <p:cNvPr id="2" name="Content Placeholder 1">
            <a:extLst>
              <a:ext uri="{FF2B5EF4-FFF2-40B4-BE49-F238E27FC236}">
                <a16:creationId xmlns:a16="http://schemas.microsoft.com/office/drawing/2014/main" id="{1E35787F-41BC-44C1-9EE6-E574E430248D}"/>
              </a:ext>
            </a:extLst>
          </p:cNvPr>
          <p:cNvSpPr>
            <a:spLocks noGrp="1"/>
          </p:cNvSpPr>
          <p:nvPr>
            <p:ph idx="1"/>
          </p:nvPr>
        </p:nvSpPr>
        <p:spPr>
          <a:xfrm>
            <a:off x="457200" y="1333500"/>
            <a:ext cx="4114800" cy="3752850"/>
          </a:xfrm>
        </p:spPr>
        <p:txBody>
          <a:bodyPr>
            <a:normAutofit lnSpcReduction="10000"/>
          </a:bodyPr>
          <a:lstStyle/>
          <a:p>
            <a:r>
              <a:rPr lang="en-US" dirty="0"/>
              <a:t>Material from AC/DC Module Material Library or built-in</a:t>
            </a:r>
          </a:p>
          <a:p>
            <a:r>
              <a:rPr lang="en-US" dirty="0"/>
              <a:t>Stator and Rotor Iron</a:t>
            </a:r>
          </a:p>
          <a:p>
            <a:pPr lvl="1"/>
            <a:r>
              <a:rPr lang="en-US" dirty="0"/>
              <a:t>Soft Iron</a:t>
            </a:r>
          </a:p>
          <a:p>
            <a:pPr lvl="1"/>
            <a:r>
              <a:rPr lang="en-US" dirty="0"/>
              <a:t>B-H curve</a:t>
            </a:r>
          </a:p>
          <a:p>
            <a:r>
              <a:rPr lang="en-US" dirty="0"/>
              <a:t>Rotor magnets</a:t>
            </a:r>
          </a:p>
          <a:p>
            <a:pPr lvl="1"/>
            <a:r>
              <a:rPr lang="en-US" dirty="0"/>
              <a:t>N54 (Sintered  </a:t>
            </a:r>
            <a:r>
              <a:rPr lang="en-US" dirty="0" err="1"/>
              <a:t>NdFeB</a:t>
            </a:r>
            <a:r>
              <a:rPr lang="en-US" dirty="0"/>
              <a:t>)</a:t>
            </a:r>
          </a:p>
          <a:p>
            <a:pPr lvl="1"/>
            <a:r>
              <a:rPr lang="en-US" dirty="0" err="1"/>
              <a:t>Remanent</a:t>
            </a:r>
            <a:r>
              <a:rPr lang="en-US" dirty="0"/>
              <a:t> flux density (1.47[T])</a:t>
            </a:r>
          </a:p>
          <a:p>
            <a:r>
              <a:rPr lang="en-US" dirty="0"/>
              <a:t>Shaft: Iron from built-in materials</a:t>
            </a:r>
          </a:p>
          <a:p>
            <a:r>
              <a:rPr lang="en-US" dirty="0"/>
              <a:t>Slots wires</a:t>
            </a:r>
          </a:p>
          <a:p>
            <a:pPr lvl="1"/>
            <a:r>
              <a:rPr lang="en-US" dirty="0"/>
              <a:t>Copper, 10 turns, 80% filling factor</a:t>
            </a:r>
          </a:p>
          <a:p>
            <a:pPr lvl="1"/>
            <a:r>
              <a:rPr lang="en-US" dirty="0"/>
              <a:t>Described by three “Coil” features, one per phase as in the image</a:t>
            </a:r>
          </a:p>
          <a:p>
            <a:endParaRPr lang="en-IN" dirty="0"/>
          </a:p>
        </p:txBody>
      </p:sp>
      <p:pic>
        <p:nvPicPr>
          <p:cNvPr id="7" name="Picture 6">
            <a:extLst>
              <a:ext uri="{FF2B5EF4-FFF2-40B4-BE49-F238E27FC236}">
                <a16:creationId xmlns:a16="http://schemas.microsoft.com/office/drawing/2014/main" id="{1E3D4246-F856-438C-8696-EF8BC816CE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1200150"/>
            <a:ext cx="4960529" cy="3060954"/>
          </a:xfrm>
          <a:prstGeom prst="rect">
            <a:avLst/>
          </a:prstGeom>
        </p:spPr>
      </p:pic>
    </p:spTree>
    <p:extLst>
      <p:ext uri="{BB962C8B-B14F-4D97-AF65-F5344CB8AC3E}">
        <p14:creationId xmlns:p14="http://schemas.microsoft.com/office/powerpoint/2010/main" val="3634490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3E8E48-AF8C-433B-9387-F3A16F3426FC}"/>
              </a:ext>
            </a:extLst>
          </p:cNvPr>
          <p:cNvSpPr>
            <a:spLocks noGrp="1"/>
          </p:cNvSpPr>
          <p:nvPr>
            <p:ph type="title"/>
          </p:nvPr>
        </p:nvSpPr>
        <p:spPr/>
        <p:txBody>
          <a:bodyPr/>
          <a:lstStyle/>
          <a:p>
            <a:r>
              <a:rPr lang="en-IN" dirty="0" err="1"/>
              <a:t>Modeling</a:t>
            </a:r>
            <a:r>
              <a:rPr lang="en-IN" dirty="0"/>
              <a:t> approach</a:t>
            </a:r>
          </a:p>
        </p:txBody>
      </p:sp>
      <p:sp>
        <p:nvSpPr>
          <p:cNvPr id="2" name="Content Placeholder 1">
            <a:extLst>
              <a:ext uri="{FF2B5EF4-FFF2-40B4-BE49-F238E27FC236}">
                <a16:creationId xmlns:a16="http://schemas.microsoft.com/office/drawing/2014/main" id="{1E35787F-41BC-44C1-9EE6-E574E430248D}"/>
              </a:ext>
            </a:extLst>
          </p:cNvPr>
          <p:cNvSpPr>
            <a:spLocks noGrp="1"/>
          </p:cNvSpPr>
          <p:nvPr>
            <p:ph idx="1"/>
          </p:nvPr>
        </p:nvSpPr>
        <p:spPr>
          <a:xfrm>
            <a:off x="457200" y="1333500"/>
            <a:ext cx="3652527" cy="3752850"/>
          </a:xfrm>
        </p:spPr>
        <p:txBody>
          <a:bodyPr>
            <a:normAutofit/>
          </a:bodyPr>
          <a:lstStyle/>
          <a:p>
            <a:r>
              <a:rPr lang="en-US" dirty="0"/>
              <a:t>Rotating Machinery Magnetic (RMM) interface</a:t>
            </a:r>
          </a:p>
          <a:p>
            <a:pPr lvl="1"/>
            <a:r>
              <a:rPr lang="en-US" dirty="0"/>
              <a:t>Sliding mesh approach (2D)</a:t>
            </a:r>
          </a:p>
          <a:p>
            <a:pPr lvl="1"/>
            <a:r>
              <a:rPr lang="en-US" dirty="0"/>
              <a:t>Continuity enforced over automatically generated assembly continuity pair</a:t>
            </a:r>
          </a:p>
          <a:p>
            <a:pPr lvl="1"/>
            <a:r>
              <a:rPr lang="en-US" dirty="0"/>
              <a:t>Linear elements</a:t>
            </a:r>
          </a:p>
          <a:p>
            <a:r>
              <a:rPr lang="en-US" dirty="0"/>
              <a:t>Triangular mesh with a size that allows about 3 elements in all “gaps”</a:t>
            </a:r>
          </a:p>
          <a:p>
            <a:r>
              <a:rPr lang="en-US" dirty="0"/>
              <a:t>Torque</a:t>
            </a:r>
          </a:p>
          <a:p>
            <a:pPr lvl="1"/>
            <a:r>
              <a:rPr lang="en-US" dirty="0"/>
              <a:t>Use automatic “</a:t>
            </a:r>
            <a:r>
              <a:rPr lang="en-US" dirty="0" err="1"/>
              <a:t>Arkkio</a:t>
            </a:r>
            <a:r>
              <a:rPr lang="en-US" dirty="0"/>
              <a:t> Torque Calculation”</a:t>
            </a:r>
          </a:p>
        </p:txBody>
      </p:sp>
      <p:pic>
        <p:nvPicPr>
          <p:cNvPr id="7" name="Picture 6">
            <a:extLst>
              <a:ext uri="{FF2B5EF4-FFF2-40B4-BE49-F238E27FC236}">
                <a16:creationId xmlns:a16="http://schemas.microsoft.com/office/drawing/2014/main" id="{1E3D4246-F856-438C-8696-EF8BC816CE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9727" y="1200150"/>
            <a:ext cx="4960529" cy="3060954"/>
          </a:xfrm>
          <a:prstGeom prst="rect">
            <a:avLst/>
          </a:prstGeom>
        </p:spPr>
      </p:pic>
    </p:spTree>
    <p:extLst>
      <p:ext uri="{BB962C8B-B14F-4D97-AF65-F5344CB8AC3E}">
        <p14:creationId xmlns:p14="http://schemas.microsoft.com/office/powerpoint/2010/main" val="3841194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6EF66-1FFE-4826-8BB6-A98CA1F6C7AA}"/>
              </a:ext>
            </a:extLst>
          </p:cNvPr>
          <p:cNvSpPr>
            <a:spLocks noGrp="1"/>
          </p:cNvSpPr>
          <p:nvPr>
            <p:ph type="title"/>
          </p:nvPr>
        </p:nvSpPr>
        <p:spPr/>
        <p:txBody>
          <a:bodyPr/>
          <a:lstStyle/>
          <a:p>
            <a:r>
              <a:rPr lang="en-IN" dirty="0"/>
              <a:t>Setup of loss calculations</a:t>
            </a:r>
          </a:p>
        </p:txBody>
      </p:sp>
      <p:sp>
        <p:nvSpPr>
          <p:cNvPr id="8" name="Content Placeholder 7">
            <a:extLst>
              <a:ext uri="{FF2B5EF4-FFF2-40B4-BE49-F238E27FC236}">
                <a16:creationId xmlns:a16="http://schemas.microsoft.com/office/drawing/2014/main" id="{71801AE1-BC57-454C-A4FE-CEAC4F87549A}"/>
              </a:ext>
            </a:extLst>
          </p:cNvPr>
          <p:cNvSpPr>
            <a:spLocks noGrp="1"/>
          </p:cNvSpPr>
          <p:nvPr>
            <p:ph idx="1"/>
          </p:nvPr>
        </p:nvSpPr>
        <p:spPr>
          <a:xfrm>
            <a:off x="457200" y="1333500"/>
            <a:ext cx="3352800" cy="3752850"/>
          </a:xfrm>
        </p:spPr>
        <p:txBody>
          <a:bodyPr/>
          <a:lstStyle/>
          <a:p>
            <a:r>
              <a:rPr lang="en-US" dirty="0"/>
              <a:t>Losses in iron regions computed using built-in features:</a:t>
            </a:r>
          </a:p>
          <a:p>
            <a:pPr lvl="1"/>
            <a:r>
              <a:rPr lang="en-US" dirty="0"/>
              <a:t>Steinmetz loss model</a:t>
            </a:r>
          </a:p>
          <a:p>
            <a:pPr lvl="1"/>
            <a:r>
              <a:rPr lang="en-US" dirty="0"/>
              <a:t>Time to frequency losses study</a:t>
            </a:r>
          </a:p>
          <a:p>
            <a:r>
              <a:rPr lang="en-US" dirty="0"/>
              <a:t>Default resistive losses added to slots with Multiphase Winding</a:t>
            </a:r>
          </a:p>
          <a:p>
            <a:r>
              <a:rPr lang="en-US" dirty="0"/>
              <a:t>Losses can be used for computing efficiency or directly as heat source term in heat transfer analyses</a:t>
            </a:r>
          </a:p>
        </p:txBody>
      </p:sp>
      <p:pic>
        <p:nvPicPr>
          <p:cNvPr id="13" name="Picture 12">
            <a:extLst>
              <a:ext uri="{FF2B5EF4-FFF2-40B4-BE49-F238E27FC236}">
                <a16:creationId xmlns:a16="http://schemas.microsoft.com/office/drawing/2014/main" id="{77EF9798-FB22-9C92-075C-574ADFFA33E5}"/>
              </a:ext>
            </a:extLst>
          </p:cNvPr>
          <p:cNvPicPr>
            <a:picLocks noChangeAspect="1"/>
          </p:cNvPicPr>
          <p:nvPr/>
        </p:nvPicPr>
        <p:blipFill>
          <a:blip r:embed="rId3"/>
          <a:stretch>
            <a:fillRect/>
          </a:stretch>
        </p:blipFill>
        <p:spPr>
          <a:xfrm>
            <a:off x="3859621" y="1255358"/>
            <a:ext cx="5154243" cy="3449992"/>
          </a:xfrm>
          <a:prstGeom prst="rect">
            <a:avLst/>
          </a:prstGeom>
        </p:spPr>
      </p:pic>
    </p:spTree>
    <p:extLst>
      <p:ext uri="{BB962C8B-B14F-4D97-AF65-F5344CB8AC3E}">
        <p14:creationId xmlns:p14="http://schemas.microsoft.com/office/powerpoint/2010/main" val="3440101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6222CF60-6E59-4B7F-AF6D-23E838B9683A}"/>
              </a:ext>
            </a:extLst>
          </p:cNvPr>
          <p:cNvPicPr>
            <a:picLocks noGrp="1" noChangeAspect="1"/>
          </p:cNvPicPr>
          <p:nvPr>
            <p:ph sz="half" idx="1"/>
          </p:nvPr>
        </p:nvPicPr>
        <p:blipFill>
          <a:blip r:embed="rId2"/>
          <a:stretch>
            <a:fillRect/>
          </a:stretch>
        </p:blipFill>
        <p:spPr>
          <a:xfrm>
            <a:off x="228600" y="1667470"/>
            <a:ext cx="4113213" cy="3084909"/>
          </a:xfrm>
        </p:spPr>
      </p:pic>
      <p:pic>
        <p:nvPicPr>
          <p:cNvPr id="14" name="Content Placeholder 13">
            <a:extLst>
              <a:ext uri="{FF2B5EF4-FFF2-40B4-BE49-F238E27FC236}">
                <a16:creationId xmlns:a16="http://schemas.microsoft.com/office/drawing/2014/main" id="{20A008A4-F09A-45F2-85F1-10A69AFD61FA}"/>
              </a:ext>
            </a:extLst>
          </p:cNvPr>
          <p:cNvPicPr>
            <a:picLocks noGrp="1" noChangeAspect="1"/>
          </p:cNvPicPr>
          <p:nvPr>
            <p:ph sz="half" idx="2"/>
          </p:nvPr>
        </p:nvPicPr>
        <p:blipFill>
          <a:blip r:embed="rId3"/>
          <a:stretch>
            <a:fillRect/>
          </a:stretch>
        </p:blipFill>
        <p:spPr>
          <a:xfrm>
            <a:off x="4916488" y="1696045"/>
            <a:ext cx="4037012" cy="3027759"/>
          </a:xfrm>
        </p:spPr>
      </p:pic>
      <p:sp>
        <p:nvSpPr>
          <p:cNvPr id="2" name="Title 1">
            <a:extLst>
              <a:ext uri="{FF2B5EF4-FFF2-40B4-BE49-F238E27FC236}">
                <a16:creationId xmlns:a16="http://schemas.microsoft.com/office/drawing/2014/main" id="{C8D6EF66-1FFE-4826-8BB6-A98CA1F6C7AA}"/>
              </a:ext>
            </a:extLst>
          </p:cNvPr>
          <p:cNvSpPr>
            <a:spLocks noGrp="1"/>
          </p:cNvSpPr>
          <p:nvPr>
            <p:ph type="title"/>
          </p:nvPr>
        </p:nvSpPr>
        <p:spPr/>
        <p:txBody>
          <a:bodyPr/>
          <a:lstStyle/>
          <a:p>
            <a:r>
              <a:rPr lang="en-IN" dirty="0"/>
              <a:t>Animation of magnetic fields for different excitations</a:t>
            </a:r>
          </a:p>
        </p:txBody>
      </p:sp>
      <p:sp>
        <p:nvSpPr>
          <p:cNvPr id="3" name="Text Placeholder 2">
            <a:extLst>
              <a:ext uri="{FF2B5EF4-FFF2-40B4-BE49-F238E27FC236}">
                <a16:creationId xmlns:a16="http://schemas.microsoft.com/office/drawing/2014/main" id="{2652EBD0-4C3E-4466-9CD6-04FB37A82C36}"/>
              </a:ext>
            </a:extLst>
          </p:cNvPr>
          <p:cNvSpPr>
            <a:spLocks noGrp="1"/>
          </p:cNvSpPr>
          <p:nvPr>
            <p:ph type="body" idx="4294967295"/>
          </p:nvPr>
        </p:nvSpPr>
        <p:spPr>
          <a:xfrm>
            <a:off x="300037" y="1200150"/>
            <a:ext cx="3970338" cy="628650"/>
          </a:xfrm>
        </p:spPr>
        <p:txBody>
          <a:bodyPr>
            <a:normAutofit/>
          </a:bodyPr>
          <a:lstStyle/>
          <a:p>
            <a:pPr marL="0" indent="0">
              <a:buNone/>
            </a:pPr>
            <a:r>
              <a:rPr lang="en-US" dirty="0"/>
              <a:t>Parametric over angle @ 10[A] DC current</a:t>
            </a:r>
          </a:p>
        </p:txBody>
      </p:sp>
      <p:sp>
        <p:nvSpPr>
          <p:cNvPr id="6" name="Text Placeholder 5">
            <a:extLst>
              <a:ext uri="{FF2B5EF4-FFF2-40B4-BE49-F238E27FC236}">
                <a16:creationId xmlns:a16="http://schemas.microsoft.com/office/drawing/2014/main" id="{31541962-596C-4937-9E2E-137798FE8F02}"/>
              </a:ext>
            </a:extLst>
          </p:cNvPr>
          <p:cNvSpPr>
            <a:spLocks noGrp="1"/>
          </p:cNvSpPr>
          <p:nvPr>
            <p:ph type="body" sz="quarter" idx="4294967295"/>
          </p:nvPr>
        </p:nvSpPr>
        <p:spPr>
          <a:xfrm>
            <a:off x="4949032" y="1200150"/>
            <a:ext cx="3971925" cy="628650"/>
          </a:xfrm>
        </p:spPr>
        <p:txBody>
          <a:bodyPr>
            <a:normAutofit/>
          </a:bodyPr>
          <a:lstStyle/>
          <a:p>
            <a:pPr marL="0" indent="0">
              <a:buNone/>
            </a:pPr>
            <a:r>
              <a:rPr lang="en-US" dirty="0"/>
              <a:t>Synchronous rotation (current is phase locked with mechanical angle)</a:t>
            </a:r>
          </a:p>
        </p:txBody>
      </p:sp>
    </p:spTree>
    <p:extLst>
      <p:ext uri="{BB962C8B-B14F-4D97-AF65-F5344CB8AC3E}">
        <p14:creationId xmlns:p14="http://schemas.microsoft.com/office/powerpoint/2010/main" val="3268654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6EF66-1FFE-4826-8BB6-A98CA1F6C7AA}"/>
              </a:ext>
            </a:extLst>
          </p:cNvPr>
          <p:cNvSpPr>
            <a:spLocks noGrp="1"/>
          </p:cNvSpPr>
          <p:nvPr>
            <p:ph type="title"/>
          </p:nvPr>
        </p:nvSpPr>
        <p:spPr/>
        <p:txBody>
          <a:bodyPr/>
          <a:lstStyle/>
          <a:p>
            <a:r>
              <a:rPr lang="en-IN" dirty="0"/>
              <a:t>Air gap magnetic flux density</a:t>
            </a:r>
          </a:p>
        </p:txBody>
      </p:sp>
      <p:sp>
        <p:nvSpPr>
          <p:cNvPr id="6" name="Content Placeholder 5">
            <a:extLst>
              <a:ext uri="{FF2B5EF4-FFF2-40B4-BE49-F238E27FC236}">
                <a16:creationId xmlns:a16="http://schemas.microsoft.com/office/drawing/2014/main" id="{6AAACC97-5A3A-435D-A72D-75AC67AC122B}"/>
              </a:ext>
            </a:extLst>
          </p:cNvPr>
          <p:cNvSpPr>
            <a:spLocks noGrp="1"/>
          </p:cNvSpPr>
          <p:nvPr>
            <p:ph idx="1"/>
          </p:nvPr>
        </p:nvSpPr>
        <p:spPr>
          <a:xfrm>
            <a:off x="457200" y="1333500"/>
            <a:ext cx="3733800" cy="3752850"/>
          </a:xfrm>
        </p:spPr>
        <p:txBody>
          <a:bodyPr>
            <a:normAutofit/>
          </a:bodyPr>
          <a:lstStyle/>
          <a:p>
            <a:r>
              <a:rPr lang="en-US" dirty="0"/>
              <a:t>Vector Transform of magnetic flux density B from cartesian to cylindrical coordinates is added under “Definitions”</a:t>
            </a:r>
          </a:p>
          <a:p>
            <a:r>
              <a:rPr lang="en-US" dirty="0"/>
              <a:t>Radial component of B along airgap angle (at 10[A] DC  current) is animated for the rotation</a:t>
            </a:r>
          </a:p>
          <a:p>
            <a:r>
              <a:rPr lang="en-US" dirty="0"/>
              <a:t>This illustrates what is called a magnetomotive force (MMF) wave</a:t>
            </a:r>
          </a:p>
          <a:p>
            <a:r>
              <a:rPr lang="en-US" dirty="0"/>
              <a:t>Non-sinusoidal MMF wave imply higher-order induced harmonics</a:t>
            </a:r>
          </a:p>
          <a:p>
            <a:r>
              <a:rPr lang="en-US" dirty="0"/>
              <a:t>FFT can be readily added</a:t>
            </a:r>
          </a:p>
          <a:p>
            <a:endParaRPr lang="en-US" dirty="0"/>
          </a:p>
        </p:txBody>
      </p:sp>
      <p:pic>
        <p:nvPicPr>
          <p:cNvPr id="5" name="Picture 4">
            <a:extLst>
              <a:ext uri="{FF2B5EF4-FFF2-40B4-BE49-F238E27FC236}">
                <a16:creationId xmlns:a16="http://schemas.microsoft.com/office/drawing/2014/main" id="{51982568-4B7B-4916-9CED-F77C4CC675D9}"/>
              </a:ext>
            </a:extLst>
          </p:cNvPr>
          <p:cNvPicPr>
            <a:picLocks noChangeAspect="1"/>
          </p:cNvPicPr>
          <p:nvPr/>
        </p:nvPicPr>
        <p:blipFill>
          <a:blip r:embed="rId2"/>
          <a:stretch>
            <a:fillRect/>
          </a:stretch>
        </p:blipFill>
        <p:spPr>
          <a:xfrm>
            <a:off x="4267200" y="1200150"/>
            <a:ext cx="4775200" cy="3581400"/>
          </a:xfrm>
          <a:prstGeom prst="rect">
            <a:avLst/>
          </a:prstGeom>
        </p:spPr>
      </p:pic>
    </p:spTree>
    <p:extLst>
      <p:ext uri="{BB962C8B-B14F-4D97-AF65-F5344CB8AC3E}">
        <p14:creationId xmlns:p14="http://schemas.microsoft.com/office/powerpoint/2010/main" val="42864874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3.0.x&quot; formatVersion=&quot;2.0.0.0&quot; version=&quot;6.3.0.290&quot;&gt;&#10;  &lt;VersionInformation&gt;&#10;    &lt;Version&gt;1&lt;/Version&gt;&#10;  &lt;/VersionInformation&gt;&#10;  &lt;Entity&gt;/result/evaluationgroup/eg1&lt;/Entity&gt;&#10;  &lt;Tag&gt;eg1&lt;/Tag&gt;&#10;  &lt;Node&gt;Results &amp;gt; Table of Power Balance&lt;/Node&gt;&#10;  &lt;LinkType&gt;Table&lt;/LinkType&gt;&#10;  &lt;ModelLink directoryType=&quot;none&quot;&gt;C:\Users\larsk\Downloads\electric_motor_introduction_6.3.mph&lt;/ModelLink&gt;&#10;  &lt;LocalPath&gt;electric_motor_introduction_6.3.mph&lt;/LocalPath&gt;&#10;  &lt;SDim&gt;&lt;/SDim&gt;&#10;  &lt;Locked&gt;false&lt;/Locked&gt;&#10;  &lt;PropSet id=&quot;image&quot; /&gt;&#10;  &lt;PropSet id=&quot;view&quot; /&gt;&#10;  &lt;PropSet id=&quot;camera&quot; /&gt;&#10;  &lt;PropSet id=&quot;axis&quot; /&gt;&#10;  &lt;PropSet id=&quot;clip&quot; /&gt;&#10;  &lt;PropSet id=&quot;table&quot;&gt;&#10;    &lt;Property name=&quot;notation&quot; type=&quot;string&quot; value=&quot;auto&quot; /&gt;&#10;    &lt;Property name=&quot;complexnotation&quot; type=&quot;string&quot; value=&quot;rectangular&quot; /&gt;&#10;    &lt;Property name=&quot;precision&quot; type=&quot;integer&quot; value=&quot;3&quot; /&gt;&#10;    &lt;Property name=&quot;fullprec&quot; type=&quot;bool&quot; value=&quot;off&quot; /&gt;&#10;    &lt;Property name=&quot;isfilled&quot; type=&quot;bool&quot; value=&quot;false&quot; /&gt;&#10;    &lt;Property name=&quot;columnheaders&quot; type=&quot;stringarray&quot; value=&quot;12 11 18 15 22 24:iron_th (mm)w_rot (rpm)Efficiency (%) (1)Coil Losses (W)Stator Iron Losses (W)Average: Shaft Power (W)&quot; /&gt;&#10;    &lt;Property name=&quot;rowheaders&quot; type=&quot;stringarray&quot; value=&quot;&quot; /&gt;&#10;    &lt;Property name=&quot;title&quot; type=&quot;string&quot; value=&quot;Table of Power Balance&quot; /&gt;&#10;    &lt;Property name=&quot;header&quot; type=&quot;bool&quot; value=&quot;on&quot; /&gt;&#10;    &lt;Property name=&quot;headers&quot; type=&quot;stringmatrix&quot; value=&quot;&quot; /&gt;&#10;    &lt;Property name=&quot;includetitle&quot; type=&quot;bool&quot; value=&quot;off&quot; /&gt;&#10;  &lt;/PropSet&gt;&#10;  &lt;UpdateTimeStamp&gt;Feb 4, 2025, 1:31:20 PM&lt;/UpdateTimeStamp&gt;&#10;&lt;/Root&gt;"/>
</p:tagLst>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Slide-Template-2023</Template>
  <TotalTime>17296</TotalTime>
  <Words>1013</Words>
  <Application>Microsoft Office PowerPoint</Application>
  <PresentationFormat>On-screen Show (16:9)</PresentationFormat>
  <Paragraphs>163</Paragraphs>
  <Slides>14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Lato Black</vt:lpstr>
      <vt:lpstr>Arial</vt:lpstr>
      <vt:lpstr>Lato</vt:lpstr>
      <vt:lpstr>Lato Light</vt:lpstr>
      <vt:lpstr>STIXGeneral-Regular</vt:lpstr>
      <vt:lpstr>Wingdings</vt:lpstr>
      <vt:lpstr>comsol-slide-template-NEW</vt:lpstr>
      <vt:lpstr>Analyzing electric motor and generator designs </vt:lpstr>
      <vt:lpstr>Objective</vt:lpstr>
      <vt:lpstr>Electric motor geometry</vt:lpstr>
      <vt:lpstr>The three compared geometries</vt:lpstr>
      <vt:lpstr>Materials and constitutive relations</vt:lpstr>
      <vt:lpstr>Modeling approach</vt:lpstr>
      <vt:lpstr>Setup of loss calculations</vt:lpstr>
      <vt:lpstr>Animation of magnetic fields for different excitations</vt:lpstr>
      <vt:lpstr>Air gap magnetic flux density</vt:lpstr>
      <vt:lpstr>Torque, comparison of three geometries</vt:lpstr>
      <vt:lpstr>More details on model studies</vt:lpstr>
      <vt:lpstr>Losses (at 60[rpm] synchronous speed)</vt:lpstr>
      <vt:lpstr>Table of power balance at peak current (10 A)</vt:lpstr>
      <vt:lpstr>Conclusion</vt:lpstr>
    </vt:vector>
  </TitlesOfParts>
  <Company>COMSOL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 Guidelines</dc:title>
  <dc:creator>Lipeng Liu</dc:creator>
  <cp:lastModifiedBy>Magnus Olsson</cp:lastModifiedBy>
  <cp:revision>94</cp:revision>
  <dcterms:created xsi:type="dcterms:W3CDTF">2024-08-12T11:32:05Z</dcterms:created>
  <dcterms:modified xsi:type="dcterms:W3CDTF">2025-02-04T14:19:41Z</dcterms:modified>
</cp:coreProperties>
</file>