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11"/>
  </p:notesMasterIdLst>
  <p:handoutMasterIdLst>
    <p:handoutMasterId r:id="rId12"/>
  </p:handoutMasterIdLst>
  <p:sldIdLst>
    <p:sldId id="261" r:id="rId2"/>
    <p:sldId id="273" r:id="rId3"/>
    <p:sldId id="258" r:id="rId4"/>
    <p:sldId id="276" r:id="rId5"/>
    <p:sldId id="278" r:id="rId6"/>
    <p:sldId id="260" r:id="rId7"/>
    <p:sldId id="277" r:id="rId8"/>
    <p:sldId id="281" r:id="rId9"/>
    <p:sldId id="282" r:id="rId10"/>
  </p:sldIdLst>
  <p:sldSz cx="9144000" cy="5143500" type="screen16x9"/>
  <p:notesSz cx="6858000" cy="9144000"/>
  <p:embeddedFontLst>
    <p:embeddedFont>
      <p:font typeface="Cambria Math" panose="02040503050406030204" pitchFamily="18" charset="0"/>
      <p:regular r:id="rId13"/>
    </p:embeddedFont>
    <p:embeddedFont>
      <p:font typeface="Lato" panose="020F0502020204030203" pitchFamily="34" charset="0"/>
      <p:regular r:id="rId14"/>
      <p:bold r:id="rId15"/>
      <p:italic r:id="rId16"/>
      <p:boldItalic r:id="rId17"/>
    </p:embeddedFont>
    <p:embeddedFont>
      <p:font typeface="Lato Black" panose="020F0A02020204030203" pitchFamily="34" charset="0"/>
      <p:bold r:id="rId18"/>
      <p:italic r:id="rId19"/>
      <p:boldItalic r:id="rId20"/>
    </p:embeddedFont>
    <p:embeddedFont>
      <p:font typeface="Lato Light" panose="020F0302020204030203" pitchFamily="34" charset="0"/>
      <p:regular r:id="rId21"/>
      <p:italic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C2EA"/>
    <a:srgbClr val="FFD999"/>
    <a:srgbClr val="F19986"/>
    <a:srgbClr val="C3D7E5"/>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1345" autoAdjust="0"/>
  </p:normalViewPr>
  <p:slideViewPr>
    <p:cSldViewPr>
      <p:cViewPr varScale="1">
        <p:scale>
          <a:sx n="136" d="100"/>
          <a:sy n="136" d="100"/>
        </p:scale>
        <p:origin x="126" y="258"/>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font" Target="fonts/font5.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2/20/2025</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2/20/2025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10046311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6.xml.rels><?xml version="1.0" encoding="UTF-8" standalone="yes"?>
<Relationships xmlns="http://schemas.openxmlformats.org/package/2006/relationships"><Relationship Id="rId8" Type="http://schemas.openxmlformats.org/officeDocument/2006/relationships/hyperlink" Target="http://www.comsol.com/stories" TargetMode="External"/><Relationship Id="rId3" Type="http://schemas.openxmlformats.org/officeDocument/2006/relationships/hyperlink" Target="https://www.comsol.com/product-download" TargetMode="External"/><Relationship Id="rId7" Type="http://schemas.openxmlformats.org/officeDocument/2006/relationships/hyperlink" Target="http://www.comsol.com/video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blogs" TargetMode="External"/><Relationship Id="rId5" Type="http://schemas.openxmlformats.org/officeDocument/2006/relationships/hyperlink" Target="http://www.comsol.com/learning-center" TargetMode="External"/><Relationship Id="rId4" Type="http://schemas.openxmlformats.org/officeDocument/2006/relationships/hyperlink" Target="http://www.comsol.com/models" TargetMode="External"/><Relationship Id="rId9" Type="http://schemas.openxmlformats.org/officeDocument/2006/relationships/hyperlink" Target="http://www.comsol.com/" TargetMode="Externa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userDrawn="1"/>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userDrawn="1"/>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57200"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57200"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userDrawn="1"/>
        </p:nvSpPr>
        <p:spPr>
          <a:xfrm>
            <a:off x="457200"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userDrawn="1"/>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57200"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57200"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5720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57200" y="1574619"/>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userDrawn="1"/>
        </p:nvSpPr>
        <p:spPr>
          <a:xfrm>
            <a:off x="457200"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userDrawn="1"/>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userDrawn="1"/>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398627"/>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userDrawn="1"/>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userDrawn="1"/>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userDrawn="1"/>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userDrawn="1"/>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293635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userDrawn="1"/>
        </p:nvSpPr>
        <p:spPr>
          <a:xfrm>
            <a:off x="45720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userDrawn="1"/>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userDrawn="1"/>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userDrawn="1"/>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574268"/>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userDrawn="1"/>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userDrawn="1"/>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userDrawn="1"/>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userDrawn="1"/>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userDrawn="1"/>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57200"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39142"/>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2010398-561B-62F6-76E0-8AFD54EA5A30}"/>
              </a:ext>
            </a:extLst>
          </p:cNvPr>
          <p:cNvPicPr>
            <a:picLocks noChangeAspect="1"/>
          </p:cNvPicPr>
          <p:nvPr userDrawn="1"/>
        </p:nvPicPr>
        <p:blipFill>
          <a:blip r:embed="rId2"/>
          <a:stretch>
            <a:fillRect/>
          </a:stretch>
        </p:blipFill>
        <p:spPr>
          <a:xfrm>
            <a:off x="0" y="0"/>
            <a:ext cx="9144000" cy="51435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userDrawn="1"/>
        </p:nvPicPr>
        <p:blipFill rotWithShape="1">
          <a:blip r:embed="rId3"/>
          <a:srcRect l="24096"/>
          <a:stretch/>
        </p:blipFill>
        <p:spPr>
          <a:xfrm>
            <a:off x="0" y="115217"/>
            <a:ext cx="1066800" cy="287051"/>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userDrawn="1"/>
        </p:nvPicPr>
        <p:blipFill>
          <a:blip r:embed="rId4"/>
          <a:stretch>
            <a:fillRect/>
          </a:stretch>
        </p:blipFill>
        <p:spPr>
          <a:xfrm>
            <a:off x="115778" y="223913"/>
            <a:ext cx="752320" cy="69658"/>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03293A6-C4C6-229D-91C7-11068B7C4CBA}"/>
              </a:ext>
            </a:extLst>
          </p:cNvPr>
          <p:cNvPicPr>
            <a:picLocks noChangeAspect="1"/>
          </p:cNvPicPr>
          <p:nvPr userDrawn="1"/>
        </p:nvPicPr>
        <p:blipFill>
          <a:blip r:embed="rId2"/>
          <a:stretch>
            <a:fill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2F0B16B-5D6B-F6B9-BE76-01EDA1F9DB62}"/>
              </a:ext>
            </a:extLst>
          </p:cNvPr>
          <p:cNvPicPr>
            <a:picLocks noChangeAspect="1"/>
          </p:cNvPicPr>
          <p:nvPr userDrawn="1"/>
        </p:nvPicPr>
        <p:blipFill>
          <a:blip r:embed="rId2"/>
          <a:stretch>
            <a:fillRect/>
          </a:stretch>
        </p:blipFill>
        <p:spPr>
          <a:xfrm>
            <a:off x="-1" y="-1"/>
            <a:ext cx="9143997" cy="5143499"/>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47815"/>
            <a:ext cx="4824858"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325861"/>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1885950"/>
            <a:ext cx="1929258" cy="325755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2743200" y="1885950"/>
            <a:ext cx="1981200" cy="32575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4876800" y="1885950"/>
            <a:ext cx="1905000" cy="32575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7010400" y="1885950"/>
            <a:ext cx="1905001" cy="32575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CE6CDCD-4955-A280-E4B2-159DD3BD6D60}"/>
              </a:ext>
            </a:extLst>
          </p:cNvPr>
          <p:cNvPicPr>
            <a:picLocks noChangeAspect="1"/>
          </p:cNvPicPr>
          <p:nvPr userDrawn="1"/>
        </p:nvPicPr>
        <p:blipFill>
          <a:blip r:embed="rId2"/>
          <a:stretch>
            <a:fillRect/>
          </a:stretch>
        </p:blipFill>
        <p:spPr>
          <a:xfrm>
            <a:off x="0" y="0"/>
            <a:ext cx="9144000" cy="5143500"/>
          </a:xfrm>
          <a:prstGeom prst="rect">
            <a:avLst/>
          </a:prstGeom>
        </p:spPr>
      </p:pic>
      <p:sp>
        <p:nvSpPr>
          <p:cNvPr id="2" name="Rectangle 1">
            <a:hlinkClick r:id="rId3"/>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4"/>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5"/>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6"/>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6"/>
            <a:extLst>
              <a:ext uri="{FF2B5EF4-FFF2-40B4-BE49-F238E27FC236}">
                <a16:creationId xmlns:a16="http://schemas.microsoft.com/office/drawing/2014/main" id="{FB176131-B89E-304A-92DF-9CD3D468CD52}"/>
              </a:ext>
            </a:extLst>
          </p:cNvPr>
          <p:cNvSpPr/>
          <p:nvPr userDrawn="1"/>
        </p:nvSpPr>
        <p:spPr>
          <a:xfrm>
            <a:off x="637284"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7"/>
            <a:extLst>
              <a:ext uri="{FF2B5EF4-FFF2-40B4-BE49-F238E27FC236}">
                <a16:creationId xmlns:a16="http://schemas.microsoft.com/office/drawing/2014/main" id="{D57913DA-4C41-E144-8C67-313CA8644FB7}"/>
              </a:ext>
            </a:extLst>
          </p:cNvPr>
          <p:cNvSpPr/>
          <p:nvPr userDrawn="1"/>
        </p:nvSpPr>
        <p:spPr>
          <a:xfrm>
            <a:off x="2743200"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8"/>
            <a:extLst>
              <a:ext uri="{FF2B5EF4-FFF2-40B4-BE49-F238E27FC236}">
                <a16:creationId xmlns:a16="http://schemas.microsoft.com/office/drawing/2014/main" id="{84D23C97-34CA-EB47-8438-4CEEB5B8B203}"/>
              </a:ext>
            </a:extLst>
          </p:cNvPr>
          <p:cNvSpPr/>
          <p:nvPr userDrawn="1"/>
        </p:nvSpPr>
        <p:spPr>
          <a:xfrm>
            <a:off x="4849116"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4"/>
            <a:extLst>
              <a:ext uri="{FF2B5EF4-FFF2-40B4-BE49-F238E27FC236}">
                <a16:creationId xmlns:a16="http://schemas.microsoft.com/office/drawing/2014/main" id="{E56E6BD5-8E0F-3E4D-AD7C-420C316889E3}"/>
              </a:ext>
            </a:extLst>
          </p:cNvPr>
          <p:cNvSpPr/>
          <p:nvPr userDrawn="1"/>
        </p:nvSpPr>
        <p:spPr>
          <a:xfrm>
            <a:off x="6955032"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48281B1D-1988-B135-F45B-9E1929E666BC}"/>
              </a:ext>
            </a:extLst>
          </p:cNvPr>
          <p:cNvSpPr txBox="1"/>
          <p:nvPr userDrawn="1"/>
        </p:nvSpPr>
        <p:spPr>
          <a:xfrm>
            <a:off x="661542" y="947815"/>
            <a:ext cx="4824858"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7" name="TextBox 16">
            <a:hlinkClick r:id="rId9"/>
            <a:extLst>
              <a:ext uri="{FF2B5EF4-FFF2-40B4-BE49-F238E27FC236}">
                <a16:creationId xmlns:a16="http://schemas.microsoft.com/office/drawing/2014/main" id="{BDA230B6-CF76-60A7-1D75-1701578E1750}"/>
              </a:ext>
            </a:extLst>
          </p:cNvPr>
          <p:cNvSpPr txBox="1"/>
          <p:nvPr userDrawn="1"/>
        </p:nvSpPr>
        <p:spPr>
          <a:xfrm>
            <a:off x="661542" y="1325861"/>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Tree>
    <p:extLst>
      <p:ext uri="{BB962C8B-B14F-4D97-AF65-F5344CB8AC3E}">
        <p14:creationId xmlns:p14="http://schemas.microsoft.com/office/powerpoint/2010/main" val="132840384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726191"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726191"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60000394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97013"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05366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image" Target="../media/image2.emf"/><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60"/>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1"/>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731"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2" r:id="rId55"/>
    <p:sldLayoutId id="2147483673" r:id="rId56"/>
    <p:sldLayoutId id="2147483732" r:id="rId57"/>
    <p:sldLayoutId id="2147483733" r:id="rId58"/>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2"/>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8.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8.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8.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8.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8.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8.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7E146BAC-9ABC-4F40-A3CB-366168019412}"/>
              </a:ext>
            </a:extLst>
          </p:cNvPr>
          <p:cNvPicPr>
            <a:picLocks noChangeAspect="1"/>
          </p:cNvPicPr>
          <p:nvPr/>
        </p:nvPicPr>
        <p:blipFill rotWithShape="1">
          <a:blip r:embed="rId3"/>
          <a:srcRect l="2229" r="2229"/>
          <a:stretch/>
        </p:blipFill>
        <p:spPr>
          <a:xfrm>
            <a:off x="6033627" y="220212"/>
            <a:ext cx="2774814" cy="3233956"/>
          </a:xfrm>
          <a:prstGeom prst="rect">
            <a:avLst/>
          </a:prstGeom>
        </p:spPr>
      </p:pic>
      <p:sp>
        <p:nvSpPr>
          <p:cNvPr id="2" name="Title 1"/>
          <p:cNvSpPr>
            <a:spLocks noGrp="1"/>
          </p:cNvSpPr>
          <p:nvPr>
            <p:ph type="title"/>
          </p:nvPr>
        </p:nvSpPr>
        <p:spPr/>
        <p:txBody>
          <a:bodyPr/>
          <a:lstStyle/>
          <a:p>
            <a:r>
              <a:rPr lang="sv-SE" dirty="0"/>
              <a:t>Domestic Oven</a:t>
            </a:r>
          </a:p>
        </p:txBody>
      </p:sp>
      <p:sp>
        <p:nvSpPr>
          <p:cNvPr id="3" name="Subtitle 2"/>
          <p:cNvSpPr>
            <a:spLocks noGrp="1"/>
          </p:cNvSpPr>
          <p:nvPr>
            <p:ph type="body" idx="1"/>
          </p:nvPr>
        </p:nvSpPr>
        <p:spPr/>
        <p:txBody>
          <a:bodyPr>
            <a:normAutofit lnSpcReduction="10000"/>
          </a:bodyPr>
          <a:lstStyle/>
          <a:p>
            <a:endParaRPr lang="sv-SE" dirty="0"/>
          </a:p>
        </p:txBody>
      </p:sp>
      <p:sp>
        <p:nvSpPr>
          <p:cNvPr id="4" name="Text Placeholder 3">
            <a:extLst>
              <a:ext uri="{FF2B5EF4-FFF2-40B4-BE49-F238E27FC236}">
                <a16:creationId xmlns:a16="http://schemas.microsoft.com/office/drawing/2014/main" id="{B87716DF-3140-473B-952C-B054B3E13ECB}"/>
              </a:ext>
            </a:extLst>
          </p:cNvPr>
          <p:cNvSpPr>
            <a:spLocks noGrp="1"/>
          </p:cNvSpPr>
          <p:nvPr>
            <p:ph type="body" idx="10"/>
          </p:nvPr>
        </p:nvSpPr>
        <p:spPr/>
        <p:txBody>
          <a:bodyPr/>
          <a:lstStyle/>
          <a:p>
            <a:endParaRPr lang="en-SE"/>
          </a:p>
        </p:txBody>
      </p:sp>
      <p:sp>
        <p:nvSpPr>
          <p:cNvPr id="5" name="Text Placeholder 4">
            <a:extLst>
              <a:ext uri="{FF2B5EF4-FFF2-40B4-BE49-F238E27FC236}">
                <a16:creationId xmlns:a16="http://schemas.microsoft.com/office/drawing/2014/main" id="{01ECE0BB-7440-4F48-B7B5-641B40872E67}"/>
              </a:ext>
            </a:extLst>
          </p:cNvPr>
          <p:cNvSpPr>
            <a:spLocks noGrp="1"/>
          </p:cNvSpPr>
          <p:nvPr>
            <p:ph type="body" idx="11"/>
          </p:nvPr>
        </p:nvSpPr>
        <p:spPr/>
        <p:txBody>
          <a:bodyPr>
            <a:normAutofit lnSpcReduction="10000"/>
          </a:bodyPr>
          <a:lstStyle/>
          <a:p>
            <a:endParaRPr lang="en-SE"/>
          </a:p>
        </p:txBody>
      </p:sp>
      <p:sp>
        <p:nvSpPr>
          <p:cNvPr id="6" name="Text Placeholder 5">
            <a:extLst>
              <a:ext uri="{FF2B5EF4-FFF2-40B4-BE49-F238E27FC236}">
                <a16:creationId xmlns:a16="http://schemas.microsoft.com/office/drawing/2014/main" id="{5644AB4A-A815-4009-BE33-01AD7D93A7E9}"/>
              </a:ext>
            </a:extLst>
          </p:cNvPr>
          <p:cNvSpPr>
            <a:spLocks noGrp="1"/>
          </p:cNvSpPr>
          <p:nvPr>
            <p:ph type="body" idx="12"/>
          </p:nvPr>
        </p:nvSpPr>
        <p:spPr/>
        <p:txBody>
          <a:bodyPr/>
          <a:lstStyle/>
          <a:p>
            <a:endParaRPr lang="en-SE"/>
          </a:p>
        </p:txBody>
      </p:sp>
    </p:spTree>
    <p:extLst>
      <p:ext uri="{BB962C8B-B14F-4D97-AF65-F5344CB8AC3E}">
        <p14:creationId xmlns:p14="http://schemas.microsoft.com/office/powerpoint/2010/main" val="3407987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D75736-F94E-4F3A-B718-5EAAA8727F02}"/>
              </a:ext>
            </a:extLst>
          </p:cNvPr>
          <p:cNvSpPr>
            <a:spLocks noGrp="1"/>
          </p:cNvSpPr>
          <p:nvPr>
            <p:ph type="title"/>
          </p:nvPr>
        </p:nvSpPr>
        <p:spPr>
          <a:xfrm>
            <a:off x="457200" y="590550"/>
            <a:ext cx="8305800" cy="742950"/>
          </a:xfrm>
        </p:spPr>
        <p:txBody>
          <a:bodyPr/>
          <a:lstStyle/>
          <a:p>
            <a:r>
              <a:rPr lang="fr-FR" dirty="0"/>
              <a:t>Motivation</a:t>
            </a:r>
          </a:p>
        </p:txBody>
      </p:sp>
      <p:sp>
        <p:nvSpPr>
          <p:cNvPr id="3" name="Espace réservé du contenu 2">
            <a:extLst>
              <a:ext uri="{FF2B5EF4-FFF2-40B4-BE49-F238E27FC236}">
                <a16:creationId xmlns:a16="http://schemas.microsoft.com/office/drawing/2014/main" id="{D6D43DD7-5946-4B76-ADF0-7DB1610317EE}"/>
              </a:ext>
            </a:extLst>
          </p:cNvPr>
          <p:cNvSpPr>
            <a:spLocks noGrp="1"/>
          </p:cNvSpPr>
          <p:nvPr>
            <p:ph idx="1"/>
          </p:nvPr>
        </p:nvSpPr>
        <p:spPr>
          <a:xfrm>
            <a:off x="457200" y="1333500"/>
            <a:ext cx="8305800" cy="3752850"/>
          </a:xfrm>
        </p:spPr>
        <p:txBody>
          <a:bodyPr>
            <a:normAutofit/>
          </a:bodyPr>
          <a:lstStyle/>
          <a:p>
            <a:r>
              <a:rPr lang="en-US" dirty="0"/>
              <a:t>This example describes the heating process of a pie in a domestic oven, considering conduction, convection and radiation.</a:t>
            </a:r>
          </a:p>
          <a:p>
            <a:r>
              <a:rPr lang="en-US" dirty="0"/>
              <a:t>Two approaches are considered:</a:t>
            </a:r>
          </a:p>
          <a:p>
            <a:pPr lvl="1"/>
            <a:r>
              <a:rPr lang="en-US" dirty="0"/>
              <a:t>A one-way </a:t>
            </a:r>
            <a:r>
              <a:rPr lang="en-US" dirty="0" err="1"/>
              <a:t>nonisothermal</a:t>
            </a:r>
            <a:r>
              <a:rPr lang="en-US" dirty="0"/>
              <a:t> flow (one-way NITF) approach which solves for a stationary fluid flow, and then for heat transfer. The flow is considered incompressible.</a:t>
            </a:r>
          </a:p>
          <a:p>
            <a:pPr lvl="1"/>
            <a:r>
              <a:rPr lang="en-US" dirty="0"/>
              <a:t>A fully coupled nonisothermal flow (NITF) approach which solves all physics together. The flow is considered weakly compressible.</a:t>
            </a:r>
          </a:p>
          <a:p>
            <a:r>
              <a:rPr lang="en-US" dirty="0"/>
              <a:t>The two approaches are compared in terms of computational times and results.</a:t>
            </a:r>
          </a:p>
        </p:txBody>
      </p:sp>
    </p:spTree>
    <p:extLst>
      <p:ext uri="{BB962C8B-B14F-4D97-AF65-F5344CB8AC3E}">
        <p14:creationId xmlns:p14="http://schemas.microsoft.com/office/powerpoint/2010/main" val="3704042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C567A4C3-1A32-4AB5-8E03-CD5439DDFFA9}"/>
              </a:ext>
            </a:extLst>
          </p:cNvPr>
          <p:cNvPicPr>
            <a:picLocks noChangeAspect="1"/>
          </p:cNvPicPr>
          <p:nvPr/>
        </p:nvPicPr>
        <p:blipFill rotWithShape="1">
          <a:blip r:embed="rId2">
            <a:extLst>
              <a:ext uri="{28A0092B-C50C-407E-A947-70E740481C1C}">
                <a14:useLocalDpi xmlns:a14="http://schemas.microsoft.com/office/drawing/2010/main" val="0"/>
              </a:ext>
            </a:extLst>
          </a:blip>
          <a:srcRect l="17598" t="2044" r="17457" b="2117"/>
          <a:stretch/>
        </p:blipFill>
        <p:spPr>
          <a:xfrm>
            <a:off x="4609109" y="1191236"/>
            <a:ext cx="2493702" cy="2759979"/>
          </a:xfrm>
          <a:prstGeom prst="rect">
            <a:avLst/>
          </a:prstGeom>
        </p:spPr>
      </p:pic>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fontScale="90000"/>
          </a:bodyPr>
          <a:lstStyle>
            <a:lvl1pPr>
              <a:defRPr sz="3200" b="1">
                <a:solidFill>
                  <a:srgbClr val="1B4D81"/>
                </a:solidFill>
                <a:latin typeface="Lato" panose="020F0502020204030203" pitchFamily="34" charset="0"/>
              </a:defRPr>
            </a:lvl1pPr>
          </a:lstStyle>
          <a:p>
            <a:r>
              <a:rPr lang="en-US"/>
              <a:t>Model Definition</a:t>
            </a:r>
          </a:p>
        </p:txBody>
      </p:sp>
      <p:sp>
        <p:nvSpPr>
          <p:cNvPr id="2" name="AutoShape 2"/>
          <p:cNvSpPr/>
          <p:nvPr/>
        </p:nvSpPr>
        <p:spPr>
          <a:xfrm>
            <a:off x="630239" y="1543050"/>
            <a:ext cx="2949575" cy="3162300"/>
          </a:xfrm>
          <a:prstGeom prst="rect">
            <a:avLst/>
          </a:prstGeom>
          <a:noFill/>
          <a:ln>
            <a:noFill/>
            <a:headEnd type="none" w="med" len="med"/>
            <a:tailEnd type="none" w="med" len="med"/>
          </a:ln>
        </p:spPr>
        <p:txBody>
          <a:bodyPr vert="horz" wrap="square" lIns="68580" tIns="34290" rIns="68580" bIns="34290" anchor="t" anchorCtr="0">
            <a:normAutofit/>
          </a:bodyPr>
          <a:lstStyle/>
          <a:p>
            <a:pPr marL="176209" indent="-176209">
              <a:spcBef>
                <a:spcPts val="1000"/>
              </a:spcBef>
              <a:buFont typeface="Wingdings"/>
              <a:buChar char="§"/>
            </a:pPr>
            <a:r>
              <a:rPr lang="en-US" sz="1250" dirty="0">
                <a:solidFill>
                  <a:srgbClr val="393A39"/>
                </a:solidFill>
                <a:latin typeface="Lato"/>
              </a:rPr>
              <a:t>The top resistance, which can deliver up to 1000 W, is modeled as a shell.</a:t>
            </a:r>
          </a:p>
          <a:p>
            <a:pPr marL="176209" indent="-176209">
              <a:spcBef>
                <a:spcPts val="1000"/>
              </a:spcBef>
              <a:buFont typeface="Wingdings"/>
              <a:buChar char="§"/>
            </a:pPr>
            <a:r>
              <a:rPr lang="en-US" sz="1250" dirty="0">
                <a:solidFill>
                  <a:srgbClr val="393A39"/>
                </a:solidFill>
                <a:latin typeface="Lato"/>
              </a:rPr>
              <a:t>At the back of the oven, between the outlet and the inlets, air is heated by a 1500 W resistance (not represented in the model).</a:t>
            </a:r>
          </a:p>
          <a:p>
            <a:pPr marL="176209" indent="-176209">
              <a:spcBef>
                <a:spcPts val="1000"/>
              </a:spcBef>
              <a:buFont typeface="Wingdings"/>
              <a:buChar char="§"/>
            </a:pPr>
            <a:r>
              <a:rPr lang="en-US" sz="1250" dirty="0">
                <a:solidFill>
                  <a:srgbClr val="393A39"/>
                </a:solidFill>
                <a:latin typeface="Lato"/>
              </a:rPr>
              <a:t>A temperature probe is set on the outlet to control the power supply to both the top and back resistances.</a:t>
            </a:r>
          </a:p>
          <a:p>
            <a:pPr marL="176209" indent="-176209">
              <a:spcBef>
                <a:spcPts val="1000"/>
              </a:spcBef>
              <a:buFont typeface="Wingdings"/>
              <a:buChar char="§"/>
            </a:pPr>
            <a:r>
              <a:rPr lang="en-US" sz="1250" dirty="0">
                <a:solidFill>
                  <a:srgbClr val="393A39"/>
                </a:solidFill>
                <a:latin typeface="Lato"/>
              </a:rPr>
              <a:t>A pie is placed in the middle of the oven.</a:t>
            </a:r>
          </a:p>
          <a:p>
            <a:pPr marL="176209" indent="-176209">
              <a:spcBef>
                <a:spcPts val="1000"/>
              </a:spcBef>
              <a:buFont typeface="Wingdings"/>
              <a:buChar char="§"/>
            </a:pPr>
            <a:r>
              <a:rPr lang="en-US" sz="1250" dirty="0">
                <a:solidFill>
                  <a:srgbClr val="393A39"/>
                </a:solidFill>
                <a:latin typeface="Lato"/>
              </a:rPr>
              <a:t>The radiative heat transfer is considered in the oven.</a:t>
            </a:r>
          </a:p>
        </p:txBody>
      </p:sp>
      <p:sp>
        <p:nvSpPr>
          <p:cNvPr id="4" name="AutoShape 4"/>
          <p:cNvSpPr/>
          <p:nvPr/>
        </p:nvSpPr>
        <p:spPr>
          <a:xfrm>
            <a:off x="4045111" y="4577143"/>
            <a:ext cx="2158069" cy="256415"/>
          </a:xfrm>
          <a:prstGeom prst="rect">
            <a:avLst/>
          </a:prstGeom>
        </p:spPr>
        <p:txBody>
          <a:bodyPr anchor="t" anchorCtr="0"/>
          <a:lstStyle/>
          <a:p>
            <a:r>
              <a:rPr lang="en-US" sz="900" i="1" dirty="0">
                <a:solidFill>
                  <a:schemeClr val="accent5"/>
                </a:solidFill>
                <a:latin typeface="Lato" panose="020F0502020204030203" pitchFamily="34" charset="77"/>
              </a:rPr>
              <a:t>Model geometry</a:t>
            </a:r>
          </a:p>
        </p:txBody>
      </p:sp>
      <p:cxnSp>
        <p:nvCxnSpPr>
          <p:cNvPr id="24" name="Connecteur droit 23">
            <a:extLst>
              <a:ext uri="{FF2B5EF4-FFF2-40B4-BE49-F238E27FC236}">
                <a16:creationId xmlns:a16="http://schemas.microsoft.com/office/drawing/2014/main" id="{D5BDE6D8-6EE1-4A08-9F9B-3F812C2366C3}"/>
              </a:ext>
            </a:extLst>
          </p:cNvPr>
          <p:cNvCxnSpPr>
            <a:cxnSpLocks/>
            <a:endCxn id="25" idx="1"/>
          </p:cNvCxnSpPr>
          <p:nvPr/>
        </p:nvCxnSpPr>
        <p:spPr>
          <a:xfrm>
            <a:off x="6812021" y="1455008"/>
            <a:ext cx="635465"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Espace réservé du texte 6">
            <a:extLst>
              <a:ext uri="{FF2B5EF4-FFF2-40B4-BE49-F238E27FC236}">
                <a16:creationId xmlns:a16="http://schemas.microsoft.com/office/drawing/2014/main" id="{E166DFAA-F7D4-4F35-9FA1-342F8999A704}"/>
              </a:ext>
            </a:extLst>
          </p:cNvPr>
          <p:cNvSpPr txBox="1">
            <a:spLocks/>
          </p:cNvSpPr>
          <p:nvPr/>
        </p:nvSpPr>
        <p:spPr>
          <a:xfrm>
            <a:off x="7447486" y="1366966"/>
            <a:ext cx="1209952" cy="176084"/>
          </a:xfrm>
          <a:prstGeom prst="rect">
            <a:avLst/>
          </a:prstGeom>
        </p:spPr>
        <p:txBody>
          <a:bodyPr vert="horz" lIns="68580" tIns="34290" rIns="68580" bIns="3429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803" dirty="0">
                <a:solidFill>
                  <a:srgbClr val="0070C0"/>
                </a:solidFill>
              </a:rPr>
              <a:t>Heater (top resistance)</a:t>
            </a:r>
          </a:p>
        </p:txBody>
      </p:sp>
      <p:cxnSp>
        <p:nvCxnSpPr>
          <p:cNvPr id="21" name="Connecteur droit 20">
            <a:extLst>
              <a:ext uri="{FF2B5EF4-FFF2-40B4-BE49-F238E27FC236}">
                <a16:creationId xmlns:a16="http://schemas.microsoft.com/office/drawing/2014/main" id="{97C32A7F-7025-4125-9494-C6B09A960A35}"/>
              </a:ext>
            </a:extLst>
          </p:cNvPr>
          <p:cNvCxnSpPr>
            <a:cxnSpLocks/>
            <a:endCxn id="22" idx="1"/>
          </p:cNvCxnSpPr>
          <p:nvPr/>
        </p:nvCxnSpPr>
        <p:spPr>
          <a:xfrm>
            <a:off x="6084116" y="2273984"/>
            <a:ext cx="1363371"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Espace réservé du texte 6">
            <a:extLst>
              <a:ext uri="{FF2B5EF4-FFF2-40B4-BE49-F238E27FC236}">
                <a16:creationId xmlns:a16="http://schemas.microsoft.com/office/drawing/2014/main" id="{3E9A463E-E8D7-4A4C-A8A2-E336E3E30CB3}"/>
              </a:ext>
            </a:extLst>
          </p:cNvPr>
          <p:cNvSpPr txBox="1">
            <a:spLocks/>
          </p:cNvSpPr>
          <p:nvPr/>
        </p:nvSpPr>
        <p:spPr>
          <a:xfrm>
            <a:off x="7447487" y="2185942"/>
            <a:ext cx="975956" cy="176084"/>
          </a:xfrm>
          <a:prstGeom prst="rect">
            <a:avLst/>
          </a:prstGeom>
        </p:spPr>
        <p:txBody>
          <a:bodyPr vert="horz" lIns="68580" tIns="34290" rIns="68580" bIns="3429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803" dirty="0">
                <a:solidFill>
                  <a:srgbClr val="0070C0"/>
                </a:solidFill>
              </a:rPr>
              <a:t>Outlet</a:t>
            </a:r>
          </a:p>
        </p:txBody>
      </p:sp>
      <p:cxnSp>
        <p:nvCxnSpPr>
          <p:cNvPr id="26" name="Connecteur droit 25">
            <a:extLst>
              <a:ext uri="{FF2B5EF4-FFF2-40B4-BE49-F238E27FC236}">
                <a16:creationId xmlns:a16="http://schemas.microsoft.com/office/drawing/2014/main" id="{964E7F95-CF2A-4C2D-AC55-D20551F40D98}"/>
              </a:ext>
            </a:extLst>
          </p:cNvPr>
          <p:cNvCxnSpPr>
            <a:cxnSpLocks/>
            <a:endCxn id="27" idx="1"/>
          </p:cNvCxnSpPr>
          <p:nvPr/>
        </p:nvCxnSpPr>
        <p:spPr>
          <a:xfrm>
            <a:off x="6744749" y="3023792"/>
            <a:ext cx="702738" cy="0"/>
          </a:xfrm>
          <a:prstGeom prst="line">
            <a:avLst/>
          </a:prstGeom>
        </p:spPr>
        <p:style>
          <a:lnRef idx="1">
            <a:schemeClr val="accent1"/>
          </a:lnRef>
          <a:fillRef idx="0">
            <a:schemeClr val="accent1"/>
          </a:fillRef>
          <a:effectRef idx="0">
            <a:schemeClr val="accent1"/>
          </a:effectRef>
          <a:fontRef idx="minor">
            <a:schemeClr val="tx1"/>
          </a:fontRef>
        </p:style>
      </p:cxnSp>
      <p:sp>
        <p:nvSpPr>
          <p:cNvPr id="27" name="Espace réservé du texte 6">
            <a:extLst>
              <a:ext uri="{FF2B5EF4-FFF2-40B4-BE49-F238E27FC236}">
                <a16:creationId xmlns:a16="http://schemas.microsoft.com/office/drawing/2014/main" id="{4D267E75-0830-4A2A-888E-C6C086DA4B12}"/>
              </a:ext>
            </a:extLst>
          </p:cNvPr>
          <p:cNvSpPr txBox="1">
            <a:spLocks/>
          </p:cNvSpPr>
          <p:nvPr/>
        </p:nvSpPr>
        <p:spPr>
          <a:xfrm>
            <a:off x="7447487" y="2935750"/>
            <a:ext cx="975956" cy="176084"/>
          </a:xfrm>
          <a:prstGeom prst="rect">
            <a:avLst/>
          </a:prstGeom>
        </p:spPr>
        <p:txBody>
          <a:bodyPr vert="horz" lIns="68580" tIns="34290" rIns="68580" bIns="3429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803" dirty="0">
                <a:solidFill>
                  <a:srgbClr val="0070C0"/>
                </a:solidFill>
              </a:rPr>
              <a:t>Inlet</a:t>
            </a:r>
          </a:p>
        </p:txBody>
      </p:sp>
      <p:cxnSp>
        <p:nvCxnSpPr>
          <p:cNvPr id="30" name="Connecteur droit 29">
            <a:extLst>
              <a:ext uri="{FF2B5EF4-FFF2-40B4-BE49-F238E27FC236}">
                <a16:creationId xmlns:a16="http://schemas.microsoft.com/office/drawing/2014/main" id="{9262C94A-59C2-405F-A299-3C1543B3E6E3}"/>
              </a:ext>
            </a:extLst>
          </p:cNvPr>
          <p:cNvCxnSpPr>
            <a:cxnSpLocks/>
            <a:endCxn id="31" idx="1"/>
          </p:cNvCxnSpPr>
          <p:nvPr/>
        </p:nvCxnSpPr>
        <p:spPr>
          <a:xfrm>
            <a:off x="6354661" y="2648888"/>
            <a:ext cx="1092826" cy="0"/>
          </a:xfrm>
          <a:prstGeom prst="line">
            <a:avLst/>
          </a:prstGeom>
        </p:spPr>
        <p:style>
          <a:lnRef idx="1">
            <a:schemeClr val="accent1"/>
          </a:lnRef>
          <a:fillRef idx="0">
            <a:schemeClr val="accent1"/>
          </a:fillRef>
          <a:effectRef idx="0">
            <a:schemeClr val="accent1"/>
          </a:effectRef>
          <a:fontRef idx="minor">
            <a:schemeClr val="tx1"/>
          </a:fontRef>
        </p:style>
      </p:cxnSp>
      <p:sp>
        <p:nvSpPr>
          <p:cNvPr id="31" name="Espace réservé du texte 6">
            <a:extLst>
              <a:ext uri="{FF2B5EF4-FFF2-40B4-BE49-F238E27FC236}">
                <a16:creationId xmlns:a16="http://schemas.microsoft.com/office/drawing/2014/main" id="{6EF247FA-DE36-4DA1-BCC5-9C7B22099F00}"/>
              </a:ext>
            </a:extLst>
          </p:cNvPr>
          <p:cNvSpPr txBox="1">
            <a:spLocks/>
          </p:cNvSpPr>
          <p:nvPr/>
        </p:nvSpPr>
        <p:spPr>
          <a:xfrm>
            <a:off x="7447487" y="2560846"/>
            <a:ext cx="975956" cy="176084"/>
          </a:xfrm>
          <a:prstGeom prst="rect">
            <a:avLst/>
          </a:prstGeom>
        </p:spPr>
        <p:txBody>
          <a:bodyPr vert="horz" lIns="68580" tIns="34290" rIns="68580" bIns="3429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803" dirty="0">
                <a:solidFill>
                  <a:srgbClr val="0070C0"/>
                </a:solidFill>
              </a:rPr>
              <a:t>Pie</a:t>
            </a:r>
          </a:p>
        </p:txBody>
      </p:sp>
      <p:cxnSp>
        <p:nvCxnSpPr>
          <p:cNvPr id="32" name="Connecteur droit 31">
            <a:extLst>
              <a:ext uri="{FF2B5EF4-FFF2-40B4-BE49-F238E27FC236}">
                <a16:creationId xmlns:a16="http://schemas.microsoft.com/office/drawing/2014/main" id="{D0779228-5582-4B85-9B6D-061C4F180702}"/>
              </a:ext>
            </a:extLst>
          </p:cNvPr>
          <p:cNvCxnSpPr>
            <a:cxnSpLocks/>
            <a:endCxn id="35" idx="1"/>
          </p:cNvCxnSpPr>
          <p:nvPr/>
        </p:nvCxnSpPr>
        <p:spPr>
          <a:xfrm>
            <a:off x="7046753" y="1864496"/>
            <a:ext cx="400734" cy="0"/>
          </a:xfrm>
          <a:prstGeom prst="line">
            <a:avLst/>
          </a:prstGeom>
        </p:spPr>
        <p:style>
          <a:lnRef idx="1">
            <a:schemeClr val="accent1"/>
          </a:lnRef>
          <a:fillRef idx="0">
            <a:schemeClr val="accent1"/>
          </a:fillRef>
          <a:effectRef idx="0">
            <a:schemeClr val="accent1"/>
          </a:effectRef>
          <a:fontRef idx="minor">
            <a:schemeClr val="tx1"/>
          </a:fontRef>
        </p:style>
      </p:cxnSp>
      <p:sp>
        <p:nvSpPr>
          <p:cNvPr id="35" name="Espace réservé du texte 6">
            <a:extLst>
              <a:ext uri="{FF2B5EF4-FFF2-40B4-BE49-F238E27FC236}">
                <a16:creationId xmlns:a16="http://schemas.microsoft.com/office/drawing/2014/main" id="{8AD1BCD4-3473-4A7F-9074-62E981FD2E08}"/>
              </a:ext>
            </a:extLst>
          </p:cNvPr>
          <p:cNvSpPr txBox="1">
            <a:spLocks/>
          </p:cNvSpPr>
          <p:nvPr/>
        </p:nvSpPr>
        <p:spPr>
          <a:xfrm>
            <a:off x="7447487" y="1776454"/>
            <a:ext cx="975956" cy="176084"/>
          </a:xfrm>
          <a:prstGeom prst="rect">
            <a:avLst/>
          </a:prstGeom>
        </p:spPr>
        <p:txBody>
          <a:bodyPr vert="horz" lIns="68580" tIns="34290" rIns="68580" bIns="3429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803" dirty="0">
                <a:solidFill>
                  <a:srgbClr val="0070C0"/>
                </a:solidFill>
              </a:rPr>
              <a:t>Oven walls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a:extLst>
              <a:ext uri="{FF2B5EF4-FFF2-40B4-BE49-F238E27FC236}">
                <a16:creationId xmlns:a16="http://schemas.microsoft.com/office/drawing/2014/main" id="{3D387967-BC13-4EC8-A5FE-31F3E00EC122}"/>
              </a:ext>
            </a:extLst>
          </p:cNvPr>
          <p:cNvPicPr>
            <a:picLocks noChangeAspect="1"/>
          </p:cNvPicPr>
          <p:nvPr/>
        </p:nvPicPr>
        <p:blipFill rotWithShape="1">
          <a:blip r:embed="rId2">
            <a:extLst>
              <a:ext uri="{28A0092B-C50C-407E-A947-70E740481C1C}">
                <a14:useLocalDpi xmlns:a14="http://schemas.microsoft.com/office/drawing/2010/main" val="0"/>
              </a:ext>
            </a:extLst>
          </a:blip>
          <a:srcRect l="17598" t="2044" r="17457" b="2117"/>
          <a:stretch/>
        </p:blipFill>
        <p:spPr>
          <a:xfrm>
            <a:off x="4609109" y="1191236"/>
            <a:ext cx="2493702" cy="2759979"/>
          </a:xfrm>
          <a:prstGeom prst="rect">
            <a:avLst/>
          </a:prstGeom>
        </p:spPr>
      </p:pic>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fontScale="90000"/>
          </a:bodyPr>
          <a:lstStyle>
            <a:lvl1pPr>
              <a:defRPr sz="3200" b="1">
                <a:solidFill>
                  <a:srgbClr val="1B4D81"/>
                </a:solidFill>
                <a:latin typeface="Lato" panose="020F0502020204030203" pitchFamily="34" charset="0"/>
              </a:defRPr>
            </a:lvl1pPr>
          </a:lstStyle>
          <a:p>
            <a:r>
              <a:rPr lang="en-US" dirty="0"/>
              <a:t>Model Definition</a:t>
            </a:r>
          </a:p>
        </p:txBody>
      </p:sp>
      <p:sp>
        <p:nvSpPr>
          <p:cNvPr id="2" name="AutoShape 2"/>
          <p:cNvSpPr/>
          <p:nvPr/>
        </p:nvSpPr>
        <p:spPr>
          <a:xfrm>
            <a:off x="630239" y="1543050"/>
            <a:ext cx="2949575" cy="3162300"/>
          </a:xfrm>
          <a:prstGeom prst="rect">
            <a:avLst/>
          </a:prstGeom>
          <a:noFill/>
          <a:ln>
            <a:noFill/>
            <a:headEnd type="none" w="med" len="med"/>
            <a:tailEnd type="none" w="med" len="med"/>
          </a:ln>
        </p:spPr>
        <p:txBody>
          <a:bodyPr vert="horz" wrap="square" lIns="68580" tIns="34290" rIns="68580" bIns="34290" anchor="t" anchorCtr="0">
            <a:normAutofit/>
          </a:bodyPr>
          <a:lstStyle/>
          <a:p>
            <a:pPr marL="176209" indent="-176209">
              <a:spcBef>
                <a:spcPts val="1000"/>
              </a:spcBef>
              <a:buFont typeface="Wingdings"/>
              <a:buChar char="§"/>
            </a:pPr>
            <a:r>
              <a:rPr lang="en-US" sz="1250" dirty="0">
                <a:solidFill>
                  <a:srgbClr val="393A39"/>
                </a:solidFill>
                <a:latin typeface="Lato"/>
              </a:rPr>
              <a:t>Air is blown at about 5.5 m/s through the inlets.</a:t>
            </a:r>
          </a:p>
          <a:p>
            <a:pPr marL="176209" indent="-176209">
              <a:spcBef>
                <a:spcPts val="1000"/>
              </a:spcBef>
              <a:buFont typeface="Wingdings"/>
              <a:buChar char="§"/>
            </a:pPr>
            <a:r>
              <a:rPr lang="en-US" sz="1250" dirty="0">
                <a:solidFill>
                  <a:srgbClr val="393A39"/>
                </a:solidFill>
                <a:latin typeface="Lato"/>
              </a:rPr>
              <a:t>The oven walls are thermally insulated.</a:t>
            </a:r>
          </a:p>
          <a:p>
            <a:pPr marL="176209" indent="-176209">
              <a:spcBef>
                <a:spcPts val="1000"/>
              </a:spcBef>
              <a:buFont typeface="Wingdings"/>
              <a:buChar char="§"/>
            </a:pPr>
            <a:r>
              <a:rPr lang="en-US" sz="1250" dirty="0">
                <a:solidFill>
                  <a:srgbClr val="393A39"/>
                </a:solidFill>
                <a:latin typeface="Lato"/>
              </a:rPr>
              <a:t>A low Reynolds k-</a:t>
            </a:r>
            <a:r>
              <a:rPr lang="en-US" sz="1250" dirty="0">
                <a:solidFill>
                  <a:srgbClr val="393A39"/>
                </a:solidFill>
                <a:latin typeface="Lato"/>
                <a:cs typeface="Times New Roman" panose="02020603050405020304" pitchFamily="18" charset="0"/>
              </a:rPr>
              <a:t>ε turbulence model is used as the Reynolds number is about 10,000.</a:t>
            </a:r>
          </a:p>
          <a:p>
            <a:pPr marL="176209" indent="-176209">
              <a:spcBef>
                <a:spcPts val="1000"/>
              </a:spcBef>
              <a:buFont typeface="Wingdings"/>
              <a:buChar char="§"/>
            </a:pPr>
            <a:r>
              <a:rPr lang="en-US" sz="1250" dirty="0">
                <a:solidFill>
                  <a:srgbClr val="393A39"/>
                </a:solidFill>
                <a:latin typeface="Lato"/>
                <a:cs typeface="Times New Roman" panose="02020603050405020304" pitchFamily="18" charset="0"/>
              </a:rPr>
              <a:t>The mesh size is defined to get a good resolution near the walls.</a:t>
            </a:r>
            <a:endParaRPr lang="en-US" sz="1250" dirty="0">
              <a:solidFill>
                <a:srgbClr val="393A39"/>
              </a:solidFill>
              <a:latin typeface="Lato"/>
            </a:endParaRPr>
          </a:p>
        </p:txBody>
      </p:sp>
      <p:sp>
        <p:nvSpPr>
          <p:cNvPr id="4" name="AutoShape 4"/>
          <p:cNvSpPr/>
          <p:nvPr/>
        </p:nvSpPr>
        <p:spPr>
          <a:xfrm>
            <a:off x="4045111" y="4577143"/>
            <a:ext cx="2158069" cy="256415"/>
          </a:xfrm>
          <a:prstGeom prst="rect">
            <a:avLst/>
          </a:prstGeom>
        </p:spPr>
        <p:txBody>
          <a:bodyPr anchor="t" anchorCtr="0"/>
          <a:lstStyle/>
          <a:p>
            <a:r>
              <a:rPr lang="en-US" sz="900" i="1" dirty="0">
                <a:solidFill>
                  <a:schemeClr val="accent5"/>
                </a:solidFill>
                <a:latin typeface="Lato" panose="020F0502020204030203" pitchFamily="34" charset="77"/>
              </a:rPr>
              <a:t>Model boundary conditions</a:t>
            </a:r>
          </a:p>
        </p:txBody>
      </p:sp>
      <p:cxnSp>
        <p:nvCxnSpPr>
          <p:cNvPr id="30" name="Connecteur droit 29">
            <a:extLst>
              <a:ext uri="{FF2B5EF4-FFF2-40B4-BE49-F238E27FC236}">
                <a16:creationId xmlns:a16="http://schemas.microsoft.com/office/drawing/2014/main" id="{65A0E767-1C44-46EA-9317-56BF2F13C399}"/>
              </a:ext>
            </a:extLst>
          </p:cNvPr>
          <p:cNvCxnSpPr>
            <a:cxnSpLocks/>
            <a:endCxn id="31" idx="1"/>
          </p:cNvCxnSpPr>
          <p:nvPr/>
        </p:nvCxnSpPr>
        <p:spPr>
          <a:xfrm>
            <a:off x="6812021" y="1455008"/>
            <a:ext cx="635465" cy="0"/>
          </a:xfrm>
          <a:prstGeom prst="line">
            <a:avLst/>
          </a:prstGeom>
        </p:spPr>
        <p:style>
          <a:lnRef idx="1">
            <a:schemeClr val="accent1"/>
          </a:lnRef>
          <a:fillRef idx="0">
            <a:schemeClr val="accent1"/>
          </a:fillRef>
          <a:effectRef idx="0">
            <a:schemeClr val="accent1"/>
          </a:effectRef>
          <a:fontRef idx="minor">
            <a:schemeClr val="tx1"/>
          </a:fontRef>
        </p:style>
      </p:cxnSp>
      <p:sp>
        <p:nvSpPr>
          <p:cNvPr id="31" name="Espace réservé du texte 6">
            <a:extLst>
              <a:ext uri="{FF2B5EF4-FFF2-40B4-BE49-F238E27FC236}">
                <a16:creationId xmlns:a16="http://schemas.microsoft.com/office/drawing/2014/main" id="{1F1793B2-822E-4178-B947-ADB552A299C8}"/>
              </a:ext>
            </a:extLst>
          </p:cNvPr>
          <p:cNvSpPr txBox="1">
            <a:spLocks/>
          </p:cNvSpPr>
          <p:nvPr/>
        </p:nvSpPr>
        <p:spPr>
          <a:xfrm>
            <a:off x="7447486" y="1366966"/>
            <a:ext cx="1209952" cy="176084"/>
          </a:xfrm>
          <a:prstGeom prst="rect">
            <a:avLst/>
          </a:prstGeom>
        </p:spPr>
        <p:txBody>
          <a:bodyPr vert="horz" lIns="68580" tIns="34290" rIns="68580" bIns="3429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803" dirty="0">
                <a:solidFill>
                  <a:srgbClr val="0070C0"/>
                </a:solidFill>
              </a:rPr>
              <a:t>P = 1000 W</a:t>
            </a:r>
          </a:p>
        </p:txBody>
      </p:sp>
      <p:cxnSp>
        <p:nvCxnSpPr>
          <p:cNvPr id="32" name="Connecteur droit 31">
            <a:extLst>
              <a:ext uri="{FF2B5EF4-FFF2-40B4-BE49-F238E27FC236}">
                <a16:creationId xmlns:a16="http://schemas.microsoft.com/office/drawing/2014/main" id="{E16F3EF4-A231-4944-91E2-F8191EE24D1D}"/>
              </a:ext>
            </a:extLst>
          </p:cNvPr>
          <p:cNvCxnSpPr>
            <a:cxnSpLocks/>
            <a:endCxn id="35" idx="1"/>
          </p:cNvCxnSpPr>
          <p:nvPr/>
        </p:nvCxnSpPr>
        <p:spPr>
          <a:xfrm>
            <a:off x="6084116" y="2273984"/>
            <a:ext cx="1363371" cy="0"/>
          </a:xfrm>
          <a:prstGeom prst="line">
            <a:avLst/>
          </a:prstGeom>
        </p:spPr>
        <p:style>
          <a:lnRef idx="1">
            <a:schemeClr val="accent1"/>
          </a:lnRef>
          <a:fillRef idx="0">
            <a:schemeClr val="accent1"/>
          </a:fillRef>
          <a:effectRef idx="0">
            <a:schemeClr val="accent1"/>
          </a:effectRef>
          <a:fontRef idx="minor">
            <a:schemeClr val="tx1"/>
          </a:fontRef>
        </p:style>
      </p:cxnSp>
      <p:sp>
        <p:nvSpPr>
          <p:cNvPr id="35" name="Espace réservé du texte 6">
            <a:extLst>
              <a:ext uri="{FF2B5EF4-FFF2-40B4-BE49-F238E27FC236}">
                <a16:creationId xmlns:a16="http://schemas.microsoft.com/office/drawing/2014/main" id="{ECC0C006-43AC-4EE6-B758-93BED95413D3}"/>
              </a:ext>
            </a:extLst>
          </p:cNvPr>
          <p:cNvSpPr txBox="1">
            <a:spLocks/>
          </p:cNvSpPr>
          <p:nvPr/>
        </p:nvSpPr>
        <p:spPr>
          <a:xfrm>
            <a:off x="7447487" y="2185942"/>
            <a:ext cx="975956" cy="176084"/>
          </a:xfrm>
          <a:prstGeom prst="rect">
            <a:avLst/>
          </a:prstGeom>
        </p:spPr>
        <p:txBody>
          <a:bodyPr vert="horz" lIns="68580" tIns="34290" rIns="68580" bIns="3429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803" dirty="0">
                <a:solidFill>
                  <a:srgbClr val="0070C0"/>
                </a:solidFill>
              </a:rPr>
              <a:t>Outlet</a:t>
            </a:r>
          </a:p>
        </p:txBody>
      </p:sp>
      <p:cxnSp>
        <p:nvCxnSpPr>
          <p:cNvPr id="36" name="Connecteur droit 35">
            <a:extLst>
              <a:ext uri="{FF2B5EF4-FFF2-40B4-BE49-F238E27FC236}">
                <a16:creationId xmlns:a16="http://schemas.microsoft.com/office/drawing/2014/main" id="{30F099C2-B85B-42FF-B82E-BD7DD9C4EF7D}"/>
              </a:ext>
            </a:extLst>
          </p:cNvPr>
          <p:cNvCxnSpPr>
            <a:cxnSpLocks/>
            <a:endCxn id="38" idx="1"/>
          </p:cNvCxnSpPr>
          <p:nvPr/>
        </p:nvCxnSpPr>
        <p:spPr>
          <a:xfrm>
            <a:off x="6744749" y="3023792"/>
            <a:ext cx="702738" cy="0"/>
          </a:xfrm>
          <a:prstGeom prst="line">
            <a:avLst/>
          </a:prstGeom>
        </p:spPr>
        <p:style>
          <a:lnRef idx="1">
            <a:schemeClr val="accent1"/>
          </a:lnRef>
          <a:fillRef idx="0">
            <a:schemeClr val="accent1"/>
          </a:fillRef>
          <a:effectRef idx="0">
            <a:schemeClr val="accent1"/>
          </a:effectRef>
          <a:fontRef idx="minor">
            <a:schemeClr val="tx1"/>
          </a:fontRef>
        </p:style>
      </p:cxnSp>
      <p:sp>
        <p:nvSpPr>
          <p:cNvPr id="38" name="Espace réservé du texte 6">
            <a:extLst>
              <a:ext uri="{FF2B5EF4-FFF2-40B4-BE49-F238E27FC236}">
                <a16:creationId xmlns:a16="http://schemas.microsoft.com/office/drawing/2014/main" id="{BA9CA670-FBB1-4FE8-BD30-1B1BD3F9FB0D}"/>
              </a:ext>
            </a:extLst>
          </p:cNvPr>
          <p:cNvSpPr txBox="1">
            <a:spLocks/>
          </p:cNvSpPr>
          <p:nvPr/>
        </p:nvSpPr>
        <p:spPr>
          <a:xfrm>
            <a:off x="7447487" y="2935750"/>
            <a:ext cx="975956" cy="176084"/>
          </a:xfrm>
          <a:prstGeom prst="rect">
            <a:avLst/>
          </a:prstGeom>
        </p:spPr>
        <p:txBody>
          <a:bodyPr vert="horz" lIns="68580" tIns="34290" rIns="68580" bIns="3429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803" dirty="0">
                <a:solidFill>
                  <a:srgbClr val="0070C0"/>
                </a:solidFill>
              </a:rPr>
              <a:t>Inlet (T</a:t>
            </a:r>
            <a:r>
              <a:rPr lang="en-US" sz="803" baseline="-25000" dirty="0">
                <a:solidFill>
                  <a:srgbClr val="0070C0"/>
                </a:solidFill>
              </a:rPr>
              <a:t>in</a:t>
            </a:r>
            <a:r>
              <a:rPr lang="en-US" sz="803" dirty="0">
                <a:solidFill>
                  <a:srgbClr val="0070C0"/>
                </a:solidFill>
              </a:rPr>
              <a:t>)</a:t>
            </a:r>
          </a:p>
        </p:txBody>
      </p:sp>
      <p:cxnSp>
        <p:nvCxnSpPr>
          <p:cNvPr id="41" name="Connecteur droit 40">
            <a:extLst>
              <a:ext uri="{FF2B5EF4-FFF2-40B4-BE49-F238E27FC236}">
                <a16:creationId xmlns:a16="http://schemas.microsoft.com/office/drawing/2014/main" id="{A62A6204-B0FA-412A-9F05-315E28C5B466}"/>
              </a:ext>
            </a:extLst>
          </p:cNvPr>
          <p:cNvCxnSpPr>
            <a:cxnSpLocks/>
            <a:endCxn id="42" idx="1"/>
          </p:cNvCxnSpPr>
          <p:nvPr/>
        </p:nvCxnSpPr>
        <p:spPr>
          <a:xfrm>
            <a:off x="7046753" y="1864496"/>
            <a:ext cx="400734" cy="0"/>
          </a:xfrm>
          <a:prstGeom prst="line">
            <a:avLst/>
          </a:prstGeom>
        </p:spPr>
        <p:style>
          <a:lnRef idx="1">
            <a:schemeClr val="accent1"/>
          </a:lnRef>
          <a:fillRef idx="0">
            <a:schemeClr val="accent1"/>
          </a:fillRef>
          <a:effectRef idx="0">
            <a:schemeClr val="accent1"/>
          </a:effectRef>
          <a:fontRef idx="minor">
            <a:schemeClr val="tx1"/>
          </a:fontRef>
        </p:style>
      </p:cxnSp>
      <p:sp>
        <p:nvSpPr>
          <p:cNvPr id="42" name="Espace réservé du texte 6">
            <a:extLst>
              <a:ext uri="{FF2B5EF4-FFF2-40B4-BE49-F238E27FC236}">
                <a16:creationId xmlns:a16="http://schemas.microsoft.com/office/drawing/2014/main" id="{7DAAEE4E-D245-4A05-86DD-3997644098D9}"/>
              </a:ext>
            </a:extLst>
          </p:cNvPr>
          <p:cNvSpPr txBox="1">
            <a:spLocks/>
          </p:cNvSpPr>
          <p:nvPr/>
        </p:nvSpPr>
        <p:spPr>
          <a:xfrm>
            <a:off x="7447487" y="1776454"/>
            <a:ext cx="975956" cy="176084"/>
          </a:xfrm>
          <a:prstGeom prst="rect">
            <a:avLst/>
          </a:prstGeom>
        </p:spPr>
        <p:txBody>
          <a:bodyPr vert="horz" lIns="68580" tIns="34290" rIns="68580" bIns="3429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803" dirty="0">
                <a:solidFill>
                  <a:srgbClr val="0070C0"/>
                </a:solidFill>
              </a:rPr>
              <a:t>Thermal insulation</a:t>
            </a:r>
          </a:p>
        </p:txBody>
      </p:sp>
    </p:spTree>
    <p:extLst>
      <p:ext uri="{BB962C8B-B14F-4D97-AF65-F5344CB8AC3E}">
        <p14:creationId xmlns:p14="http://schemas.microsoft.com/office/powerpoint/2010/main" val="9713351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019CEE60-0D3B-4A7B-AA8E-7614EF55C9D9}"/>
              </a:ext>
            </a:extLst>
          </p:cNvPr>
          <p:cNvPicPr>
            <a:picLocks noChangeAspect="1"/>
          </p:cNvPicPr>
          <p:nvPr/>
        </p:nvPicPr>
        <p:blipFill>
          <a:blip r:embed="rId2"/>
          <a:srcRect/>
          <a:stretch/>
        </p:blipFill>
        <p:spPr>
          <a:xfrm>
            <a:off x="4248000" y="1080000"/>
            <a:ext cx="4608001" cy="2880000"/>
          </a:xfrm>
          <a:prstGeom prst="rect">
            <a:avLst/>
          </a:prstGeom>
        </p:spPr>
      </p:pic>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prstGeom prst="rect">
            <a:avLst/>
          </a:prstGeom>
        </p:spPr>
        <p:txBody>
          <a:bodyPr anchor="b">
            <a:normAutofit fontScale="90000"/>
          </a:bodyPr>
          <a:lstStyle>
            <a:lvl1pPr>
              <a:defRPr sz="3200" b="1">
                <a:solidFill>
                  <a:srgbClr val="1B4D81"/>
                </a:solidFill>
                <a:latin typeface="Lato" panose="020F0502020204030203" pitchFamily="34" charset="0"/>
              </a:defRPr>
            </a:lvl1pPr>
          </a:lstStyle>
          <a:p>
            <a:r>
              <a:rPr lang="en-US"/>
              <a:t>Model Definition</a:t>
            </a:r>
            <a:endParaRPr lang="en-US" dirty="0"/>
          </a:p>
        </p:txBody>
      </p:sp>
      <mc:AlternateContent xmlns:mc="http://schemas.openxmlformats.org/markup-compatibility/2006" xmlns:a14="http://schemas.microsoft.com/office/drawing/2010/main">
        <mc:Choice Requires="a14">
          <p:sp>
            <p:nvSpPr>
              <p:cNvPr id="2" name="AutoShape 2"/>
              <p:cNvSpPr/>
              <p:nvPr/>
            </p:nvSpPr>
            <p:spPr>
              <a:xfrm>
                <a:off x="630239" y="1543050"/>
                <a:ext cx="2949575" cy="3162300"/>
              </a:xfrm>
              <a:prstGeom prst="rect">
                <a:avLst/>
              </a:prstGeom>
              <a:noFill/>
              <a:ln>
                <a:noFill/>
                <a:headEnd type="none" w="med" len="med"/>
                <a:tailEnd type="none" w="med" len="med"/>
              </a:ln>
            </p:spPr>
            <p:txBody>
              <a:bodyPr vert="horz" wrap="square" lIns="68580" tIns="34290" rIns="68580" bIns="34290" anchor="t" anchorCtr="0">
                <a:normAutofit lnSpcReduction="10000"/>
              </a:bodyPr>
              <a:lstStyle/>
              <a:p>
                <a:pPr marL="176209" indent="-176209">
                  <a:spcBef>
                    <a:spcPts val="1000"/>
                  </a:spcBef>
                  <a:buFont typeface="Wingdings"/>
                  <a:buChar char="§"/>
                </a:pPr>
                <a:r>
                  <a:rPr lang="en-US" sz="1250" dirty="0">
                    <a:solidFill>
                      <a:srgbClr val="393A39"/>
                    </a:solidFill>
                    <a:latin typeface="Lato"/>
                  </a:rPr>
                  <a:t>The target temperature is set to 220°C.</a:t>
                </a:r>
              </a:p>
              <a:p>
                <a:pPr marL="176209" indent="-176209">
                  <a:spcBef>
                    <a:spcPts val="1000"/>
                  </a:spcBef>
                  <a:buFont typeface="Wingdings"/>
                  <a:buChar char="§"/>
                </a:pPr>
                <a:r>
                  <a:rPr lang="en-US" sz="1250" dirty="0">
                    <a:solidFill>
                      <a:srgbClr val="393A39"/>
                    </a:solidFill>
                    <a:latin typeface="Lato"/>
                  </a:rPr>
                  <a:t>The thermostat controls the power supply to both the top and back resistances.</a:t>
                </a:r>
              </a:p>
              <a:p>
                <a:pPr marL="176209" indent="-176209">
                  <a:spcBef>
                    <a:spcPts val="1000"/>
                  </a:spcBef>
                  <a:buFont typeface="Wingdings"/>
                  <a:buChar char="§"/>
                </a:pPr>
                <a:r>
                  <a:rPr lang="en-US" sz="1250" dirty="0">
                    <a:solidFill>
                      <a:srgbClr val="393A39"/>
                    </a:solidFill>
                    <a:latin typeface="Lato"/>
                  </a:rPr>
                  <a:t>The thermostat function is smoothed over 10°C, so in total 2500 W is delivered when T</a:t>
                </a:r>
                <a:r>
                  <a:rPr lang="en-US" sz="1250" baseline="-25000" dirty="0">
                    <a:solidFill>
                      <a:srgbClr val="393A39"/>
                    </a:solidFill>
                    <a:latin typeface="Lato"/>
                  </a:rPr>
                  <a:t>out</a:t>
                </a:r>
                <a:r>
                  <a:rPr lang="en-US" sz="1250" dirty="0">
                    <a:solidFill>
                      <a:srgbClr val="393A39"/>
                    </a:solidFill>
                    <a:latin typeface="Lato"/>
                  </a:rPr>
                  <a:t> &lt; 215°C, and 0 W when T</a:t>
                </a:r>
                <a:r>
                  <a:rPr lang="en-US" sz="1250" baseline="-25000" dirty="0">
                    <a:solidFill>
                      <a:srgbClr val="393A39"/>
                    </a:solidFill>
                    <a:latin typeface="Lato"/>
                  </a:rPr>
                  <a:t>out</a:t>
                </a:r>
                <a:r>
                  <a:rPr lang="en-US" sz="1250" dirty="0">
                    <a:solidFill>
                      <a:srgbClr val="393A39"/>
                    </a:solidFill>
                    <a:latin typeface="Lato"/>
                  </a:rPr>
                  <a:t> &gt; 225°C:</a:t>
                </a:r>
              </a:p>
              <a:p>
                <a:pPr>
                  <a:spcBef>
                    <a:spcPts val="1000"/>
                  </a:spcBef>
                </a:pPr>
                <a14:m>
                  <m:oMathPara xmlns:m="http://schemas.openxmlformats.org/officeDocument/2006/math">
                    <m:oMathParaPr>
                      <m:jc m:val="centerGroup"/>
                    </m:oMathParaPr>
                    <m:oMath xmlns:m="http://schemas.openxmlformats.org/officeDocument/2006/math">
                      <m:sSub>
                        <m:sSubPr>
                          <m:ctrlPr>
                            <a:rPr lang="fr-FR" sz="1250" i="1">
                              <a:solidFill>
                                <a:srgbClr val="393A39"/>
                              </a:solidFill>
                              <a:latin typeface="Cambria Math" panose="02040503050406030204" pitchFamily="18" charset="0"/>
                            </a:rPr>
                          </m:ctrlPr>
                        </m:sSubPr>
                        <m:e>
                          <m:r>
                            <a:rPr lang="fr-FR" sz="1250" i="1">
                              <a:solidFill>
                                <a:srgbClr val="393A39"/>
                              </a:solidFill>
                              <a:latin typeface="Cambria Math" panose="02040503050406030204" pitchFamily="18" charset="0"/>
                            </a:rPr>
                            <m:t>𝑃</m:t>
                          </m:r>
                        </m:e>
                        <m:sub>
                          <m:r>
                            <m:rPr>
                              <m:sty m:val="p"/>
                            </m:rPr>
                            <a:rPr lang="fr-FR" sz="1250">
                              <a:solidFill>
                                <a:srgbClr val="393A39"/>
                              </a:solidFill>
                              <a:latin typeface="Cambria Math" panose="02040503050406030204" pitchFamily="18" charset="0"/>
                            </a:rPr>
                            <m:t>heater</m:t>
                          </m:r>
                        </m:sub>
                      </m:sSub>
                      <m:r>
                        <a:rPr lang="fr-FR" sz="1250" i="1">
                          <a:solidFill>
                            <a:srgbClr val="393A39"/>
                          </a:solidFill>
                          <a:latin typeface="Cambria Math" panose="02040503050406030204" pitchFamily="18" charset="0"/>
                        </a:rPr>
                        <m:t>=1000 </m:t>
                      </m:r>
                      <m:r>
                        <m:rPr>
                          <m:sty m:val="p"/>
                        </m:rPr>
                        <a:rPr lang="fr-FR" sz="1250">
                          <a:solidFill>
                            <a:srgbClr val="393A39"/>
                          </a:solidFill>
                          <a:latin typeface="Cambria Math" panose="02040503050406030204" pitchFamily="18" charset="0"/>
                        </a:rPr>
                        <m:t>W</m:t>
                      </m:r>
                      <m:r>
                        <a:rPr lang="fr-FR" sz="1250" i="1">
                          <a:solidFill>
                            <a:srgbClr val="393A39"/>
                          </a:solidFill>
                          <a:latin typeface="Cambria Math" panose="02040503050406030204" pitchFamily="18" charset="0"/>
                        </a:rPr>
                        <m:t> ∗ </m:t>
                      </m:r>
                      <m:r>
                        <m:rPr>
                          <m:sty m:val="p"/>
                        </m:rPr>
                        <a:rPr lang="fr-FR" sz="1250">
                          <a:solidFill>
                            <a:srgbClr val="393A39"/>
                          </a:solidFill>
                          <a:latin typeface="Cambria Math" panose="02040503050406030204" pitchFamily="18" charset="0"/>
                        </a:rPr>
                        <m:t>thermostat</m:t>
                      </m:r>
                      <m:d>
                        <m:dPr>
                          <m:ctrlPr>
                            <a:rPr lang="fr-FR" sz="1250" i="1">
                              <a:solidFill>
                                <a:srgbClr val="393A39"/>
                              </a:solidFill>
                              <a:latin typeface="Cambria Math" panose="02040503050406030204" pitchFamily="18" charset="0"/>
                            </a:rPr>
                          </m:ctrlPr>
                        </m:dPr>
                        <m:e>
                          <m:sSub>
                            <m:sSubPr>
                              <m:ctrlPr>
                                <a:rPr lang="fr-FR" sz="1250" i="1">
                                  <a:solidFill>
                                    <a:srgbClr val="393A39"/>
                                  </a:solidFill>
                                  <a:latin typeface="Cambria Math" panose="02040503050406030204" pitchFamily="18" charset="0"/>
                                </a:rPr>
                              </m:ctrlPr>
                            </m:sSubPr>
                            <m:e>
                              <m:r>
                                <a:rPr lang="fr-FR" sz="1250" i="1">
                                  <a:solidFill>
                                    <a:srgbClr val="393A39"/>
                                  </a:solidFill>
                                  <a:latin typeface="Cambria Math" panose="02040503050406030204" pitchFamily="18" charset="0"/>
                                </a:rPr>
                                <m:t>𝑇</m:t>
                              </m:r>
                            </m:e>
                            <m:sub>
                              <m:r>
                                <m:rPr>
                                  <m:sty m:val="p"/>
                                </m:rPr>
                                <a:rPr lang="fr-FR" sz="1250">
                                  <a:solidFill>
                                    <a:srgbClr val="393A39"/>
                                  </a:solidFill>
                                  <a:latin typeface="Cambria Math" panose="02040503050406030204" pitchFamily="18" charset="0"/>
                                </a:rPr>
                                <m:t>out</m:t>
                              </m:r>
                            </m:sub>
                          </m:sSub>
                        </m:e>
                      </m:d>
                    </m:oMath>
                  </m:oMathPara>
                </a14:m>
                <a:endParaRPr lang="fr-FR" sz="1250" dirty="0">
                  <a:solidFill>
                    <a:srgbClr val="393A39"/>
                  </a:solidFill>
                  <a:latin typeface="Lato"/>
                </a:endParaRPr>
              </a:p>
              <a:p>
                <a:pPr marL="176209" indent="-176209">
                  <a:spcBef>
                    <a:spcPts val="1000"/>
                  </a:spcBef>
                  <a:buFont typeface="Wingdings"/>
                  <a:buChar char="§"/>
                </a:pPr>
                <a:r>
                  <a:rPr lang="fr-FR" sz="1250" dirty="0">
                    <a:solidFill>
                      <a:srgbClr val="393A39"/>
                    </a:solidFill>
                  </a:rPr>
                  <a:t>The </a:t>
                </a:r>
                <a:r>
                  <a:rPr lang="fr-FR" sz="1250" dirty="0" err="1">
                    <a:solidFill>
                      <a:srgbClr val="393A39"/>
                    </a:solidFill>
                  </a:rPr>
                  <a:t>temperature</a:t>
                </a:r>
                <a:r>
                  <a:rPr lang="fr-FR" sz="1250" dirty="0">
                    <a:solidFill>
                      <a:srgbClr val="393A39"/>
                    </a:solidFill>
                  </a:rPr>
                  <a:t> at </a:t>
                </a:r>
                <a:r>
                  <a:rPr lang="fr-FR" sz="1250" dirty="0" err="1">
                    <a:solidFill>
                      <a:srgbClr val="393A39"/>
                    </a:solidFill>
                  </a:rPr>
                  <a:t>inlets</a:t>
                </a:r>
                <a:r>
                  <a:rPr lang="fr-FR" sz="1250" dirty="0">
                    <a:solidFill>
                      <a:srgbClr val="393A39"/>
                    </a:solidFill>
                  </a:rPr>
                  <a:t> </a:t>
                </a:r>
                <a:r>
                  <a:rPr lang="fr-FR" sz="1250" dirty="0" err="1">
                    <a:solidFill>
                      <a:srgbClr val="393A39"/>
                    </a:solidFill>
                  </a:rPr>
                  <a:t>is</a:t>
                </a:r>
                <a:r>
                  <a:rPr lang="fr-FR" sz="1250" dirty="0">
                    <a:solidFill>
                      <a:srgbClr val="393A39"/>
                    </a:solidFill>
                  </a:rPr>
                  <a:t> </a:t>
                </a:r>
                <a:r>
                  <a:rPr lang="fr-FR" sz="1250" dirty="0" err="1">
                    <a:solidFill>
                      <a:srgbClr val="393A39"/>
                    </a:solidFill>
                  </a:rPr>
                  <a:t>defined</a:t>
                </a:r>
                <a:r>
                  <a:rPr lang="fr-FR" sz="1250" dirty="0">
                    <a:solidFill>
                      <a:srgbClr val="393A39"/>
                    </a:solidFill>
                  </a:rPr>
                  <a:t> </a:t>
                </a:r>
                <a:r>
                  <a:rPr lang="fr-FR" sz="1250" dirty="0" err="1">
                    <a:solidFill>
                      <a:srgbClr val="393A39"/>
                    </a:solidFill>
                  </a:rPr>
                  <a:t>from</a:t>
                </a:r>
                <a:r>
                  <a:rPr lang="fr-FR" sz="1250" dirty="0">
                    <a:solidFill>
                      <a:srgbClr val="393A39"/>
                    </a:solidFill>
                  </a:rPr>
                  <a:t> the </a:t>
                </a:r>
                <a:r>
                  <a:rPr lang="fr-FR" sz="1250" dirty="0" err="1">
                    <a:solidFill>
                      <a:srgbClr val="393A39"/>
                    </a:solidFill>
                  </a:rPr>
                  <a:t>outlet</a:t>
                </a:r>
                <a:r>
                  <a:rPr lang="fr-FR" sz="1250" dirty="0">
                    <a:solidFill>
                      <a:srgbClr val="393A39"/>
                    </a:solidFill>
                  </a:rPr>
                  <a:t> </a:t>
                </a:r>
                <a:r>
                  <a:rPr lang="fr-FR" sz="1250" dirty="0" err="1">
                    <a:solidFill>
                      <a:srgbClr val="393A39"/>
                    </a:solidFill>
                  </a:rPr>
                  <a:t>temperature</a:t>
                </a:r>
                <a:r>
                  <a:rPr lang="fr-FR" sz="1250" dirty="0">
                    <a:solidFill>
                      <a:srgbClr val="393A39"/>
                    </a:solidFill>
                  </a:rPr>
                  <a:t> and the </a:t>
                </a:r>
                <a:r>
                  <a:rPr lang="fr-FR" sz="1250" dirty="0" err="1">
                    <a:solidFill>
                      <a:srgbClr val="393A39"/>
                    </a:solidFill>
                  </a:rPr>
                  <a:t>heating</a:t>
                </a:r>
                <a:r>
                  <a:rPr lang="fr-FR" sz="1250" dirty="0">
                    <a:solidFill>
                      <a:srgbClr val="393A39"/>
                    </a:solidFill>
                  </a:rPr>
                  <a:t> power:</a:t>
                </a:r>
                <a:br>
                  <a:rPr lang="fr-FR" sz="1250" dirty="0">
                    <a:solidFill>
                      <a:srgbClr val="393A39"/>
                    </a:solidFill>
                  </a:rPr>
                </a:br>
                <a:r>
                  <a:rPr lang="fr-FR" sz="1250" dirty="0">
                    <a:solidFill>
                      <a:srgbClr val="393A39"/>
                    </a:solidFill>
                  </a:rPr>
                  <a:t> </a:t>
                </a:r>
                <a14:m>
                  <m:oMath xmlns:m="http://schemas.openxmlformats.org/officeDocument/2006/math">
                    <m:sSub>
                      <m:sSubPr>
                        <m:ctrlPr>
                          <a:rPr lang="fr-FR" sz="1250" i="1">
                            <a:solidFill>
                              <a:srgbClr val="393A39"/>
                            </a:solidFill>
                            <a:latin typeface="Cambria Math" panose="02040503050406030204" pitchFamily="18" charset="0"/>
                          </a:rPr>
                        </m:ctrlPr>
                      </m:sSubPr>
                      <m:e>
                        <m:r>
                          <a:rPr lang="fr-FR" sz="1250" i="1">
                            <a:solidFill>
                              <a:srgbClr val="393A39"/>
                            </a:solidFill>
                            <a:latin typeface="Cambria Math" panose="02040503050406030204" pitchFamily="18" charset="0"/>
                          </a:rPr>
                          <m:t>𝑇</m:t>
                        </m:r>
                      </m:e>
                      <m:sub>
                        <m:r>
                          <m:rPr>
                            <m:sty m:val="p"/>
                          </m:rPr>
                          <a:rPr lang="fr-FR" sz="1250">
                            <a:solidFill>
                              <a:srgbClr val="393A39"/>
                            </a:solidFill>
                            <a:latin typeface="Cambria Math" panose="02040503050406030204" pitchFamily="18" charset="0"/>
                          </a:rPr>
                          <m:t>in</m:t>
                        </m:r>
                      </m:sub>
                    </m:sSub>
                    <m:r>
                      <a:rPr lang="fr-FR" sz="1250" i="1">
                        <a:solidFill>
                          <a:srgbClr val="393A39"/>
                        </a:solidFill>
                        <a:latin typeface="Cambria Math" panose="02040503050406030204" pitchFamily="18" charset="0"/>
                      </a:rPr>
                      <m:t>=</m:t>
                    </m:r>
                    <m:sSub>
                      <m:sSubPr>
                        <m:ctrlPr>
                          <a:rPr lang="fr-FR" sz="1250" i="1">
                            <a:solidFill>
                              <a:srgbClr val="393A39"/>
                            </a:solidFill>
                            <a:latin typeface="Cambria Math" panose="02040503050406030204" pitchFamily="18" charset="0"/>
                          </a:rPr>
                        </m:ctrlPr>
                      </m:sSubPr>
                      <m:e>
                        <m:r>
                          <a:rPr lang="fr-FR" sz="1250" i="1">
                            <a:solidFill>
                              <a:srgbClr val="393A39"/>
                            </a:solidFill>
                            <a:latin typeface="Cambria Math" panose="02040503050406030204" pitchFamily="18" charset="0"/>
                          </a:rPr>
                          <m:t>𝑇</m:t>
                        </m:r>
                      </m:e>
                      <m:sub>
                        <m:r>
                          <m:rPr>
                            <m:sty m:val="p"/>
                          </m:rPr>
                          <a:rPr lang="fr-FR" sz="1250">
                            <a:solidFill>
                              <a:srgbClr val="393A39"/>
                            </a:solidFill>
                            <a:latin typeface="Cambria Math" panose="02040503050406030204" pitchFamily="18" charset="0"/>
                          </a:rPr>
                          <m:t>out</m:t>
                        </m:r>
                      </m:sub>
                    </m:sSub>
                    <m:r>
                      <a:rPr lang="fr-FR" sz="1250" i="1">
                        <a:solidFill>
                          <a:srgbClr val="393A39"/>
                        </a:solidFill>
                        <a:latin typeface="Cambria Math" panose="02040503050406030204" pitchFamily="18" charset="0"/>
                      </a:rPr>
                      <m:t>+</m:t>
                    </m:r>
                    <m:f>
                      <m:fPr>
                        <m:ctrlPr>
                          <a:rPr lang="fr-FR" sz="1250" i="1">
                            <a:solidFill>
                              <a:srgbClr val="393A39"/>
                            </a:solidFill>
                            <a:latin typeface="Cambria Math" panose="02040503050406030204" pitchFamily="18" charset="0"/>
                          </a:rPr>
                        </m:ctrlPr>
                      </m:fPr>
                      <m:num>
                        <m:r>
                          <a:rPr lang="fr-FR" sz="1250" i="1">
                            <a:solidFill>
                              <a:srgbClr val="393A39"/>
                            </a:solidFill>
                            <a:latin typeface="Cambria Math" panose="02040503050406030204" pitchFamily="18" charset="0"/>
                          </a:rPr>
                          <m:t>1500 </m:t>
                        </m:r>
                        <m:r>
                          <m:rPr>
                            <m:sty m:val="p"/>
                          </m:rPr>
                          <a:rPr lang="fr-FR" sz="1250">
                            <a:solidFill>
                              <a:srgbClr val="393A39"/>
                            </a:solidFill>
                            <a:latin typeface="Cambria Math" panose="02040503050406030204" pitchFamily="18" charset="0"/>
                          </a:rPr>
                          <m:t>W</m:t>
                        </m:r>
                      </m:num>
                      <m:den>
                        <m:sSub>
                          <m:sSubPr>
                            <m:ctrlPr>
                              <a:rPr lang="fr-FR" sz="1250" i="1">
                                <a:solidFill>
                                  <a:srgbClr val="393A39"/>
                                </a:solidFill>
                                <a:latin typeface="Cambria Math" panose="02040503050406030204" pitchFamily="18" charset="0"/>
                              </a:rPr>
                            </m:ctrlPr>
                          </m:sSubPr>
                          <m:e>
                            <m:acc>
                              <m:accPr>
                                <m:chr m:val="̇"/>
                                <m:ctrlPr>
                                  <a:rPr lang="fr-FR" sz="1250" i="1">
                                    <a:solidFill>
                                      <a:srgbClr val="393A39"/>
                                    </a:solidFill>
                                    <a:latin typeface="Cambria Math" panose="02040503050406030204" pitchFamily="18" charset="0"/>
                                  </a:rPr>
                                </m:ctrlPr>
                              </m:accPr>
                              <m:e>
                                <m:r>
                                  <a:rPr lang="fr-FR" sz="1250" i="1">
                                    <a:solidFill>
                                      <a:srgbClr val="393A39"/>
                                    </a:solidFill>
                                    <a:latin typeface="Cambria Math" panose="02040503050406030204" pitchFamily="18" charset="0"/>
                                  </a:rPr>
                                  <m:t>𝑚</m:t>
                                </m:r>
                              </m:e>
                            </m:acc>
                            <m:r>
                              <a:rPr lang="fr-FR" sz="1250" i="1">
                                <a:solidFill>
                                  <a:srgbClr val="393A39"/>
                                </a:solidFill>
                                <a:latin typeface="Cambria Math" panose="02040503050406030204" pitchFamily="18" charset="0"/>
                              </a:rPr>
                              <m:t>𝐶</m:t>
                            </m:r>
                          </m:e>
                          <m:sub>
                            <m:r>
                              <a:rPr lang="fr-FR" sz="1250" i="1">
                                <a:solidFill>
                                  <a:srgbClr val="393A39"/>
                                </a:solidFill>
                                <a:latin typeface="Cambria Math" panose="02040503050406030204" pitchFamily="18" charset="0"/>
                              </a:rPr>
                              <m:t>𝑝</m:t>
                            </m:r>
                          </m:sub>
                        </m:sSub>
                      </m:den>
                    </m:f>
                    <m:r>
                      <a:rPr lang="fr-FR" sz="1250" i="1">
                        <a:solidFill>
                          <a:srgbClr val="393A39"/>
                        </a:solidFill>
                        <a:latin typeface="Cambria Math" panose="02040503050406030204" pitchFamily="18" charset="0"/>
                      </a:rPr>
                      <m:t>∗</m:t>
                    </m:r>
                    <m:r>
                      <m:rPr>
                        <m:sty m:val="p"/>
                      </m:rPr>
                      <a:rPr lang="fr-FR" sz="1250">
                        <a:solidFill>
                          <a:srgbClr val="393A39"/>
                        </a:solidFill>
                        <a:latin typeface="Cambria Math" panose="02040503050406030204" pitchFamily="18" charset="0"/>
                      </a:rPr>
                      <m:t>thermostat</m:t>
                    </m:r>
                    <m:d>
                      <m:dPr>
                        <m:ctrlPr>
                          <a:rPr lang="fr-FR" sz="1250" i="1">
                            <a:solidFill>
                              <a:srgbClr val="393A39"/>
                            </a:solidFill>
                            <a:latin typeface="Cambria Math" panose="02040503050406030204" pitchFamily="18" charset="0"/>
                          </a:rPr>
                        </m:ctrlPr>
                      </m:dPr>
                      <m:e>
                        <m:sSub>
                          <m:sSubPr>
                            <m:ctrlPr>
                              <a:rPr lang="fr-FR" sz="1250" i="1">
                                <a:solidFill>
                                  <a:srgbClr val="393A39"/>
                                </a:solidFill>
                                <a:latin typeface="Cambria Math" panose="02040503050406030204" pitchFamily="18" charset="0"/>
                              </a:rPr>
                            </m:ctrlPr>
                          </m:sSubPr>
                          <m:e>
                            <m:r>
                              <a:rPr lang="fr-FR" sz="1250" i="1">
                                <a:solidFill>
                                  <a:srgbClr val="393A39"/>
                                </a:solidFill>
                                <a:latin typeface="Cambria Math" panose="02040503050406030204" pitchFamily="18" charset="0"/>
                              </a:rPr>
                              <m:t>𝑇</m:t>
                            </m:r>
                          </m:e>
                          <m:sub>
                            <m:r>
                              <m:rPr>
                                <m:sty m:val="p"/>
                              </m:rPr>
                              <a:rPr lang="fr-FR" sz="1250">
                                <a:solidFill>
                                  <a:srgbClr val="393A39"/>
                                </a:solidFill>
                                <a:latin typeface="Cambria Math" panose="02040503050406030204" pitchFamily="18" charset="0"/>
                              </a:rPr>
                              <m:t>out</m:t>
                            </m:r>
                          </m:sub>
                        </m:sSub>
                      </m:e>
                    </m:d>
                  </m:oMath>
                </a14:m>
                <a:endParaRPr lang="en-US" sz="1250" dirty="0">
                  <a:solidFill>
                    <a:srgbClr val="393A39"/>
                  </a:solidFill>
                  <a:latin typeface="Lato"/>
                </a:endParaRPr>
              </a:p>
            </p:txBody>
          </p:sp>
        </mc:Choice>
        <mc:Fallback xmlns="">
          <p:sp>
            <p:nvSpPr>
              <p:cNvPr id="2" name="AutoShape 2"/>
              <p:cNvSpPr>
                <a:spLocks noRot="1" noChangeAspect="1" noMove="1" noResize="1" noEditPoints="1" noAdjustHandles="1" noChangeArrowheads="1" noChangeShapeType="1" noTextEdit="1"/>
              </p:cNvSpPr>
              <p:nvPr/>
            </p:nvSpPr>
            <p:spPr>
              <a:xfrm>
                <a:off x="630239" y="1543050"/>
                <a:ext cx="2949575" cy="3162300"/>
              </a:xfrm>
              <a:prstGeom prst="rect">
                <a:avLst/>
              </a:prstGeom>
              <a:blipFill>
                <a:blip r:embed="rId3"/>
                <a:stretch>
                  <a:fillRect l="-620" t="-771" r="-413"/>
                </a:stretch>
              </a:blipFill>
              <a:ln>
                <a:noFill/>
                <a:headEnd type="none" w="med" len="med"/>
                <a:tailEnd type="none" w="med" len="med"/>
              </a:ln>
            </p:spPr>
            <p:txBody>
              <a:bodyPr/>
              <a:lstStyle/>
              <a:p>
                <a:r>
                  <a:rPr lang="fr-FR">
                    <a:noFill/>
                  </a:rPr>
                  <a:t> </a:t>
                </a:r>
              </a:p>
            </p:txBody>
          </p:sp>
        </mc:Fallback>
      </mc:AlternateContent>
      <p:sp>
        <p:nvSpPr>
          <p:cNvPr id="4" name="AutoShape 4"/>
          <p:cNvSpPr/>
          <p:nvPr/>
        </p:nvSpPr>
        <p:spPr>
          <a:xfrm>
            <a:off x="4194000" y="3960000"/>
            <a:ext cx="2894682" cy="256415"/>
          </a:xfrm>
          <a:prstGeom prst="rect">
            <a:avLst/>
          </a:prstGeom>
        </p:spPr>
        <p:txBody>
          <a:bodyPr anchor="t" anchorCtr="0"/>
          <a:lstStyle/>
          <a:p>
            <a:r>
              <a:rPr lang="en-US" sz="900" i="1" dirty="0">
                <a:solidFill>
                  <a:schemeClr val="accent5"/>
                </a:solidFill>
                <a:latin typeface="Lato" panose="020F0502020204030203" pitchFamily="34" charset="77"/>
              </a:rPr>
              <a:t>Thermostat function controlling power supply in the oven</a:t>
            </a:r>
          </a:p>
        </p:txBody>
      </p:sp>
    </p:spTree>
    <p:extLst>
      <p:ext uri="{BB962C8B-B14F-4D97-AF65-F5344CB8AC3E}">
        <p14:creationId xmlns:p14="http://schemas.microsoft.com/office/powerpoint/2010/main" val="2266618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B2A9CEC5-F269-45DB-BE14-747A5352B924}"/>
              </a:ext>
            </a:extLst>
          </p:cNvPr>
          <p:cNvPicPr>
            <a:picLocks noChangeAspect="1"/>
          </p:cNvPicPr>
          <p:nvPr/>
        </p:nvPicPr>
        <p:blipFill>
          <a:blip r:embed="rId2"/>
          <a:srcRect/>
          <a:stretch/>
        </p:blipFill>
        <p:spPr>
          <a:xfrm>
            <a:off x="4248000" y="1080000"/>
            <a:ext cx="4608000" cy="2880000"/>
          </a:xfrm>
          <a:prstGeom prst="rect">
            <a:avLst/>
          </a:prstGeom>
        </p:spPr>
      </p:pic>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p:spPr>
        <p:txBody>
          <a:bodyPr anchor="b">
            <a:normAutofit/>
          </a:bodyPr>
          <a:lstStyle>
            <a:lvl1pPr>
              <a:defRPr sz="3200" b="1">
                <a:solidFill>
                  <a:srgbClr val="1B4D81"/>
                </a:solidFill>
                <a:latin typeface="Lato" panose="020F0502020204030203" pitchFamily="34" charset="0"/>
              </a:defRPr>
            </a:lvl1pPr>
          </a:lstStyle>
          <a:p>
            <a:r>
              <a:rPr lang="en-US"/>
              <a:t>Results</a:t>
            </a:r>
            <a:endParaRPr lang="en-US" dirty="0"/>
          </a:p>
        </p:txBody>
      </p:sp>
      <p:sp>
        <p:nvSpPr>
          <p:cNvPr id="2" name="AutoShape 2"/>
          <p:cNvSpPr/>
          <p:nvPr/>
        </p:nvSpPr>
        <p:spPr>
          <a:xfrm>
            <a:off x="630239" y="1543050"/>
            <a:ext cx="2949575" cy="3162300"/>
          </a:xfrm>
          <a:prstGeom prst="rect">
            <a:avLst/>
          </a:prstGeom>
          <a:noFill/>
          <a:ln>
            <a:noFill/>
            <a:headEnd type="none" w="med" len="med"/>
            <a:tailEnd type="none" w="med" len="med"/>
          </a:ln>
        </p:spPr>
        <p:txBody>
          <a:bodyPr vert="horz" wrap="square" lIns="68580" tIns="34290" rIns="68580" bIns="34290" anchor="t" anchorCtr="0">
            <a:normAutofit/>
          </a:bodyPr>
          <a:lstStyle/>
          <a:p>
            <a:pPr marL="176209" indent="-176209">
              <a:spcBef>
                <a:spcPts val="1000"/>
              </a:spcBef>
              <a:buFont typeface="Wingdings"/>
              <a:buChar char="§"/>
            </a:pPr>
            <a:r>
              <a:rPr lang="en-US" sz="1250" dirty="0">
                <a:solidFill>
                  <a:srgbClr val="393A39"/>
                </a:solidFill>
                <a:latin typeface="Lato"/>
              </a:rPr>
              <a:t>The one-way NITF and NITF results are very similar. The results shown are from the one-way NITF approach.</a:t>
            </a:r>
          </a:p>
          <a:p>
            <a:pPr marL="176209" indent="-176209">
              <a:spcBef>
                <a:spcPts val="1000"/>
              </a:spcBef>
              <a:buFont typeface="Wingdings"/>
              <a:buChar char="§"/>
            </a:pPr>
            <a:r>
              <a:rPr lang="en-US" sz="1250" dirty="0">
                <a:solidFill>
                  <a:srgbClr val="393A39"/>
                </a:solidFill>
                <a:latin typeface="Lato"/>
              </a:rPr>
              <a:t>The temperature in the oven quickly reaches 220°C, while the pie is heated slowly.</a:t>
            </a:r>
          </a:p>
          <a:p>
            <a:pPr marL="176209" indent="-176209">
              <a:spcBef>
                <a:spcPts val="1000"/>
              </a:spcBef>
              <a:buFont typeface="Wingdings"/>
              <a:buChar char="§"/>
            </a:pPr>
            <a:r>
              <a:rPr lang="en-US" sz="1250" dirty="0">
                <a:solidFill>
                  <a:srgbClr val="393A39"/>
                </a:solidFill>
                <a:latin typeface="Lato"/>
              </a:rPr>
              <a:t>The top resistance has the highest temperature in the oven, reaching about 280°C at the end of the simulation.</a:t>
            </a:r>
          </a:p>
          <a:p>
            <a:pPr marL="176209" indent="-176209">
              <a:spcBef>
                <a:spcPts val="1000"/>
              </a:spcBef>
              <a:buFont typeface="Wingdings"/>
              <a:buChar char="§"/>
            </a:pPr>
            <a:r>
              <a:rPr lang="en-US" sz="1250" dirty="0">
                <a:solidFill>
                  <a:srgbClr val="393A39"/>
                </a:solidFill>
                <a:latin typeface="Lato"/>
              </a:rPr>
              <a:t>After 45 minutes, the thermostat is close to 0.07, which means that about 7% of the oven power is still used.</a:t>
            </a:r>
          </a:p>
        </p:txBody>
      </p:sp>
      <p:sp>
        <p:nvSpPr>
          <p:cNvPr id="4" name="AutoShape 4"/>
          <p:cNvSpPr/>
          <p:nvPr/>
        </p:nvSpPr>
        <p:spPr>
          <a:xfrm>
            <a:off x="4195425" y="3960000"/>
            <a:ext cx="4695070" cy="256415"/>
          </a:xfrm>
          <a:prstGeom prst="rect">
            <a:avLst/>
          </a:prstGeom>
        </p:spPr>
        <p:txBody>
          <a:bodyPr anchor="t" anchorCtr="0"/>
          <a:lstStyle/>
          <a:p>
            <a:r>
              <a:rPr lang="en-US" sz="900" i="1" dirty="0">
                <a:solidFill>
                  <a:schemeClr val="accent5"/>
                </a:solidFill>
                <a:latin typeface="Lato" panose="020F0502020204030203" pitchFamily="34" charset="77"/>
              </a:rPr>
              <a:t>Temperature in the oven over time (one-way NITF)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BBA4C9DA-9F97-42B6-8F97-81442A34C6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8717" y="1069859"/>
            <a:ext cx="4005044" cy="3003783"/>
          </a:xfrm>
          <a:prstGeom prst="rect">
            <a:avLst/>
          </a:prstGeom>
        </p:spPr>
      </p:pic>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dirty="0"/>
              <a:t>Results</a:t>
            </a:r>
          </a:p>
        </p:txBody>
      </p:sp>
      <p:sp>
        <p:nvSpPr>
          <p:cNvPr id="2" name="AutoShape 2"/>
          <p:cNvSpPr/>
          <p:nvPr/>
        </p:nvSpPr>
        <p:spPr>
          <a:xfrm>
            <a:off x="630239" y="1543050"/>
            <a:ext cx="2949575" cy="3162300"/>
          </a:xfrm>
          <a:prstGeom prst="rect">
            <a:avLst/>
          </a:prstGeom>
          <a:noFill/>
          <a:ln>
            <a:noFill/>
            <a:headEnd type="none" w="med" len="med"/>
            <a:tailEnd type="none" w="med" len="med"/>
          </a:ln>
        </p:spPr>
        <p:txBody>
          <a:bodyPr vert="horz" wrap="square" lIns="68580" tIns="34290" rIns="68580" bIns="34290" anchor="t" anchorCtr="0">
            <a:normAutofit/>
          </a:bodyPr>
          <a:lstStyle/>
          <a:p>
            <a:pPr marL="176209" indent="-176209">
              <a:spcBef>
                <a:spcPts val="1000"/>
              </a:spcBef>
              <a:buFont typeface="Wingdings"/>
              <a:buChar char="§"/>
            </a:pPr>
            <a:r>
              <a:rPr lang="en-US" sz="1250" dirty="0">
                <a:solidFill>
                  <a:srgbClr val="393A39"/>
                </a:solidFill>
                <a:latin typeface="Lato"/>
              </a:rPr>
              <a:t>As the temperature of the pie is lower than the rest of the oven parts, it receives radiative heat transfer.</a:t>
            </a:r>
          </a:p>
          <a:p>
            <a:pPr marL="176209" indent="-176209">
              <a:spcBef>
                <a:spcPts val="1000"/>
              </a:spcBef>
              <a:buFont typeface="Wingdings"/>
              <a:buChar char="§"/>
            </a:pPr>
            <a:r>
              <a:rPr lang="en-US" sz="1250" dirty="0">
                <a:solidFill>
                  <a:srgbClr val="393A39"/>
                </a:solidFill>
                <a:latin typeface="Lato"/>
              </a:rPr>
              <a:t>The main radiative source is the top resistance which has the highest temperature.</a:t>
            </a:r>
          </a:p>
          <a:p>
            <a:pPr marL="176209" indent="-176209">
              <a:spcBef>
                <a:spcPts val="1000"/>
              </a:spcBef>
              <a:buFont typeface="Wingdings"/>
              <a:buChar char="§"/>
            </a:pPr>
            <a:r>
              <a:rPr lang="en-US" sz="1250" dirty="0">
                <a:solidFill>
                  <a:srgbClr val="393A39"/>
                </a:solidFill>
                <a:latin typeface="Lato"/>
              </a:rPr>
              <a:t>The bottom oven wall delivers a small radiative heat flux as it faces the pie. On the other hand, the top wall of the oven (not shown) receives radiative heat flux has it faces the hot resistance.</a:t>
            </a:r>
          </a:p>
        </p:txBody>
      </p:sp>
      <p:sp>
        <p:nvSpPr>
          <p:cNvPr id="4" name="AutoShape 4"/>
          <p:cNvSpPr/>
          <p:nvPr/>
        </p:nvSpPr>
        <p:spPr>
          <a:xfrm>
            <a:off x="4167564" y="4243768"/>
            <a:ext cx="4695070" cy="256415"/>
          </a:xfrm>
          <a:prstGeom prst="rect">
            <a:avLst/>
          </a:prstGeom>
        </p:spPr>
        <p:txBody>
          <a:bodyPr anchor="t" anchorCtr="0"/>
          <a:lstStyle/>
          <a:p>
            <a:r>
              <a:rPr lang="en-US" sz="900" i="1" dirty="0">
                <a:solidFill>
                  <a:schemeClr val="accent5"/>
                </a:solidFill>
                <a:latin typeface="Lato" panose="020F0502020204030203" pitchFamily="34" charset="77"/>
              </a:rPr>
              <a:t>Radiative heat flux in the oven at t=45 min (one-way NITF)</a:t>
            </a:r>
          </a:p>
        </p:txBody>
      </p:sp>
    </p:spTree>
    <p:extLst>
      <p:ext uri="{BB962C8B-B14F-4D97-AF65-F5344CB8AC3E}">
        <p14:creationId xmlns:p14="http://schemas.microsoft.com/office/powerpoint/2010/main" val="41622771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AD412CFB-D60B-429F-B022-C522767B02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0967" y="1238506"/>
            <a:ext cx="4444067" cy="2666441"/>
          </a:xfrm>
          <a:prstGeom prst="rect">
            <a:avLst/>
          </a:prstGeom>
        </p:spPr>
      </p:pic>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dirty="0"/>
              <a:t>Results</a:t>
            </a:r>
          </a:p>
        </p:txBody>
      </p:sp>
      <p:sp>
        <p:nvSpPr>
          <p:cNvPr id="2" name="AutoShape 2"/>
          <p:cNvSpPr/>
          <p:nvPr/>
        </p:nvSpPr>
        <p:spPr>
          <a:xfrm>
            <a:off x="630239" y="1543050"/>
            <a:ext cx="2949575" cy="3162300"/>
          </a:xfrm>
          <a:prstGeom prst="rect">
            <a:avLst/>
          </a:prstGeom>
          <a:noFill/>
          <a:ln>
            <a:noFill/>
            <a:headEnd type="none" w="med" len="med"/>
            <a:tailEnd type="none" w="med" len="med"/>
          </a:ln>
        </p:spPr>
        <p:txBody>
          <a:bodyPr vert="horz" wrap="square" lIns="68580" tIns="34290" rIns="68580" bIns="34290" anchor="t" anchorCtr="0">
            <a:normAutofit/>
          </a:bodyPr>
          <a:lstStyle/>
          <a:p>
            <a:pPr marL="176209" indent="-176209">
              <a:spcBef>
                <a:spcPts val="1000"/>
              </a:spcBef>
              <a:buFont typeface="Wingdings"/>
              <a:buChar char="§"/>
            </a:pPr>
            <a:r>
              <a:rPr lang="en-US" sz="1250" dirty="0">
                <a:solidFill>
                  <a:srgbClr val="393A39"/>
                </a:solidFill>
                <a:latin typeface="Lato"/>
              </a:rPr>
              <a:t>The total heat flux in the pie corresponds to conduction with the surrounding fluid and radiation from the oven parts.</a:t>
            </a:r>
          </a:p>
          <a:p>
            <a:pPr marL="176209" indent="-176209">
              <a:spcBef>
                <a:spcPts val="1000"/>
              </a:spcBef>
              <a:buFont typeface="Wingdings"/>
              <a:buChar char="§"/>
            </a:pPr>
            <a:r>
              <a:rPr lang="en-US" sz="1250" dirty="0">
                <a:solidFill>
                  <a:srgbClr val="393A39"/>
                </a:solidFill>
                <a:latin typeface="Lato"/>
              </a:rPr>
              <a:t>Radiation is responsible for more than half of the total heat flux, and is thus not negligible.</a:t>
            </a:r>
          </a:p>
        </p:txBody>
      </p:sp>
      <p:sp>
        <p:nvSpPr>
          <p:cNvPr id="4" name="AutoShape 4"/>
          <p:cNvSpPr/>
          <p:nvPr/>
        </p:nvSpPr>
        <p:spPr>
          <a:xfrm>
            <a:off x="4290969" y="3904970"/>
            <a:ext cx="4695070" cy="256415"/>
          </a:xfrm>
          <a:prstGeom prst="rect">
            <a:avLst/>
          </a:prstGeom>
        </p:spPr>
        <p:txBody>
          <a:bodyPr anchor="t" anchorCtr="0"/>
          <a:lstStyle/>
          <a:p>
            <a:r>
              <a:rPr lang="en-US" sz="900" i="1" dirty="0">
                <a:solidFill>
                  <a:schemeClr val="accent5"/>
                </a:solidFill>
                <a:latin typeface="Lato" panose="020F0502020204030203" pitchFamily="34" charset="77"/>
              </a:rPr>
              <a:t>Heat rate received by the pie over time (one-way NITF)</a:t>
            </a:r>
          </a:p>
        </p:txBody>
      </p:sp>
    </p:spTree>
    <p:extLst>
      <p:ext uri="{BB962C8B-B14F-4D97-AF65-F5344CB8AC3E}">
        <p14:creationId xmlns:p14="http://schemas.microsoft.com/office/powerpoint/2010/main" val="3240378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A221678B-F07F-42AE-A64D-B2B7168DF3D7}"/>
              </a:ext>
            </a:extLst>
          </p:cNvPr>
          <p:cNvPicPr>
            <a:picLocks noChangeAspect="1"/>
          </p:cNvPicPr>
          <p:nvPr/>
        </p:nvPicPr>
        <p:blipFill>
          <a:blip r:embed="rId2"/>
          <a:srcRect/>
          <a:stretch/>
        </p:blipFill>
        <p:spPr>
          <a:xfrm>
            <a:off x="4880881" y="2674274"/>
            <a:ext cx="3249670" cy="2031044"/>
          </a:xfrm>
          <a:prstGeom prst="rect">
            <a:avLst/>
          </a:prstGeom>
        </p:spPr>
      </p:pic>
      <p:pic>
        <p:nvPicPr>
          <p:cNvPr id="5" name="Image 4">
            <a:extLst>
              <a:ext uri="{FF2B5EF4-FFF2-40B4-BE49-F238E27FC236}">
                <a16:creationId xmlns:a16="http://schemas.microsoft.com/office/drawing/2014/main" id="{6F0717C2-FD08-4485-9D54-A6C0662E9030}"/>
              </a:ext>
            </a:extLst>
          </p:cNvPr>
          <p:cNvPicPr>
            <a:picLocks noChangeAspect="1"/>
          </p:cNvPicPr>
          <p:nvPr/>
        </p:nvPicPr>
        <p:blipFill>
          <a:blip r:embed="rId3"/>
          <a:srcRect/>
          <a:stretch/>
        </p:blipFill>
        <p:spPr>
          <a:xfrm>
            <a:off x="4880881" y="233974"/>
            <a:ext cx="3249670" cy="2031044"/>
          </a:xfrm>
          <a:prstGeom prst="rect">
            <a:avLst/>
          </a:prstGeom>
        </p:spPr>
      </p:pic>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fontScale="90000"/>
          </a:bodyPr>
          <a:lstStyle>
            <a:lvl1pPr>
              <a:defRPr sz="3200" b="1">
                <a:solidFill>
                  <a:srgbClr val="1B4D81"/>
                </a:solidFill>
                <a:latin typeface="Lato" panose="020F0502020204030203" pitchFamily="34" charset="0"/>
              </a:defRPr>
            </a:lvl1pPr>
          </a:lstStyle>
          <a:p>
            <a:r>
              <a:rPr lang="en-US" dirty="0"/>
              <a:t>Results – Comparison</a:t>
            </a:r>
          </a:p>
        </p:txBody>
      </p:sp>
      <p:sp>
        <p:nvSpPr>
          <p:cNvPr id="2" name="AutoShape 2"/>
          <p:cNvSpPr/>
          <p:nvPr/>
        </p:nvSpPr>
        <p:spPr>
          <a:xfrm>
            <a:off x="630239" y="1543050"/>
            <a:ext cx="2949575" cy="3162300"/>
          </a:xfrm>
          <a:prstGeom prst="rect">
            <a:avLst/>
          </a:prstGeom>
          <a:noFill/>
          <a:ln>
            <a:noFill/>
            <a:headEnd type="none" w="med" len="med"/>
            <a:tailEnd type="none" w="med" len="med"/>
          </a:ln>
        </p:spPr>
        <p:txBody>
          <a:bodyPr vert="horz" wrap="square" lIns="68580" tIns="34290" rIns="68580" bIns="34290" anchor="t" anchorCtr="0">
            <a:normAutofit/>
          </a:bodyPr>
          <a:lstStyle/>
          <a:p>
            <a:pPr marL="176209" indent="-176209">
              <a:spcBef>
                <a:spcPts val="1000"/>
              </a:spcBef>
              <a:buFont typeface="Wingdings"/>
              <a:buChar char="§"/>
            </a:pPr>
            <a:r>
              <a:rPr lang="en-US" sz="1250" dirty="0">
                <a:solidFill>
                  <a:srgbClr val="393A39"/>
                </a:solidFill>
                <a:latin typeface="Lato"/>
              </a:rPr>
              <a:t>Both approaches are in very good agreement in terms of temperature of the pie </a:t>
            </a:r>
            <a:r>
              <a:rPr lang="en-US" sz="1250" dirty="0">
                <a:solidFill>
                  <a:srgbClr val="393A39"/>
                </a:solidFill>
              </a:rPr>
              <a:t>and the estimated energy consumed by the oven.</a:t>
            </a:r>
            <a:endParaRPr lang="en-US" sz="1250" dirty="0">
              <a:solidFill>
                <a:srgbClr val="393A39"/>
              </a:solidFill>
              <a:latin typeface="Lato"/>
            </a:endParaRPr>
          </a:p>
          <a:p>
            <a:pPr marL="176209" indent="-176209">
              <a:spcBef>
                <a:spcPts val="1000"/>
              </a:spcBef>
              <a:buFont typeface="Wingdings"/>
              <a:buChar char="§"/>
            </a:pPr>
            <a:r>
              <a:rPr lang="en-US" sz="1250" dirty="0">
                <a:solidFill>
                  <a:srgbClr val="393A39"/>
                </a:solidFill>
                <a:latin typeface="Lato"/>
              </a:rPr>
              <a:t>Understanding the phenomena involved allows to take hypotheses to simplify the model. The one-way NITF is much less expensive in terms of computational time (about 4 times on our test computer) and memory usage. On the other hand, the NITF approach is less dependent on model parameters, and thus easier to set up in first place.</a:t>
            </a:r>
          </a:p>
        </p:txBody>
      </p:sp>
      <p:sp>
        <p:nvSpPr>
          <p:cNvPr id="4" name="AutoShape 4"/>
          <p:cNvSpPr/>
          <p:nvPr/>
        </p:nvSpPr>
        <p:spPr>
          <a:xfrm>
            <a:off x="4813184" y="2265028"/>
            <a:ext cx="3557048" cy="253256"/>
          </a:xfrm>
          <a:prstGeom prst="rect">
            <a:avLst/>
          </a:prstGeom>
        </p:spPr>
        <p:txBody>
          <a:bodyPr anchor="t" anchorCtr="0"/>
          <a:lstStyle/>
          <a:p>
            <a:r>
              <a:rPr lang="en-US" sz="900" i="1" dirty="0">
                <a:solidFill>
                  <a:schemeClr val="accent5"/>
                </a:solidFill>
                <a:latin typeface="Lato" panose="020F0502020204030203" pitchFamily="34" charset="77"/>
              </a:rPr>
              <a:t>Temperature in the pie over time</a:t>
            </a:r>
          </a:p>
        </p:txBody>
      </p:sp>
      <p:sp>
        <p:nvSpPr>
          <p:cNvPr id="12" name="AutoShape 4">
            <a:extLst>
              <a:ext uri="{FF2B5EF4-FFF2-40B4-BE49-F238E27FC236}">
                <a16:creationId xmlns:a16="http://schemas.microsoft.com/office/drawing/2014/main" id="{BC9FF1A9-FF3B-431E-BD1E-FAEF16C065CB}"/>
              </a:ext>
            </a:extLst>
          </p:cNvPr>
          <p:cNvSpPr/>
          <p:nvPr/>
        </p:nvSpPr>
        <p:spPr>
          <a:xfrm>
            <a:off x="4813184" y="4705351"/>
            <a:ext cx="3557048" cy="253256"/>
          </a:xfrm>
          <a:prstGeom prst="rect">
            <a:avLst/>
          </a:prstGeom>
        </p:spPr>
        <p:txBody>
          <a:bodyPr anchor="t" anchorCtr="0"/>
          <a:lstStyle/>
          <a:p>
            <a:r>
              <a:rPr lang="en-US" sz="900" i="1" dirty="0">
                <a:solidFill>
                  <a:schemeClr val="accent5"/>
                </a:solidFill>
                <a:latin typeface="Lato" panose="020F0502020204030203" pitchFamily="34" charset="77"/>
              </a:rPr>
              <a:t>Energy consumed by the oven over time</a:t>
            </a:r>
          </a:p>
        </p:txBody>
      </p:sp>
    </p:spTree>
    <p:extLst>
      <p:ext uri="{BB962C8B-B14F-4D97-AF65-F5344CB8AC3E}">
        <p14:creationId xmlns:p14="http://schemas.microsoft.com/office/powerpoint/2010/main" val="880860428"/>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D777E4D-F6AA-5640-A7A2-F3D9BE9DC2A6}" vid="{B1957A7B-CB93-6647-A443-8CDACBF99A3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Slide-Template-2024</Template>
  <TotalTime>31</TotalTime>
  <Words>709</Words>
  <Application>Microsoft Office PowerPoint</Application>
  <PresentationFormat>On-screen Show (16:9)</PresentationFormat>
  <Paragraphs>57</Paragraphs>
  <Slides>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Lato Light</vt:lpstr>
      <vt:lpstr>Lato Black</vt:lpstr>
      <vt:lpstr>Arial</vt:lpstr>
      <vt:lpstr>Cambria Math</vt:lpstr>
      <vt:lpstr>Lato</vt:lpstr>
      <vt:lpstr>Wingdings</vt:lpstr>
      <vt:lpstr>comsol-slide-template-NEW</vt:lpstr>
      <vt:lpstr>Domestic Oven</vt:lpstr>
      <vt:lpstr>Motivation</vt:lpstr>
      <vt:lpstr>Model Definition</vt:lpstr>
      <vt:lpstr>Model Definition</vt:lpstr>
      <vt:lpstr>Model Definition</vt:lpstr>
      <vt:lpstr>Results</vt:lpstr>
      <vt:lpstr>Results</vt:lpstr>
      <vt:lpstr>Results</vt:lpstr>
      <vt:lpstr>Results – Comparison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Domestic Oven</dc:title>
  <dc:creator>Sébastien Denis</dc:creator>
  <cp:lastModifiedBy>Sébastien Denis</cp:lastModifiedBy>
  <cp:revision>4</cp:revision>
  <dcterms:created xsi:type="dcterms:W3CDTF">2025-02-20T14:47:20Z</dcterms:created>
  <dcterms:modified xsi:type="dcterms:W3CDTF">2025-02-20T15:58:46Z</dcterms:modified>
</cp:coreProperties>
</file>