
<file path=[Content_Types].xml><?xml version="1.0" encoding="utf-8"?>
<Types xmlns="http://schemas.openxmlformats.org/package/2006/content-types">
  <Default Extension="png" ContentType="image/png"/>
  <Default Extension="svg" ContentType="image/svg+xml"/>
  <Default Extension="emf" ContentType="image/x-emf"/>
  <Default Extension="jpeg" ContentType="image/jpe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12"/>
  </p:notesMasterIdLst>
  <p:handoutMasterIdLst>
    <p:handoutMasterId r:id="rId13"/>
  </p:handoutMasterIdLst>
  <p:sldIdLst>
    <p:sldId id="2186" r:id="rId2"/>
    <p:sldId id="2176" r:id="rId3"/>
    <p:sldId id="2177" r:id="rId4"/>
    <p:sldId id="2182" r:id="rId5"/>
    <p:sldId id="2211" r:id="rId6"/>
    <p:sldId id="2228" r:id="rId7"/>
    <p:sldId id="2218" r:id="rId8"/>
    <p:sldId id="2229" r:id="rId9"/>
    <p:sldId id="2225" r:id="rId10"/>
    <p:sldId id="2222" r:id="rId11"/>
  </p:sldIdLst>
  <p:sldSz cx="9144000" cy="5143500" type="screen16x9"/>
  <p:notesSz cx="6858000" cy="9144000"/>
  <p:embeddedFontLst>
    <p:embeddedFont>
      <p:font typeface="Lato" panose="020F0502020204030203" pitchFamily="34" charset="0"/>
      <p:regular r:id="rId14"/>
      <p:bold r:id="rId15"/>
      <p:italic r:id="rId16"/>
      <p:boldItalic r:id="rId17"/>
    </p:embeddedFont>
    <p:embeddedFont>
      <p:font typeface="Lato Black" panose="020F0A02020204030203" pitchFamily="34" charset="0"/>
      <p:bold r:id="rId18"/>
      <p:italic r:id="rId19"/>
      <p:boldItalic r:id="rId20"/>
    </p:embeddedFont>
    <p:embeddedFont>
      <p:font typeface="Lato Light" panose="020F0302020204030203" pitchFamily="34" charset="0"/>
      <p:regular r:id="rId21"/>
      <p:italic r:id="rId22"/>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186"/>
            <p14:sldId id="2176"/>
            <p14:sldId id="2177"/>
            <p14:sldId id="2182"/>
            <p14:sldId id="2211"/>
            <p14:sldId id="2228"/>
            <p14:sldId id="2218"/>
            <p14:sldId id="2229"/>
            <p14:sldId id="2225"/>
            <p14:sldId id="2222"/>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F3F9"/>
    <a:srgbClr val="393A39"/>
    <a:srgbClr val="EEA341"/>
    <a:srgbClr val="F7F8FC"/>
    <a:srgbClr val="FFFFFF"/>
    <a:srgbClr val="F15B63"/>
    <a:srgbClr val="59AA47"/>
    <a:srgbClr val="D7E2EE"/>
    <a:srgbClr val="D18023"/>
    <a:srgbClr val="F1998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803" autoAdjust="0"/>
    <p:restoredTop sz="95159" autoAdjust="0"/>
  </p:normalViewPr>
  <p:slideViewPr>
    <p:cSldViewPr>
      <p:cViewPr>
        <p:scale>
          <a:sx n="100" d="100"/>
          <a:sy n="100" d="100"/>
        </p:scale>
        <p:origin x="444" y="594"/>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font" Target="fonts/font5.fntdata"/><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4.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font" Target="fonts/font9.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2/17/2025</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2/17/2025</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2</a:t>
            </a:fld>
            <a:endParaRPr lang="en-US" dirty="0"/>
          </a:p>
        </p:txBody>
      </p:sp>
    </p:spTree>
    <p:extLst>
      <p:ext uri="{BB962C8B-B14F-4D97-AF65-F5344CB8AC3E}">
        <p14:creationId xmlns:p14="http://schemas.microsoft.com/office/powerpoint/2010/main" val="30999812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3</a:t>
            </a:fld>
            <a:endParaRPr lang="en-US" dirty="0"/>
          </a:p>
        </p:txBody>
      </p:sp>
    </p:spTree>
    <p:extLst>
      <p:ext uri="{BB962C8B-B14F-4D97-AF65-F5344CB8AC3E}">
        <p14:creationId xmlns:p14="http://schemas.microsoft.com/office/powerpoint/2010/main" val="1965225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4</a:t>
            </a:fld>
            <a:endParaRPr lang="en-US" dirty="0"/>
          </a:p>
        </p:txBody>
      </p:sp>
    </p:spTree>
    <p:extLst>
      <p:ext uri="{BB962C8B-B14F-4D97-AF65-F5344CB8AC3E}">
        <p14:creationId xmlns:p14="http://schemas.microsoft.com/office/powerpoint/2010/main" val="16697050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6</a:t>
            </a:fld>
            <a:endParaRPr lang="en-US" dirty="0"/>
          </a:p>
        </p:txBody>
      </p:sp>
    </p:spTree>
    <p:extLst>
      <p:ext uri="{BB962C8B-B14F-4D97-AF65-F5344CB8AC3E}">
        <p14:creationId xmlns:p14="http://schemas.microsoft.com/office/powerpoint/2010/main" val="12824172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7</a:t>
            </a:fld>
            <a:endParaRPr lang="en-US" dirty="0"/>
          </a:p>
        </p:txBody>
      </p:sp>
    </p:spTree>
    <p:extLst>
      <p:ext uri="{BB962C8B-B14F-4D97-AF65-F5344CB8AC3E}">
        <p14:creationId xmlns:p14="http://schemas.microsoft.com/office/powerpoint/2010/main" val="20881734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8</a:t>
            </a:fld>
            <a:endParaRPr lang="en-US" dirty="0"/>
          </a:p>
        </p:txBody>
      </p:sp>
    </p:spTree>
    <p:extLst>
      <p:ext uri="{BB962C8B-B14F-4D97-AF65-F5344CB8AC3E}">
        <p14:creationId xmlns:p14="http://schemas.microsoft.com/office/powerpoint/2010/main" val="19263469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88B3A9A2-A8E6-44B9-B8F3-91C5FB4F6B08}" type="slidenum">
              <a:rPr lang="en-US" smtClean="0"/>
              <a:pPr/>
              <a:t>9</a:t>
            </a:fld>
            <a:endParaRPr lang="en-US" dirty="0"/>
          </a:p>
        </p:txBody>
      </p:sp>
    </p:spTree>
    <p:extLst>
      <p:ext uri="{BB962C8B-B14F-4D97-AF65-F5344CB8AC3E}">
        <p14:creationId xmlns:p14="http://schemas.microsoft.com/office/powerpoint/2010/main" val="2549000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7.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8.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19751453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userDrawn="1"/>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userDrawn="1"/>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34097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61467142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8223556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42544382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userDrawn="1"/>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ltLang="ja-JP"/>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userDrawn="1"/>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96833512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6451788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351785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ltLang="ja-JP"/>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ltLang="ja-JP"/>
              <a:t>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ltLang="ja-JP"/>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userDrawn="1"/>
        </p:nvSpPr>
        <p:spPr>
          <a:xfrm>
            <a:off x="467497"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userDrawn="1"/>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78485029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userDrawn="1"/>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userDrawn="1"/>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userDrawn="1"/>
        </p:nvSpPr>
        <p:spPr>
          <a:xfrm>
            <a:off x="467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54941704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userDrawn="1"/>
        </p:nvSpPr>
        <p:spPr>
          <a:xfrm>
            <a:off x="467497"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7"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userDrawn="1"/>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userDrawn="1"/>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3523167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userDrawn="1"/>
        </p:nvSpPr>
        <p:spPr>
          <a:xfrm>
            <a:off x="467497"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userDrawn="1"/>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userDrawn="1"/>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5"/>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1837353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userDrawn="1"/>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userDrawn="1"/>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userDrawn="1"/>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userDrawn="1"/>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24863892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userDrawn="1"/>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userDrawn="1"/>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userDrawn="1"/>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userDrawn="1"/>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userDrawn="1"/>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userDrawn="1"/>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userDrawn="1"/>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userDrawn="1"/>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2"/>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userDrawn="1"/>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userDrawn="1"/>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userDrawn="1"/>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userDrawn="1"/>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userDrawn="1"/>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userDrawn="1"/>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95343000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ltLang="ja-JP"/>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rc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ja-JP"/>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ltLang="ja-JP"/>
              <a:t>Edit Master text styles</a:t>
            </a:r>
          </a:p>
          <a:p>
            <a:pPr lvl="1"/>
            <a:r>
              <a:rPr lang="en-US" altLang="ja-JP"/>
              <a:t>Second level</a:t>
            </a:r>
          </a:p>
          <a:p>
            <a:pPr lvl="2"/>
            <a:r>
              <a:rPr lang="en-US" altLang="ja-JP"/>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image" Target="../media/image3.png"/><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1.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9"/>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60"/>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729" r:id="rId5"/>
    <p:sldLayoutId id="2147483655" r:id="rId6"/>
    <p:sldLayoutId id="2147483657" r:id="rId7"/>
    <p:sldLayoutId id="2147483658"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724" r:id="rId18"/>
    <p:sldLayoutId id="2147483725" r:id="rId19"/>
    <p:sldLayoutId id="2147483726" r:id="rId20"/>
    <p:sldLayoutId id="2147483728" r:id="rId21"/>
    <p:sldLayoutId id="2147483727" r:id="rId22"/>
    <p:sldLayoutId id="2147483730" r:id="rId23"/>
    <p:sldLayoutId id="2147483680" r:id="rId24"/>
    <p:sldLayoutId id="2147483679" r:id="rId25"/>
    <p:sldLayoutId id="2147483710" r:id="rId26"/>
    <p:sldLayoutId id="2147483684" r:id="rId27"/>
    <p:sldLayoutId id="2147483694" r:id="rId28"/>
    <p:sldLayoutId id="2147483687" r:id="rId29"/>
    <p:sldLayoutId id="2147483722" r:id="rId30"/>
    <p:sldLayoutId id="2147483691" r:id="rId31"/>
    <p:sldLayoutId id="2147483714" r:id="rId32"/>
    <p:sldLayoutId id="2147483686" r:id="rId33"/>
    <p:sldLayoutId id="2147483702" r:id="rId34"/>
    <p:sldLayoutId id="2147483698" r:id="rId35"/>
    <p:sldLayoutId id="2147483720" r:id="rId36"/>
    <p:sldLayoutId id="2147483699" r:id="rId37"/>
    <p:sldLayoutId id="2147483707" r:id="rId38"/>
    <p:sldLayoutId id="2147483697" r:id="rId39"/>
    <p:sldLayoutId id="2147483721" r:id="rId40"/>
    <p:sldLayoutId id="2147483723" r:id="rId41"/>
    <p:sldLayoutId id="2147483705" r:id="rId42"/>
    <p:sldLayoutId id="2147483713" r:id="rId43"/>
    <p:sldLayoutId id="2147483685" r:id="rId44"/>
    <p:sldLayoutId id="2147483695" r:id="rId45"/>
    <p:sldLayoutId id="2147483701" r:id="rId46"/>
    <p:sldLayoutId id="2147483703" r:id="rId47"/>
    <p:sldLayoutId id="2147483706" r:id="rId48"/>
    <p:sldLayoutId id="2147483708" r:id="rId49"/>
    <p:sldLayoutId id="2147483693" r:id="rId50"/>
    <p:sldLayoutId id="2147483700" r:id="rId51"/>
    <p:sldLayoutId id="2147483711" r:id="rId52"/>
    <p:sldLayoutId id="2147483669" r:id="rId53"/>
    <p:sldLayoutId id="2147483715" r:id="rId54"/>
    <p:sldLayoutId id="2147483671" r:id="rId55"/>
    <p:sldLayoutId id="2147483672" r:id="rId56"/>
    <p:sldLayoutId id="2147483673" r:id="rId57"/>
  </p:sldLayoutIdLst>
  <p:txStyles>
    <p:titleStyle>
      <a:lvl1pPr algn="l" defTabSz="914400" rtl="0" eaLnBrk="1" latinLnBrk="0" hangingPunct="1">
        <a:lnSpc>
          <a:spcPct val="90000"/>
        </a:lnSpc>
        <a:spcBef>
          <a:spcPct val="0"/>
        </a:spcBef>
        <a:buNone/>
        <a:defRPr kumimoji="1"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kumimoji="1"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1"/>
        </a:buBlip>
        <a:tabLst/>
        <a:defRPr kumimoji="1"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kumimoji="1"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kumimoji="1"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kumimoji="1"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1.xml"/><Relationship Id="rId4" Type="http://schemas.openxmlformats.org/officeDocument/2006/relationships/image" Target="../media/image10.sv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0.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12.xml"/><Relationship Id="rId5" Type="http://schemas.openxmlformats.org/officeDocument/2006/relationships/image" Target="../media/image19.png"/><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xml"/><Relationship Id="rId1" Type="http://schemas.openxmlformats.org/officeDocument/2006/relationships/slideLayout" Target="../slideLayouts/slideLayout12.xml"/><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7B20C7EE-3355-45EA-915E-6226236F4209}"/>
              </a:ext>
            </a:extLst>
          </p:cNvPr>
          <p:cNvSpPr>
            <a:spLocks noGrp="1"/>
          </p:cNvSpPr>
          <p:nvPr>
            <p:ph type="title"/>
          </p:nvPr>
        </p:nvSpPr>
        <p:spPr>
          <a:xfrm>
            <a:off x="457200" y="1282700"/>
            <a:ext cx="6635080" cy="2139950"/>
          </a:xfrm>
        </p:spPr>
        <p:txBody>
          <a:bodyPr/>
          <a:lstStyle/>
          <a:p>
            <a:r>
              <a:rPr kumimoji="1" lang="en-US" altLang="ja-JP" dirty="0"/>
              <a:t>Traveling Wave </a:t>
            </a:r>
            <a:r>
              <a:rPr lang="en-US" altLang="ja-JP" dirty="0"/>
              <a:t>T</a:t>
            </a:r>
            <a:r>
              <a:rPr kumimoji="1" lang="en-US" altLang="ja-JP" dirty="0"/>
              <a:t>hermoacoustic </a:t>
            </a:r>
            <a:r>
              <a:rPr lang="en-US" altLang="ja-JP" dirty="0"/>
              <a:t>Engine</a:t>
            </a:r>
            <a:endParaRPr kumimoji="1" lang="ja-JP" altLang="en-US" dirty="0"/>
          </a:p>
        </p:txBody>
      </p:sp>
    </p:spTree>
    <p:extLst>
      <p:ext uri="{BB962C8B-B14F-4D97-AF65-F5344CB8AC3E}">
        <p14:creationId xmlns:p14="http://schemas.microsoft.com/office/powerpoint/2010/main" val="23627432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314FE60D-B647-14D9-B1CD-096146498C20}"/>
              </a:ext>
            </a:extLst>
          </p:cNvPr>
          <p:cNvSpPr>
            <a:spLocks noGrp="1"/>
          </p:cNvSpPr>
          <p:nvPr>
            <p:ph idx="1"/>
          </p:nvPr>
        </p:nvSpPr>
        <p:spPr/>
        <p:txBody>
          <a:bodyPr/>
          <a:lstStyle/>
          <a:p>
            <a:r>
              <a:rPr lang="en-US" dirty="0"/>
              <a:t>comsol.com/contact</a:t>
            </a:r>
          </a:p>
        </p:txBody>
      </p:sp>
    </p:spTree>
    <p:extLst>
      <p:ext uri="{BB962C8B-B14F-4D97-AF65-F5344CB8AC3E}">
        <p14:creationId xmlns:p14="http://schemas.microsoft.com/office/powerpoint/2010/main" val="3509673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98A9138C-899C-44FB-81A2-8ABBD416F6C3}"/>
              </a:ext>
            </a:extLst>
          </p:cNvPr>
          <p:cNvGrpSpPr/>
          <p:nvPr/>
        </p:nvGrpSpPr>
        <p:grpSpPr>
          <a:xfrm>
            <a:off x="4505976" y="461990"/>
            <a:ext cx="3962962" cy="3962962"/>
            <a:chOff x="4425462" y="461990"/>
            <a:chExt cx="3962962" cy="3962962"/>
          </a:xfrm>
        </p:grpSpPr>
        <p:sp>
          <p:nvSpPr>
            <p:cNvPr id="15" name="Oval 14">
              <a:extLst>
                <a:ext uri="{FF2B5EF4-FFF2-40B4-BE49-F238E27FC236}">
                  <a16:creationId xmlns:a16="http://schemas.microsoft.com/office/drawing/2014/main" id="{E69EF771-1923-44F4-B478-92CF64264D02}"/>
                </a:ext>
              </a:extLst>
            </p:cNvPr>
            <p:cNvSpPr/>
            <p:nvPr/>
          </p:nvSpPr>
          <p:spPr>
            <a:xfrm>
              <a:off x="4425462" y="461990"/>
              <a:ext cx="3962962" cy="3962962"/>
            </a:xfrm>
            <a:prstGeom prst="ellipse">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Oval 86">
              <a:extLst>
                <a:ext uri="{FF2B5EF4-FFF2-40B4-BE49-F238E27FC236}">
                  <a16:creationId xmlns:a16="http://schemas.microsoft.com/office/drawing/2014/main" id="{E8B3A7CE-4161-4FB7-8D61-7D05069752C9}"/>
                </a:ext>
              </a:extLst>
            </p:cNvPr>
            <p:cNvSpPr/>
            <p:nvPr/>
          </p:nvSpPr>
          <p:spPr>
            <a:xfrm>
              <a:off x="5142066" y="1178594"/>
              <a:ext cx="2529754" cy="2529754"/>
            </a:xfrm>
            <a:prstGeom prst="ellipse">
              <a:avLst/>
            </a:prstGeom>
            <a:solidFill>
              <a:schemeClr val="bg2"/>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 name="Title 3">
            <a:extLst>
              <a:ext uri="{FF2B5EF4-FFF2-40B4-BE49-F238E27FC236}">
                <a16:creationId xmlns:a16="http://schemas.microsoft.com/office/drawing/2014/main" id="{79DBE8FB-E476-4ECD-AFDC-7832F123CE8B}"/>
              </a:ext>
            </a:extLst>
          </p:cNvPr>
          <p:cNvSpPr>
            <a:spLocks noGrp="1"/>
          </p:cNvSpPr>
          <p:nvPr>
            <p:ph type="title"/>
          </p:nvPr>
        </p:nvSpPr>
        <p:spPr/>
        <p:txBody>
          <a:bodyPr>
            <a:normAutofit/>
          </a:bodyPr>
          <a:lstStyle/>
          <a:p>
            <a:r>
              <a:rPr kumimoji="1" lang="en-US" altLang="ja-JP" dirty="0"/>
              <a:t>How the Engine Works</a:t>
            </a:r>
            <a:endParaRPr kumimoji="1" lang="ja-JP" altLang="en-US" dirty="0"/>
          </a:p>
        </p:txBody>
      </p:sp>
      <p:sp>
        <p:nvSpPr>
          <p:cNvPr id="5" name="Content Placeholder 4">
            <a:extLst>
              <a:ext uri="{FF2B5EF4-FFF2-40B4-BE49-F238E27FC236}">
                <a16:creationId xmlns:a16="http://schemas.microsoft.com/office/drawing/2014/main" id="{B210D2AB-43EE-4060-B226-5CEE6BC49B7B}"/>
              </a:ext>
            </a:extLst>
          </p:cNvPr>
          <p:cNvSpPr>
            <a:spLocks noGrp="1"/>
          </p:cNvSpPr>
          <p:nvPr>
            <p:ph sz="half" idx="10"/>
          </p:nvPr>
        </p:nvSpPr>
        <p:spPr/>
        <p:txBody>
          <a:bodyPr/>
          <a:lstStyle/>
          <a:p>
            <a:r>
              <a:rPr lang="en-US" altLang="ja-JP" dirty="0"/>
              <a:t>The engine consists of a loop and a heat exchanger</a:t>
            </a:r>
          </a:p>
          <a:p>
            <a:r>
              <a:rPr lang="en-US" altLang="ja-JP" dirty="0"/>
              <a:t>Pressure waves in the loop are amplified by the temperature gradient</a:t>
            </a:r>
          </a:p>
          <a:p>
            <a:r>
              <a:rPr lang="en-US" altLang="ja-JP" dirty="0"/>
              <a:t>A portion of the energy can be extracted to use it externally</a:t>
            </a:r>
          </a:p>
        </p:txBody>
      </p:sp>
      <p:sp>
        <p:nvSpPr>
          <p:cNvPr id="11" name="Text Placeholder 10">
            <a:extLst>
              <a:ext uri="{FF2B5EF4-FFF2-40B4-BE49-F238E27FC236}">
                <a16:creationId xmlns:a16="http://schemas.microsoft.com/office/drawing/2014/main" id="{1B132B1E-7B5E-4993-AF0A-E0E9743C0734}"/>
              </a:ext>
            </a:extLst>
          </p:cNvPr>
          <p:cNvSpPr>
            <a:spLocks noGrp="1"/>
          </p:cNvSpPr>
          <p:nvPr>
            <p:ph type="body" sz="quarter" idx="12"/>
          </p:nvPr>
        </p:nvSpPr>
        <p:spPr/>
        <p:txBody>
          <a:bodyPr/>
          <a:lstStyle/>
          <a:p>
            <a:endParaRPr kumimoji="1" lang="ja-JP" altLang="en-US" dirty="0"/>
          </a:p>
        </p:txBody>
      </p:sp>
      <p:sp>
        <p:nvSpPr>
          <p:cNvPr id="30" name="Rectangle 29">
            <a:extLst>
              <a:ext uri="{FF2B5EF4-FFF2-40B4-BE49-F238E27FC236}">
                <a16:creationId xmlns:a16="http://schemas.microsoft.com/office/drawing/2014/main" id="{D5B1D9DF-AD4B-4DAD-9448-6BD3ADA12655}"/>
              </a:ext>
            </a:extLst>
          </p:cNvPr>
          <p:cNvSpPr/>
          <p:nvPr/>
        </p:nvSpPr>
        <p:spPr>
          <a:xfrm rot="5400000">
            <a:off x="7954319" y="2425138"/>
            <a:ext cx="745996" cy="65158"/>
          </a:xfrm>
          <a:prstGeom prst="rect">
            <a:avLst/>
          </a:prstGeom>
          <a:gradFill flip="none" rotWithShape="1">
            <a:gsLst>
              <a:gs pos="0">
                <a:srgbClr val="84C2EA"/>
              </a:gs>
              <a:gs pos="52000">
                <a:schemeClr val="bg2"/>
              </a:gs>
              <a:gs pos="100000">
                <a:srgbClr val="F15B6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5" name="Graphic 34" descr="Bonfire">
            <a:extLst>
              <a:ext uri="{FF2B5EF4-FFF2-40B4-BE49-F238E27FC236}">
                <a16:creationId xmlns:a16="http://schemas.microsoft.com/office/drawing/2014/main" id="{6202BAA3-4C49-429B-8C17-41986A59664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12879" y="2665492"/>
            <a:ext cx="470489" cy="470489"/>
          </a:xfrm>
          <a:prstGeom prst="rect">
            <a:avLst/>
          </a:prstGeom>
        </p:spPr>
      </p:pic>
      <p:sp>
        <p:nvSpPr>
          <p:cNvPr id="37" name="Rectangle 36">
            <a:extLst>
              <a:ext uri="{FF2B5EF4-FFF2-40B4-BE49-F238E27FC236}">
                <a16:creationId xmlns:a16="http://schemas.microsoft.com/office/drawing/2014/main" id="{139EBB13-452C-48B3-BEEB-32B0F2789017}"/>
              </a:ext>
            </a:extLst>
          </p:cNvPr>
          <p:cNvSpPr/>
          <p:nvPr/>
        </p:nvSpPr>
        <p:spPr>
          <a:xfrm rot="5400000">
            <a:off x="7514340" y="2425138"/>
            <a:ext cx="745996" cy="65158"/>
          </a:xfrm>
          <a:prstGeom prst="rect">
            <a:avLst/>
          </a:prstGeom>
          <a:gradFill flip="none" rotWithShape="1">
            <a:gsLst>
              <a:gs pos="0">
                <a:srgbClr val="84C2EA"/>
              </a:gs>
              <a:gs pos="52000">
                <a:schemeClr val="bg2"/>
              </a:gs>
              <a:gs pos="100000">
                <a:srgbClr val="F15B6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Rectangle 38">
            <a:extLst>
              <a:ext uri="{FF2B5EF4-FFF2-40B4-BE49-F238E27FC236}">
                <a16:creationId xmlns:a16="http://schemas.microsoft.com/office/drawing/2014/main" id="{429D3028-B175-4BC9-9D68-AFD668EE48E4}"/>
              </a:ext>
            </a:extLst>
          </p:cNvPr>
          <p:cNvSpPr/>
          <p:nvPr/>
        </p:nvSpPr>
        <p:spPr>
          <a:xfrm rot="5400000">
            <a:off x="7807660" y="2425138"/>
            <a:ext cx="745996" cy="65158"/>
          </a:xfrm>
          <a:prstGeom prst="rect">
            <a:avLst/>
          </a:prstGeom>
          <a:gradFill flip="none" rotWithShape="1">
            <a:gsLst>
              <a:gs pos="0">
                <a:srgbClr val="84C2EA"/>
              </a:gs>
              <a:gs pos="52000">
                <a:schemeClr val="bg2"/>
              </a:gs>
              <a:gs pos="100000">
                <a:srgbClr val="F15B6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Rectangle 39">
            <a:extLst>
              <a:ext uri="{FF2B5EF4-FFF2-40B4-BE49-F238E27FC236}">
                <a16:creationId xmlns:a16="http://schemas.microsoft.com/office/drawing/2014/main" id="{B219A0DA-61FA-4103-A17B-1E1FA948AA36}"/>
              </a:ext>
            </a:extLst>
          </p:cNvPr>
          <p:cNvSpPr/>
          <p:nvPr/>
        </p:nvSpPr>
        <p:spPr>
          <a:xfrm rot="5400000">
            <a:off x="7661000" y="2425140"/>
            <a:ext cx="745995" cy="65158"/>
          </a:xfrm>
          <a:prstGeom prst="rect">
            <a:avLst/>
          </a:prstGeom>
          <a:gradFill flip="none" rotWithShape="1">
            <a:gsLst>
              <a:gs pos="0">
                <a:srgbClr val="84C2EA"/>
              </a:gs>
              <a:gs pos="52000">
                <a:schemeClr val="bg2"/>
              </a:gs>
              <a:gs pos="100000">
                <a:srgbClr val="F15B6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Arrow: Up 2">
            <a:extLst>
              <a:ext uri="{FF2B5EF4-FFF2-40B4-BE49-F238E27FC236}">
                <a16:creationId xmlns:a16="http://schemas.microsoft.com/office/drawing/2014/main" id="{462B0C22-194B-405E-A411-663A1B958FA1}"/>
              </a:ext>
            </a:extLst>
          </p:cNvPr>
          <p:cNvSpPr/>
          <p:nvPr/>
        </p:nvSpPr>
        <p:spPr>
          <a:xfrm rot="9447705">
            <a:off x="7838593" y="1600850"/>
            <a:ext cx="175221" cy="195142"/>
          </a:xfrm>
          <a:prstGeom prst="upArrow">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TextBox 44">
            <a:extLst>
              <a:ext uri="{FF2B5EF4-FFF2-40B4-BE49-F238E27FC236}">
                <a16:creationId xmlns:a16="http://schemas.microsoft.com/office/drawing/2014/main" id="{9E14EEDB-F45F-48C2-B5FE-7BCC38A37A87}"/>
              </a:ext>
            </a:extLst>
          </p:cNvPr>
          <p:cNvSpPr txBox="1"/>
          <p:nvPr/>
        </p:nvSpPr>
        <p:spPr>
          <a:xfrm>
            <a:off x="6405548" y="2289582"/>
            <a:ext cx="1425390" cy="307777"/>
          </a:xfrm>
          <a:prstGeom prst="rect">
            <a:avLst/>
          </a:prstGeom>
          <a:noFill/>
        </p:spPr>
        <p:txBody>
          <a:bodyPr wrap="none" rtlCol="0">
            <a:spAutoFit/>
          </a:bodyPr>
          <a:lstStyle/>
          <a:p>
            <a:r>
              <a:rPr lang="en-US" altLang="ja-JP" sz="1400" dirty="0"/>
              <a:t>Heat exchanger</a:t>
            </a:r>
            <a:endParaRPr kumimoji="1" lang="ja-JP" altLang="en-US" sz="1400" dirty="0"/>
          </a:p>
        </p:txBody>
      </p:sp>
      <p:sp>
        <p:nvSpPr>
          <p:cNvPr id="73" name="TextBox 72">
            <a:extLst>
              <a:ext uri="{FF2B5EF4-FFF2-40B4-BE49-F238E27FC236}">
                <a16:creationId xmlns:a16="http://schemas.microsoft.com/office/drawing/2014/main" id="{5828DE1F-6503-47BC-B823-FBF6FB5F0352}"/>
              </a:ext>
            </a:extLst>
          </p:cNvPr>
          <p:cNvSpPr txBox="1"/>
          <p:nvPr/>
        </p:nvSpPr>
        <p:spPr>
          <a:xfrm>
            <a:off x="6891017" y="3551908"/>
            <a:ext cx="864339" cy="523220"/>
          </a:xfrm>
          <a:prstGeom prst="rect">
            <a:avLst/>
          </a:prstGeom>
          <a:noFill/>
        </p:spPr>
        <p:txBody>
          <a:bodyPr wrap="none" rtlCol="0">
            <a:spAutoFit/>
          </a:bodyPr>
          <a:lstStyle/>
          <a:p>
            <a:pPr algn="r"/>
            <a:r>
              <a:rPr lang="en-US" altLang="ja-JP" sz="1400" dirty="0"/>
              <a:t>Acoustic</a:t>
            </a:r>
            <a:br>
              <a:rPr lang="en-US" altLang="ja-JP" sz="1400" dirty="0"/>
            </a:br>
            <a:r>
              <a:rPr lang="en-US" altLang="ja-JP" sz="1400" dirty="0"/>
              <a:t>energy</a:t>
            </a:r>
            <a:endParaRPr kumimoji="1" lang="ja-JP" altLang="en-US" sz="1400" dirty="0"/>
          </a:p>
        </p:txBody>
      </p:sp>
      <p:sp>
        <p:nvSpPr>
          <p:cNvPr id="77" name="Arrow: Down 76">
            <a:extLst>
              <a:ext uri="{FF2B5EF4-FFF2-40B4-BE49-F238E27FC236}">
                <a16:creationId xmlns:a16="http://schemas.microsoft.com/office/drawing/2014/main" id="{5EA52754-049C-4ACC-B35B-878F9B39DFAA}"/>
              </a:ext>
            </a:extLst>
          </p:cNvPr>
          <p:cNvSpPr/>
          <p:nvPr/>
        </p:nvSpPr>
        <p:spPr>
          <a:xfrm rot="5400000">
            <a:off x="8383990" y="2676824"/>
            <a:ext cx="171158" cy="199496"/>
          </a:xfrm>
          <a:prstGeom prst="downArrow">
            <a:avLst/>
          </a:prstGeom>
          <a:solidFill>
            <a:srgbClr val="F15B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TextBox 77">
            <a:extLst>
              <a:ext uri="{FF2B5EF4-FFF2-40B4-BE49-F238E27FC236}">
                <a16:creationId xmlns:a16="http://schemas.microsoft.com/office/drawing/2014/main" id="{37D6DD01-27D6-4696-B774-AE3CE65780B6}"/>
              </a:ext>
            </a:extLst>
          </p:cNvPr>
          <p:cNvSpPr txBox="1"/>
          <p:nvPr/>
        </p:nvSpPr>
        <p:spPr>
          <a:xfrm>
            <a:off x="8461025" y="3110294"/>
            <a:ext cx="574196" cy="307777"/>
          </a:xfrm>
          <a:prstGeom prst="rect">
            <a:avLst/>
          </a:prstGeom>
          <a:noFill/>
        </p:spPr>
        <p:txBody>
          <a:bodyPr wrap="none" rtlCol="0">
            <a:spAutoFit/>
          </a:bodyPr>
          <a:lstStyle/>
          <a:p>
            <a:r>
              <a:rPr lang="en-US" altLang="ja-JP" sz="1400" dirty="0"/>
              <a:t>Heat</a:t>
            </a:r>
            <a:endParaRPr kumimoji="1" lang="ja-JP" altLang="en-US" sz="1400" dirty="0"/>
          </a:p>
        </p:txBody>
      </p:sp>
      <p:sp>
        <p:nvSpPr>
          <p:cNvPr id="84" name="Arrow: Up 83">
            <a:extLst>
              <a:ext uri="{FF2B5EF4-FFF2-40B4-BE49-F238E27FC236}">
                <a16:creationId xmlns:a16="http://schemas.microsoft.com/office/drawing/2014/main" id="{189DF46B-E818-4841-BC5D-6D32EF4DFDB7}"/>
              </a:ext>
            </a:extLst>
          </p:cNvPr>
          <p:cNvSpPr/>
          <p:nvPr/>
        </p:nvSpPr>
        <p:spPr>
          <a:xfrm rot="12600000">
            <a:off x="7513190" y="3207779"/>
            <a:ext cx="511751" cy="454603"/>
          </a:xfrm>
          <a:prstGeom prst="upArrow">
            <a:avLst>
              <a:gd name="adj1" fmla="val 50000"/>
              <a:gd name="adj2" fmla="val 56279"/>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5" name="Group 24">
            <a:extLst>
              <a:ext uri="{FF2B5EF4-FFF2-40B4-BE49-F238E27FC236}">
                <a16:creationId xmlns:a16="http://schemas.microsoft.com/office/drawing/2014/main" id="{335B2BC3-F298-4997-B418-B3A1F3C8E5AA}"/>
              </a:ext>
            </a:extLst>
          </p:cNvPr>
          <p:cNvGrpSpPr/>
          <p:nvPr/>
        </p:nvGrpSpPr>
        <p:grpSpPr>
          <a:xfrm rot="18900000">
            <a:off x="4832479" y="3717949"/>
            <a:ext cx="287378" cy="288033"/>
            <a:chOff x="1547664" y="-524595"/>
            <a:chExt cx="1100286" cy="288033"/>
          </a:xfrm>
        </p:grpSpPr>
        <p:sp>
          <p:nvSpPr>
            <p:cNvPr id="20" name="Rectangle 19">
              <a:extLst>
                <a:ext uri="{FF2B5EF4-FFF2-40B4-BE49-F238E27FC236}">
                  <a16:creationId xmlns:a16="http://schemas.microsoft.com/office/drawing/2014/main" id="{F3EF1181-96A9-47E3-847E-CB98453D9EB1}"/>
                </a:ext>
              </a:extLst>
            </p:cNvPr>
            <p:cNvSpPr/>
            <p:nvPr/>
          </p:nvSpPr>
          <p:spPr>
            <a:xfrm>
              <a:off x="1547664" y="-524595"/>
              <a:ext cx="108012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Straight Connector 21">
              <a:extLst>
                <a:ext uri="{FF2B5EF4-FFF2-40B4-BE49-F238E27FC236}">
                  <a16:creationId xmlns:a16="http://schemas.microsoft.com/office/drawing/2014/main" id="{2EC4247E-D88D-41AC-BB87-73602F4F8E85}"/>
                </a:ext>
              </a:extLst>
            </p:cNvPr>
            <p:cNvCxnSpPr>
              <a:cxnSpLocks/>
            </p:cNvCxnSpPr>
            <p:nvPr/>
          </p:nvCxnSpPr>
          <p:spPr>
            <a:xfrm>
              <a:off x="1547664" y="-524594"/>
              <a:ext cx="1100286" cy="0"/>
            </a:xfrm>
            <a:prstGeom prst="line">
              <a:avLst/>
            </a:prstGeom>
            <a:ln w="28575">
              <a:solidFill>
                <a:schemeClr val="accent1"/>
              </a:solidFill>
              <a:prstDash val="sysDot"/>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605BE5A4-2E54-480C-B0B4-26A22D6CBF3F}"/>
                </a:ext>
              </a:extLst>
            </p:cNvPr>
            <p:cNvCxnSpPr>
              <a:cxnSpLocks/>
            </p:cNvCxnSpPr>
            <p:nvPr/>
          </p:nvCxnSpPr>
          <p:spPr>
            <a:xfrm>
              <a:off x="1547664" y="-236562"/>
              <a:ext cx="1100286" cy="0"/>
            </a:xfrm>
            <a:prstGeom prst="line">
              <a:avLst/>
            </a:prstGeom>
            <a:ln w="28575">
              <a:solidFill>
                <a:schemeClr val="accent1"/>
              </a:solidFill>
              <a:prstDash val="sysDot"/>
            </a:ln>
          </p:spPr>
          <p:style>
            <a:lnRef idx="1">
              <a:schemeClr val="accent1"/>
            </a:lnRef>
            <a:fillRef idx="0">
              <a:schemeClr val="accent1"/>
            </a:fillRef>
            <a:effectRef idx="0">
              <a:schemeClr val="accent1"/>
            </a:effectRef>
            <a:fontRef idx="minor">
              <a:schemeClr val="tx1"/>
            </a:fontRef>
          </p:style>
        </p:cxnSp>
      </p:grpSp>
      <p:sp>
        <p:nvSpPr>
          <p:cNvPr id="88" name="Arrow: Up 87">
            <a:extLst>
              <a:ext uri="{FF2B5EF4-FFF2-40B4-BE49-F238E27FC236}">
                <a16:creationId xmlns:a16="http://schemas.microsoft.com/office/drawing/2014/main" id="{10C040B4-11F5-45E0-99FD-7D7D8FA50CF8}"/>
              </a:ext>
            </a:extLst>
          </p:cNvPr>
          <p:cNvSpPr/>
          <p:nvPr/>
        </p:nvSpPr>
        <p:spPr>
          <a:xfrm rot="18900000">
            <a:off x="5091625" y="3299875"/>
            <a:ext cx="289253" cy="454603"/>
          </a:xfrm>
          <a:prstGeom prst="upArrow">
            <a:avLst>
              <a:gd name="adj1" fmla="val 50000"/>
              <a:gd name="adj2" fmla="val 64902"/>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Arrow: Bent 16">
            <a:extLst>
              <a:ext uri="{FF2B5EF4-FFF2-40B4-BE49-F238E27FC236}">
                <a16:creationId xmlns:a16="http://schemas.microsoft.com/office/drawing/2014/main" id="{E72EAB15-D541-4968-BDCF-FEA58B72D9CB}"/>
              </a:ext>
            </a:extLst>
          </p:cNvPr>
          <p:cNvSpPr/>
          <p:nvPr/>
        </p:nvSpPr>
        <p:spPr>
          <a:xfrm rot="18900000" flipH="1">
            <a:off x="4672150" y="3759275"/>
            <a:ext cx="700628" cy="252483"/>
          </a:xfrm>
          <a:prstGeom prst="bentArrow">
            <a:avLst>
              <a:gd name="adj1" fmla="val 25000"/>
              <a:gd name="adj2" fmla="val 33448"/>
              <a:gd name="adj3" fmla="val 44207"/>
              <a:gd name="adj4" fmla="val 43750"/>
            </a:avLst>
          </a:prstGeom>
          <a:solidFill>
            <a:schemeClr val="tx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9" name="TextBox 88">
            <a:extLst>
              <a:ext uri="{FF2B5EF4-FFF2-40B4-BE49-F238E27FC236}">
                <a16:creationId xmlns:a16="http://schemas.microsoft.com/office/drawing/2014/main" id="{1F7947E2-78F5-4AF3-BF66-4BA8CF4FECDF}"/>
              </a:ext>
            </a:extLst>
          </p:cNvPr>
          <p:cNvSpPr txBox="1"/>
          <p:nvPr/>
        </p:nvSpPr>
        <p:spPr>
          <a:xfrm>
            <a:off x="4403680" y="4100754"/>
            <a:ext cx="1005403" cy="523220"/>
          </a:xfrm>
          <a:prstGeom prst="rect">
            <a:avLst/>
          </a:prstGeom>
          <a:noFill/>
        </p:spPr>
        <p:txBody>
          <a:bodyPr wrap="none" rtlCol="0">
            <a:spAutoFit/>
          </a:bodyPr>
          <a:lstStyle/>
          <a:p>
            <a:pPr algn="r"/>
            <a:r>
              <a:rPr lang="en-US" altLang="ja-JP" sz="1400" dirty="0"/>
              <a:t>Energy</a:t>
            </a:r>
            <a:br>
              <a:rPr lang="en-US" altLang="ja-JP" sz="1400" dirty="0"/>
            </a:br>
            <a:r>
              <a:rPr lang="en-US" altLang="ja-JP" sz="1400" dirty="0"/>
              <a:t>extraction</a:t>
            </a:r>
            <a:endParaRPr kumimoji="1" lang="ja-JP" altLang="en-US" sz="1400" dirty="0"/>
          </a:p>
        </p:txBody>
      </p:sp>
    </p:spTree>
    <p:extLst>
      <p:ext uri="{BB962C8B-B14F-4D97-AF65-F5344CB8AC3E}">
        <p14:creationId xmlns:p14="http://schemas.microsoft.com/office/powerpoint/2010/main" val="20720901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0" name="Rectangle 249">
            <a:extLst>
              <a:ext uri="{FF2B5EF4-FFF2-40B4-BE49-F238E27FC236}">
                <a16:creationId xmlns:a16="http://schemas.microsoft.com/office/drawing/2014/main" id="{5D4FFC87-0ED1-409A-8D45-E84823A49F25}"/>
              </a:ext>
            </a:extLst>
          </p:cNvPr>
          <p:cNvSpPr/>
          <p:nvPr/>
        </p:nvSpPr>
        <p:spPr>
          <a:xfrm>
            <a:off x="6305253" y="699542"/>
            <a:ext cx="2740528" cy="4216873"/>
          </a:xfrm>
          <a:prstGeom prst="rect">
            <a:avLst/>
          </a:prstGeom>
          <a:solidFill>
            <a:srgbClr val="F7F8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85" name="Rectangle 284">
            <a:extLst>
              <a:ext uri="{FF2B5EF4-FFF2-40B4-BE49-F238E27FC236}">
                <a16:creationId xmlns:a16="http://schemas.microsoft.com/office/drawing/2014/main" id="{93927810-BC6D-4089-AA0B-B7548D5F7CBD}"/>
              </a:ext>
            </a:extLst>
          </p:cNvPr>
          <p:cNvSpPr/>
          <p:nvPr/>
        </p:nvSpPr>
        <p:spPr>
          <a:xfrm>
            <a:off x="6614291" y="1349812"/>
            <a:ext cx="2254488" cy="134201"/>
          </a:xfrm>
          <a:prstGeom prst="rect">
            <a:avLst/>
          </a:prstGeom>
          <a:gradFill>
            <a:gsLst>
              <a:gs pos="78000">
                <a:srgbClr val="F15B63">
                  <a:lumMod val="60000"/>
                  <a:lumOff val="40000"/>
                </a:srgbClr>
              </a:gs>
              <a:gs pos="53000">
                <a:schemeClr val="accent2">
                  <a:lumMod val="60000"/>
                  <a:lumOff val="40000"/>
                </a:schemeClr>
              </a:gs>
              <a:gs pos="0">
                <a:schemeClr val="accent2"/>
              </a:gs>
              <a:gs pos="65000">
                <a:schemeClr val="tx1">
                  <a:lumMod val="20000"/>
                  <a:lumOff val="80000"/>
                </a:schemeClr>
              </a:gs>
              <a:gs pos="100000">
                <a:srgbClr val="F15B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sz="1200" dirty="0">
              <a:solidFill>
                <a:schemeClr val="bg1"/>
              </a:solidFill>
            </a:endParaRPr>
          </a:p>
        </p:txBody>
      </p:sp>
      <p:sp>
        <p:nvSpPr>
          <p:cNvPr id="286" name="Rectangle 285">
            <a:extLst>
              <a:ext uri="{FF2B5EF4-FFF2-40B4-BE49-F238E27FC236}">
                <a16:creationId xmlns:a16="http://schemas.microsoft.com/office/drawing/2014/main" id="{D119C0BC-E852-4FD9-88FD-AEB9A6B134FC}"/>
              </a:ext>
            </a:extLst>
          </p:cNvPr>
          <p:cNvSpPr/>
          <p:nvPr/>
        </p:nvSpPr>
        <p:spPr>
          <a:xfrm>
            <a:off x="6614291" y="2298903"/>
            <a:ext cx="2254488" cy="134201"/>
          </a:xfrm>
          <a:prstGeom prst="rect">
            <a:avLst/>
          </a:prstGeom>
          <a:gradFill>
            <a:gsLst>
              <a:gs pos="78000">
                <a:srgbClr val="F15B63">
                  <a:lumMod val="60000"/>
                  <a:lumOff val="40000"/>
                </a:srgbClr>
              </a:gs>
              <a:gs pos="53000">
                <a:schemeClr val="accent2">
                  <a:lumMod val="60000"/>
                  <a:lumOff val="40000"/>
                </a:schemeClr>
              </a:gs>
              <a:gs pos="0">
                <a:schemeClr val="accent2"/>
              </a:gs>
              <a:gs pos="65000">
                <a:schemeClr val="tx1">
                  <a:lumMod val="20000"/>
                  <a:lumOff val="80000"/>
                </a:schemeClr>
              </a:gs>
              <a:gs pos="100000">
                <a:srgbClr val="F15B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sz="1200" dirty="0">
              <a:solidFill>
                <a:schemeClr val="bg1"/>
              </a:solidFill>
            </a:endParaRPr>
          </a:p>
        </p:txBody>
      </p:sp>
      <p:sp>
        <p:nvSpPr>
          <p:cNvPr id="287" name="Rectangle 286">
            <a:extLst>
              <a:ext uri="{FF2B5EF4-FFF2-40B4-BE49-F238E27FC236}">
                <a16:creationId xmlns:a16="http://schemas.microsoft.com/office/drawing/2014/main" id="{9D4270CA-E29B-4E10-BA8A-DD037E8E4F24}"/>
              </a:ext>
            </a:extLst>
          </p:cNvPr>
          <p:cNvSpPr/>
          <p:nvPr/>
        </p:nvSpPr>
        <p:spPr>
          <a:xfrm>
            <a:off x="6614291" y="3247994"/>
            <a:ext cx="2254488" cy="134201"/>
          </a:xfrm>
          <a:prstGeom prst="rect">
            <a:avLst/>
          </a:prstGeom>
          <a:gradFill>
            <a:gsLst>
              <a:gs pos="78000">
                <a:srgbClr val="F15B63">
                  <a:lumMod val="60000"/>
                  <a:lumOff val="40000"/>
                </a:srgbClr>
              </a:gs>
              <a:gs pos="53000">
                <a:schemeClr val="accent2">
                  <a:lumMod val="60000"/>
                  <a:lumOff val="40000"/>
                </a:schemeClr>
              </a:gs>
              <a:gs pos="0">
                <a:schemeClr val="accent2"/>
              </a:gs>
              <a:gs pos="65000">
                <a:schemeClr val="tx1">
                  <a:lumMod val="20000"/>
                  <a:lumOff val="80000"/>
                </a:schemeClr>
              </a:gs>
              <a:gs pos="100000">
                <a:srgbClr val="F15B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sz="1200" dirty="0">
              <a:solidFill>
                <a:schemeClr val="bg1"/>
              </a:solidFill>
            </a:endParaRPr>
          </a:p>
        </p:txBody>
      </p:sp>
      <p:sp>
        <p:nvSpPr>
          <p:cNvPr id="288" name="Rectangle 287">
            <a:extLst>
              <a:ext uri="{FF2B5EF4-FFF2-40B4-BE49-F238E27FC236}">
                <a16:creationId xmlns:a16="http://schemas.microsoft.com/office/drawing/2014/main" id="{45E86802-362C-47D2-B9B6-8EC992B1AFFC}"/>
              </a:ext>
            </a:extLst>
          </p:cNvPr>
          <p:cNvSpPr/>
          <p:nvPr/>
        </p:nvSpPr>
        <p:spPr>
          <a:xfrm>
            <a:off x="6614291" y="4197084"/>
            <a:ext cx="2254488" cy="134201"/>
          </a:xfrm>
          <a:prstGeom prst="rect">
            <a:avLst/>
          </a:prstGeom>
          <a:gradFill>
            <a:gsLst>
              <a:gs pos="78000">
                <a:srgbClr val="F15B63">
                  <a:lumMod val="60000"/>
                  <a:lumOff val="40000"/>
                </a:srgbClr>
              </a:gs>
              <a:gs pos="53000">
                <a:schemeClr val="accent2">
                  <a:lumMod val="60000"/>
                  <a:lumOff val="40000"/>
                </a:schemeClr>
              </a:gs>
              <a:gs pos="0">
                <a:schemeClr val="accent2"/>
              </a:gs>
              <a:gs pos="65000">
                <a:schemeClr val="tx1">
                  <a:lumMod val="20000"/>
                  <a:lumOff val="80000"/>
                </a:schemeClr>
              </a:gs>
              <a:gs pos="100000">
                <a:srgbClr val="F15B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sz="1200" dirty="0">
              <a:solidFill>
                <a:schemeClr val="bg1"/>
              </a:solidFill>
            </a:endParaRPr>
          </a:p>
        </p:txBody>
      </p:sp>
      <p:sp>
        <p:nvSpPr>
          <p:cNvPr id="249" name="Rectangle 248">
            <a:extLst>
              <a:ext uri="{FF2B5EF4-FFF2-40B4-BE49-F238E27FC236}">
                <a16:creationId xmlns:a16="http://schemas.microsoft.com/office/drawing/2014/main" id="{94E75B38-2B72-44F8-9EDF-749ED8A34DCD}"/>
              </a:ext>
            </a:extLst>
          </p:cNvPr>
          <p:cNvSpPr/>
          <p:nvPr/>
        </p:nvSpPr>
        <p:spPr>
          <a:xfrm>
            <a:off x="3406775" y="699542"/>
            <a:ext cx="2740528" cy="4207820"/>
          </a:xfrm>
          <a:prstGeom prst="rect">
            <a:avLst/>
          </a:prstGeom>
          <a:solidFill>
            <a:srgbClr val="F7F8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1" name="Rectangle 280">
            <a:extLst>
              <a:ext uri="{FF2B5EF4-FFF2-40B4-BE49-F238E27FC236}">
                <a16:creationId xmlns:a16="http://schemas.microsoft.com/office/drawing/2014/main" id="{D59855D6-99B9-4221-9A90-6D9E365C7AA0}"/>
              </a:ext>
            </a:extLst>
          </p:cNvPr>
          <p:cNvSpPr/>
          <p:nvPr/>
        </p:nvSpPr>
        <p:spPr>
          <a:xfrm>
            <a:off x="3682585" y="1348345"/>
            <a:ext cx="2254488" cy="134201"/>
          </a:xfrm>
          <a:prstGeom prst="rect">
            <a:avLst/>
          </a:prstGeom>
          <a:gradFill>
            <a:gsLst>
              <a:gs pos="54000">
                <a:srgbClr val="F15B63">
                  <a:lumMod val="60000"/>
                  <a:lumOff val="40000"/>
                </a:srgbClr>
              </a:gs>
              <a:gs pos="33000">
                <a:schemeClr val="accent2">
                  <a:lumMod val="60000"/>
                  <a:lumOff val="40000"/>
                </a:schemeClr>
              </a:gs>
              <a:gs pos="0">
                <a:schemeClr val="accent2"/>
              </a:gs>
              <a:gs pos="43000">
                <a:schemeClr val="tx1">
                  <a:lumMod val="20000"/>
                  <a:lumOff val="80000"/>
                </a:schemeClr>
              </a:gs>
              <a:gs pos="100000">
                <a:srgbClr val="F15B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1200" dirty="0">
                <a:solidFill>
                  <a:schemeClr val="bg1"/>
                </a:solidFill>
              </a:rPr>
              <a:t>HOT</a:t>
            </a:r>
            <a:endParaRPr kumimoji="1" lang="ja-JP" altLang="en-US" sz="1200" dirty="0">
              <a:solidFill>
                <a:schemeClr val="bg1"/>
              </a:solidFill>
            </a:endParaRPr>
          </a:p>
        </p:txBody>
      </p:sp>
      <p:sp>
        <p:nvSpPr>
          <p:cNvPr id="282" name="Rectangle 281">
            <a:extLst>
              <a:ext uri="{FF2B5EF4-FFF2-40B4-BE49-F238E27FC236}">
                <a16:creationId xmlns:a16="http://schemas.microsoft.com/office/drawing/2014/main" id="{244DBE0F-AA7D-45A6-8E92-BACDBCFB6F43}"/>
              </a:ext>
            </a:extLst>
          </p:cNvPr>
          <p:cNvSpPr/>
          <p:nvPr/>
        </p:nvSpPr>
        <p:spPr>
          <a:xfrm>
            <a:off x="3682585" y="2297436"/>
            <a:ext cx="2254488" cy="134201"/>
          </a:xfrm>
          <a:prstGeom prst="rect">
            <a:avLst/>
          </a:prstGeom>
          <a:gradFill>
            <a:gsLst>
              <a:gs pos="54000">
                <a:srgbClr val="F15B63">
                  <a:lumMod val="60000"/>
                  <a:lumOff val="40000"/>
                </a:srgbClr>
              </a:gs>
              <a:gs pos="33000">
                <a:schemeClr val="accent2">
                  <a:lumMod val="60000"/>
                  <a:lumOff val="40000"/>
                </a:schemeClr>
              </a:gs>
              <a:gs pos="0">
                <a:schemeClr val="accent2"/>
              </a:gs>
              <a:gs pos="43000">
                <a:schemeClr val="tx1">
                  <a:lumMod val="20000"/>
                  <a:lumOff val="80000"/>
                </a:schemeClr>
              </a:gs>
              <a:gs pos="100000">
                <a:srgbClr val="F15B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sz="1200" dirty="0">
              <a:solidFill>
                <a:schemeClr val="bg1"/>
              </a:solidFill>
            </a:endParaRPr>
          </a:p>
        </p:txBody>
      </p:sp>
      <p:sp>
        <p:nvSpPr>
          <p:cNvPr id="283" name="Rectangle 282">
            <a:extLst>
              <a:ext uri="{FF2B5EF4-FFF2-40B4-BE49-F238E27FC236}">
                <a16:creationId xmlns:a16="http://schemas.microsoft.com/office/drawing/2014/main" id="{F949A93C-6BA2-4E84-AAE7-141125E113E1}"/>
              </a:ext>
            </a:extLst>
          </p:cNvPr>
          <p:cNvSpPr/>
          <p:nvPr/>
        </p:nvSpPr>
        <p:spPr>
          <a:xfrm>
            <a:off x="3682585" y="3246527"/>
            <a:ext cx="2254488" cy="134201"/>
          </a:xfrm>
          <a:prstGeom prst="rect">
            <a:avLst/>
          </a:prstGeom>
          <a:gradFill>
            <a:gsLst>
              <a:gs pos="54000">
                <a:srgbClr val="F15B63">
                  <a:lumMod val="60000"/>
                  <a:lumOff val="40000"/>
                </a:srgbClr>
              </a:gs>
              <a:gs pos="33000">
                <a:schemeClr val="accent2">
                  <a:lumMod val="60000"/>
                  <a:lumOff val="40000"/>
                </a:schemeClr>
              </a:gs>
              <a:gs pos="0">
                <a:schemeClr val="accent2"/>
              </a:gs>
              <a:gs pos="43000">
                <a:schemeClr val="tx1">
                  <a:lumMod val="20000"/>
                  <a:lumOff val="80000"/>
                </a:schemeClr>
              </a:gs>
              <a:gs pos="100000">
                <a:srgbClr val="F15B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sz="1200" dirty="0">
              <a:solidFill>
                <a:schemeClr val="bg1"/>
              </a:solidFill>
            </a:endParaRPr>
          </a:p>
        </p:txBody>
      </p:sp>
      <p:sp>
        <p:nvSpPr>
          <p:cNvPr id="284" name="Rectangle 283">
            <a:extLst>
              <a:ext uri="{FF2B5EF4-FFF2-40B4-BE49-F238E27FC236}">
                <a16:creationId xmlns:a16="http://schemas.microsoft.com/office/drawing/2014/main" id="{8594C1F9-4166-4B8C-84A7-7BACB58978BE}"/>
              </a:ext>
            </a:extLst>
          </p:cNvPr>
          <p:cNvSpPr/>
          <p:nvPr/>
        </p:nvSpPr>
        <p:spPr>
          <a:xfrm>
            <a:off x="3682585" y="4195617"/>
            <a:ext cx="2254488" cy="134201"/>
          </a:xfrm>
          <a:prstGeom prst="rect">
            <a:avLst/>
          </a:prstGeom>
          <a:gradFill>
            <a:gsLst>
              <a:gs pos="54000">
                <a:srgbClr val="F15B63">
                  <a:lumMod val="60000"/>
                  <a:lumOff val="40000"/>
                </a:srgbClr>
              </a:gs>
              <a:gs pos="33000">
                <a:schemeClr val="accent2">
                  <a:lumMod val="60000"/>
                  <a:lumOff val="40000"/>
                </a:schemeClr>
              </a:gs>
              <a:gs pos="0">
                <a:schemeClr val="accent2"/>
              </a:gs>
              <a:gs pos="43000">
                <a:schemeClr val="tx1">
                  <a:lumMod val="20000"/>
                  <a:lumOff val="80000"/>
                </a:schemeClr>
              </a:gs>
              <a:gs pos="100000">
                <a:srgbClr val="F15B63"/>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kumimoji="1" lang="ja-JP" altLang="en-US" sz="1200" dirty="0">
              <a:solidFill>
                <a:schemeClr val="bg1"/>
              </a:solidFill>
            </a:endParaRPr>
          </a:p>
        </p:txBody>
      </p:sp>
      <p:sp>
        <p:nvSpPr>
          <p:cNvPr id="4" name="Title 3">
            <a:extLst>
              <a:ext uri="{FF2B5EF4-FFF2-40B4-BE49-F238E27FC236}">
                <a16:creationId xmlns:a16="http://schemas.microsoft.com/office/drawing/2014/main" id="{79DBE8FB-E476-4ECD-AFDC-7832F123CE8B}"/>
              </a:ext>
            </a:extLst>
          </p:cNvPr>
          <p:cNvSpPr>
            <a:spLocks noGrp="1"/>
          </p:cNvSpPr>
          <p:nvPr>
            <p:ph type="title"/>
          </p:nvPr>
        </p:nvSpPr>
        <p:spPr/>
        <p:txBody>
          <a:bodyPr>
            <a:normAutofit fontScale="90000"/>
          </a:bodyPr>
          <a:lstStyle/>
          <a:p>
            <a:r>
              <a:rPr kumimoji="1" lang="en-US" altLang="ja-JP" dirty="0"/>
              <a:t>Fluid Motion and Temperature Change</a:t>
            </a:r>
            <a:endParaRPr kumimoji="1" lang="ja-JP" altLang="en-US" dirty="0"/>
          </a:p>
        </p:txBody>
      </p:sp>
      <p:sp>
        <p:nvSpPr>
          <p:cNvPr id="5" name="Content Placeholder 4">
            <a:extLst>
              <a:ext uri="{FF2B5EF4-FFF2-40B4-BE49-F238E27FC236}">
                <a16:creationId xmlns:a16="http://schemas.microsoft.com/office/drawing/2014/main" id="{B210D2AB-43EE-4060-B226-5CEE6BC49B7B}"/>
              </a:ext>
            </a:extLst>
          </p:cNvPr>
          <p:cNvSpPr>
            <a:spLocks noGrp="1"/>
          </p:cNvSpPr>
          <p:nvPr>
            <p:ph sz="half" idx="10"/>
          </p:nvPr>
        </p:nvSpPr>
        <p:spPr/>
        <p:txBody>
          <a:bodyPr>
            <a:normAutofit/>
          </a:bodyPr>
          <a:lstStyle/>
          <a:p>
            <a:r>
              <a:rPr lang="en-US" altLang="ja-JP" dirty="0"/>
              <a:t>Consider the motion of fluid parcels on a plate with the temperature gradient</a:t>
            </a:r>
          </a:p>
          <a:p>
            <a:r>
              <a:rPr lang="en-US" altLang="ja-JP" dirty="0"/>
              <a:t>When a high pressure wave comes from the left, each parcel moves to the right and will be heated</a:t>
            </a:r>
          </a:p>
          <a:p>
            <a:pPr lvl="1"/>
            <a:r>
              <a:rPr lang="en-US" altLang="ja-JP" dirty="0"/>
              <a:t>The pressure is increased due to the thermal expansion</a:t>
            </a:r>
          </a:p>
          <a:p>
            <a:r>
              <a:rPr lang="en-US" altLang="ja-JP" dirty="0"/>
              <a:t>Conversely, the temperature gradient decreases the pressure of a low pressure wave</a:t>
            </a:r>
          </a:p>
          <a:p>
            <a:pPr lvl="1"/>
            <a:r>
              <a:rPr lang="en-US" altLang="ja-JP" dirty="0"/>
              <a:t>The cycle amplifies the acoustic waves</a:t>
            </a:r>
          </a:p>
        </p:txBody>
      </p:sp>
      <p:grpSp>
        <p:nvGrpSpPr>
          <p:cNvPr id="10" name="Group 9">
            <a:extLst>
              <a:ext uri="{FF2B5EF4-FFF2-40B4-BE49-F238E27FC236}">
                <a16:creationId xmlns:a16="http://schemas.microsoft.com/office/drawing/2014/main" id="{E9A805AE-9ABA-429F-8F0F-0116DF480086}"/>
              </a:ext>
            </a:extLst>
          </p:cNvPr>
          <p:cNvGrpSpPr/>
          <p:nvPr/>
        </p:nvGrpSpPr>
        <p:grpSpPr>
          <a:xfrm>
            <a:off x="3687328" y="1198124"/>
            <a:ext cx="2254499" cy="131681"/>
            <a:chOff x="4050644" y="1138335"/>
            <a:chExt cx="2254499" cy="131681"/>
          </a:xfrm>
        </p:grpSpPr>
        <p:sp>
          <p:nvSpPr>
            <p:cNvPr id="48" name="Oval 47">
              <a:extLst>
                <a:ext uri="{FF2B5EF4-FFF2-40B4-BE49-F238E27FC236}">
                  <a16:creationId xmlns:a16="http://schemas.microsoft.com/office/drawing/2014/main" id="{7E4A7B89-D3A9-4B0B-8D63-F617FBC0F918}"/>
                </a:ext>
              </a:extLst>
            </p:cNvPr>
            <p:cNvSpPr/>
            <p:nvPr/>
          </p:nvSpPr>
          <p:spPr>
            <a:xfrm>
              <a:off x="408874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2" name="Straight Arrow Connector 91">
              <a:extLst>
                <a:ext uri="{FF2B5EF4-FFF2-40B4-BE49-F238E27FC236}">
                  <a16:creationId xmlns:a16="http://schemas.microsoft.com/office/drawing/2014/main" id="{C2FA5A17-7BCE-4A16-94B0-0EEF8AFC61C3}"/>
                </a:ext>
              </a:extLst>
            </p:cNvPr>
            <p:cNvCxnSpPr>
              <a:cxnSpLocks/>
            </p:cNvCxnSpPr>
            <p:nvPr/>
          </p:nvCxnSpPr>
          <p:spPr>
            <a:xfrm>
              <a:off x="4050644" y="1270016"/>
              <a:ext cx="2254499" cy="0"/>
            </a:xfrm>
            <a:prstGeom prst="straightConnector1">
              <a:avLst/>
            </a:prstGeom>
            <a:ln>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sp>
          <p:nvSpPr>
            <p:cNvPr id="94" name="Oval 93">
              <a:extLst>
                <a:ext uri="{FF2B5EF4-FFF2-40B4-BE49-F238E27FC236}">
                  <a16:creationId xmlns:a16="http://schemas.microsoft.com/office/drawing/2014/main" id="{AA1E57B5-EA29-4509-A274-B4BB7861663E}"/>
                </a:ext>
              </a:extLst>
            </p:cNvPr>
            <p:cNvSpPr/>
            <p:nvPr/>
          </p:nvSpPr>
          <p:spPr>
            <a:xfrm>
              <a:off x="4369650"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Oval 95">
              <a:extLst>
                <a:ext uri="{FF2B5EF4-FFF2-40B4-BE49-F238E27FC236}">
                  <a16:creationId xmlns:a16="http://schemas.microsoft.com/office/drawing/2014/main" id="{E7B0884C-8A92-46A4-831B-5A6039934269}"/>
                </a:ext>
              </a:extLst>
            </p:cNvPr>
            <p:cNvSpPr/>
            <p:nvPr/>
          </p:nvSpPr>
          <p:spPr>
            <a:xfrm>
              <a:off x="4931460" y="1138335"/>
              <a:ext cx="125882" cy="125882"/>
            </a:xfrm>
            <a:prstGeom prst="ellipse">
              <a:avLst/>
            </a:prstGeom>
            <a:solidFill>
              <a:schemeClr val="bg1"/>
            </a:solidFill>
            <a:ln w="28575">
              <a:solidFill>
                <a:schemeClr val="tx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Oval 97">
              <a:extLst>
                <a:ext uri="{FF2B5EF4-FFF2-40B4-BE49-F238E27FC236}">
                  <a16:creationId xmlns:a16="http://schemas.microsoft.com/office/drawing/2014/main" id="{8E1634D6-217D-4716-AC7E-073E12D605E8}"/>
                </a:ext>
              </a:extLst>
            </p:cNvPr>
            <p:cNvSpPr/>
            <p:nvPr/>
          </p:nvSpPr>
          <p:spPr>
            <a:xfrm>
              <a:off x="5493270"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Oval 162">
              <a:extLst>
                <a:ext uri="{FF2B5EF4-FFF2-40B4-BE49-F238E27FC236}">
                  <a16:creationId xmlns:a16="http://schemas.microsoft.com/office/drawing/2014/main" id="{61D097C2-C5F0-4FC8-B086-15327A94D8FE}"/>
                </a:ext>
              </a:extLst>
            </p:cNvPr>
            <p:cNvSpPr/>
            <p:nvPr/>
          </p:nvSpPr>
          <p:spPr>
            <a:xfrm>
              <a:off x="6055078"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4" name="Group 163">
            <a:extLst>
              <a:ext uri="{FF2B5EF4-FFF2-40B4-BE49-F238E27FC236}">
                <a16:creationId xmlns:a16="http://schemas.microsoft.com/office/drawing/2014/main" id="{15C139AE-4B0B-4CCA-BF20-2D8E79D363F8}"/>
              </a:ext>
            </a:extLst>
          </p:cNvPr>
          <p:cNvGrpSpPr/>
          <p:nvPr/>
        </p:nvGrpSpPr>
        <p:grpSpPr>
          <a:xfrm>
            <a:off x="6610334" y="1198124"/>
            <a:ext cx="2254499" cy="131681"/>
            <a:chOff x="4050644" y="1138335"/>
            <a:chExt cx="2254499" cy="131681"/>
          </a:xfrm>
        </p:grpSpPr>
        <p:sp>
          <p:nvSpPr>
            <p:cNvPr id="165" name="Oval 164">
              <a:extLst>
                <a:ext uri="{FF2B5EF4-FFF2-40B4-BE49-F238E27FC236}">
                  <a16:creationId xmlns:a16="http://schemas.microsoft.com/office/drawing/2014/main" id="{7A94D156-2698-49DD-A55E-4FE4A2EAADEE}"/>
                </a:ext>
              </a:extLst>
            </p:cNvPr>
            <p:cNvSpPr/>
            <p:nvPr/>
          </p:nvSpPr>
          <p:spPr>
            <a:xfrm>
              <a:off x="408874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66" name="Straight Arrow Connector 165">
              <a:extLst>
                <a:ext uri="{FF2B5EF4-FFF2-40B4-BE49-F238E27FC236}">
                  <a16:creationId xmlns:a16="http://schemas.microsoft.com/office/drawing/2014/main" id="{FDF0D82E-2534-42AD-A4BB-0BC4C3D045E4}"/>
                </a:ext>
              </a:extLst>
            </p:cNvPr>
            <p:cNvCxnSpPr>
              <a:cxnSpLocks/>
            </p:cNvCxnSpPr>
            <p:nvPr/>
          </p:nvCxnSpPr>
          <p:spPr>
            <a:xfrm>
              <a:off x="4050644" y="1270016"/>
              <a:ext cx="2254499" cy="0"/>
            </a:xfrm>
            <a:prstGeom prst="straightConnector1">
              <a:avLst/>
            </a:prstGeom>
            <a:ln>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sp>
          <p:nvSpPr>
            <p:cNvPr id="169" name="Oval 168">
              <a:extLst>
                <a:ext uri="{FF2B5EF4-FFF2-40B4-BE49-F238E27FC236}">
                  <a16:creationId xmlns:a16="http://schemas.microsoft.com/office/drawing/2014/main" id="{EF562286-2E04-44C6-A760-E1F4FC1A71C6}"/>
                </a:ext>
              </a:extLst>
            </p:cNvPr>
            <p:cNvSpPr/>
            <p:nvPr/>
          </p:nvSpPr>
          <p:spPr>
            <a:xfrm>
              <a:off x="4931460"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1" name="Oval 170">
              <a:extLst>
                <a:ext uri="{FF2B5EF4-FFF2-40B4-BE49-F238E27FC236}">
                  <a16:creationId xmlns:a16="http://schemas.microsoft.com/office/drawing/2014/main" id="{912A48E3-2006-4FDC-880D-929601A34088}"/>
                </a:ext>
              </a:extLst>
            </p:cNvPr>
            <p:cNvSpPr/>
            <p:nvPr/>
          </p:nvSpPr>
          <p:spPr>
            <a:xfrm>
              <a:off x="5493270" y="1138335"/>
              <a:ext cx="125882" cy="125882"/>
            </a:xfrm>
            <a:prstGeom prst="ellipse">
              <a:avLst/>
            </a:prstGeom>
            <a:solidFill>
              <a:schemeClr val="bg1"/>
            </a:solidFill>
            <a:ln w="28575">
              <a:solidFill>
                <a:schemeClr val="tx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3" name="Oval 172">
              <a:extLst>
                <a:ext uri="{FF2B5EF4-FFF2-40B4-BE49-F238E27FC236}">
                  <a16:creationId xmlns:a16="http://schemas.microsoft.com/office/drawing/2014/main" id="{8E06B4FE-E270-4BEF-B0C7-7D4457BC4AD3}"/>
                </a:ext>
              </a:extLst>
            </p:cNvPr>
            <p:cNvSpPr/>
            <p:nvPr/>
          </p:nvSpPr>
          <p:spPr>
            <a:xfrm>
              <a:off x="6055078"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74" name="Group 173">
            <a:extLst>
              <a:ext uri="{FF2B5EF4-FFF2-40B4-BE49-F238E27FC236}">
                <a16:creationId xmlns:a16="http://schemas.microsoft.com/office/drawing/2014/main" id="{4691CE99-6ED8-4A20-9F72-BDE0A6DBC2A5}"/>
              </a:ext>
            </a:extLst>
          </p:cNvPr>
          <p:cNvGrpSpPr/>
          <p:nvPr/>
        </p:nvGrpSpPr>
        <p:grpSpPr>
          <a:xfrm>
            <a:off x="3687328" y="3102194"/>
            <a:ext cx="2254499" cy="131681"/>
            <a:chOff x="4050644" y="1138335"/>
            <a:chExt cx="2254499" cy="131681"/>
          </a:xfrm>
        </p:grpSpPr>
        <p:sp>
          <p:nvSpPr>
            <p:cNvPr id="175" name="Oval 174">
              <a:extLst>
                <a:ext uri="{FF2B5EF4-FFF2-40B4-BE49-F238E27FC236}">
                  <a16:creationId xmlns:a16="http://schemas.microsoft.com/office/drawing/2014/main" id="{1F929D43-EEAB-4908-9430-9228CBB6C4C1}"/>
                </a:ext>
              </a:extLst>
            </p:cNvPr>
            <p:cNvSpPr/>
            <p:nvPr/>
          </p:nvSpPr>
          <p:spPr>
            <a:xfrm>
              <a:off x="408874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76" name="Straight Arrow Connector 175">
              <a:extLst>
                <a:ext uri="{FF2B5EF4-FFF2-40B4-BE49-F238E27FC236}">
                  <a16:creationId xmlns:a16="http://schemas.microsoft.com/office/drawing/2014/main" id="{DCD8F704-2461-4508-AC48-E9ABC9B58234}"/>
                </a:ext>
              </a:extLst>
            </p:cNvPr>
            <p:cNvCxnSpPr>
              <a:cxnSpLocks/>
            </p:cNvCxnSpPr>
            <p:nvPr/>
          </p:nvCxnSpPr>
          <p:spPr>
            <a:xfrm>
              <a:off x="4050644" y="1270016"/>
              <a:ext cx="2254499" cy="0"/>
            </a:xfrm>
            <a:prstGeom prst="straightConnector1">
              <a:avLst/>
            </a:prstGeom>
            <a:ln>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sp>
          <p:nvSpPr>
            <p:cNvPr id="178" name="Oval 177">
              <a:extLst>
                <a:ext uri="{FF2B5EF4-FFF2-40B4-BE49-F238E27FC236}">
                  <a16:creationId xmlns:a16="http://schemas.microsoft.com/office/drawing/2014/main" id="{6EC06502-0D52-407F-B815-56AB10523FEC}"/>
                </a:ext>
              </a:extLst>
            </p:cNvPr>
            <p:cNvSpPr/>
            <p:nvPr/>
          </p:nvSpPr>
          <p:spPr>
            <a:xfrm>
              <a:off x="465055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Oval 179">
              <a:extLst>
                <a:ext uri="{FF2B5EF4-FFF2-40B4-BE49-F238E27FC236}">
                  <a16:creationId xmlns:a16="http://schemas.microsoft.com/office/drawing/2014/main" id="{625564A5-7142-4FEF-B9F7-F284CEACB97D}"/>
                </a:ext>
              </a:extLst>
            </p:cNvPr>
            <p:cNvSpPr/>
            <p:nvPr/>
          </p:nvSpPr>
          <p:spPr>
            <a:xfrm>
              <a:off x="5212365" y="1138335"/>
              <a:ext cx="125882" cy="125882"/>
            </a:xfrm>
            <a:prstGeom prst="ellipse">
              <a:avLst/>
            </a:prstGeom>
            <a:solidFill>
              <a:schemeClr val="bg1"/>
            </a:solidFill>
            <a:ln w="28575">
              <a:solidFill>
                <a:srgbClr val="F15B6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Oval 180">
              <a:extLst>
                <a:ext uri="{FF2B5EF4-FFF2-40B4-BE49-F238E27FC236}">
                  <a16:creationId xmlns:a16="http://schemas.microsoft.com/office/drawing/2014/main" id="{D4414309-E155-436F-91D6-4EC9BF7D9EF6}"/>
                </a:ext>
              </a:extLst>
            </p:cNvPr>
            <p:cNvSpPr/>
            <p:nvPr/>
          </p:nvSpPr>
          <p:spPr>
            <a:xfrm>
              <a:off x="5493270"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Oval 182">
              <a:extLst>
                <a:ext uri="{FF2B5EF4-FFF2-40B4-BE49-F238E27FC236}">
                  <a16:creationId xmlns:a16="http://schemas.microsoft.com/office/drawing/2014/main" id="{9E24743B-712B-4F93-8D98-A6C67CBE6FEE}"/>
                </a:ext>
              </a:extLst>
            </p:cNvPr>
            <p:cNvSpPr/>
            <p:nvPr/>
          </p:nvSpPr>
          <p:spPr>
            <a:xfrm>
              <a:off x="6055078"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84" name="Group 183">
            <a:extLst>
              <a:ext uri="{FF2B5EF4-FFF2-40B4-BE49-F238E27FC236}">
                <a16:creationId xmlns:a16="http://schemas.microsoft.com/office/drawing/2014/main" id="{EE6C57EF-AF05-44F5-91F1-AE426338D7DD}"/>
              </a:ext>
            </a:extLst>
          </p:cNvPr>
          <p:cNvGrpSpPr/>
          <p:nvPr/>
        </p:nvGrpSpPr>
        <p:grpSpPr>
          <a:xfrm>
            <a:off x="3687328" y="2150159"/>
            <a:ext cx="2254499" cy="131681"/>
            <a:chOff x="4050644" y="1138335"/>
            <a:chExt cx="2254499" cy="131681"/>
          </a:xfrm>
        </p:grpSpPr>
        <p:sp>
          <p:nvSpPr>
            <p:cNvPr id="185" name="Oval 184">
              <a:extLst>
                <a:ext uri="{FF2B5EF4-FFF2-40B4-BE49-F238E27FC236}">
                  <a16:creationId xmlns:a16="http://schemas.microsoft.com/office/drawing/2014/main" id="{2CFAEE9C-1BD2-4E62-B83A-F4EB80BF7A19}"/>
                </a:ext>
              </a:extLst>
            </p:cNvPr>
            <p:cNvSpPr/>
            <p:nvPr/>
          </p:nvSpPr>
          <p:spPr>
            <a:xfrm>
              <a:off x="408874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6" name="Straight Arrow Connector 185">
              <a:extLst>
                <a:ext uri="{FF2B5EF4-FFF2-40B4-BE49-F238E27FC236}">
                  <a16:creationId xmlns:a16="http://schemas.microsoft.com/office/drawing/2014/main" id="{E1B7C232-6C65-4F6C-AA65-B7C52113F44C}"/>
                </a:ext>
              </a:extLst>
            </p:cNvPr>
            <p:cNvCxnSpPr>
              <a:cxnSpLocks/>
            </p:cNvCxnSpPr>
            <p:nvPr/>
          </p:nvCxnSpPr>
          <p:spPr>
            <a:xfrm>
              <a:off x="4050644" y="1270016"/>
              <a:ext cx="2254499" cy="0"/>
            </a:xfrm>
            <a:prstGeom prst="straightConnector1">
              <a:avLst/>
            </a:prstGeom>
            <a:ln>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sp>
          <p:nvSpPr>
            <p:cNvPr id="188" name="Oval 187">
              <a:extLst>
                <a:ext uri="{FF2B5EF4-FFF2-40B4-BE49-F238E27FC236}">
                  <a16:creationId xmlns:a16="http://schemas.microsoft.com/office/drawing/2014/main" id="{3D54495D-B517-45DF-A381-24EE9A04DE42}"/>
                </a:ext>
              </a:extLst>
            </p:cNvPr>
            <p:cNvSpPr/>
            <p:nvPr/>
          </p:nvSpPr>
          <p:spPr>
            <a:xfrm>
              <a:off x="465055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Oval 188">
              <a:extLst>
                <a:ext uri="{FF2B5EF4-FFF2-40B4-BE49-F238E27FC236}">
                  <a16:creationId xmlns:a16="http://schemas.microsoft.com/office/drawing/2014/main" id="{5150751D-6092-4626-8DAF-4B1C5044B4B0}"/>
                </a:ext>
              </a:extLst>
            </p:cNvPr>
            <p:cNvSpPr/>
            <p:nvPr/>
          </p:nvSpPr>
          <p:spPr>
            <a:xfrm>
              <a:off x="4931460" y="1138335"/>
              <a:ext cx="125882" cy="125882"/>
            </a:xfrm>
            <a:prstGeom prst="ellipse">
              <a:avLst/>
            </a:prstGeom>
            <a:solidFill>
              <a:schemeClr val="bg1"/>
            </a:solidFill>
            <a:ln w="28575">
              <a:solidFill>
                <a:schemeClr val="tx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Oval 190">
              <a:extLst>
                <a:ext uri="{FF2B5EF4-FFF2-40B4-BE49-F238E27FC236}">
                  <a16:creationId xmlns:a16="http://schemas.microsoft.com/office/drawing/2014/main" id="{1548AE9E-D5E0-4B8B-A115-DF13061C46AE}"/>
                </a:ext>
              </a:extLst>
            </p:cNvPr>
            <p:cNvSpPr/>
            <p:nvPr/>
          </p:nvSpPr>
          <p:spPr>
            <a:xfrm>
              <a:off x="5493270"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Oval 192">
              <a:extLst>
                <a:ext uri="{FF2B5EF4-FFF2-40B4-BE49-F238E27FC236}">
                  <a16:creationId xmlns:a16="http://schemas.microsoft.com/office/drawing/2014/main" id="{BA9BCF68-C827-449C-839A-C5088DA5A937}"/>
                </a:ext>
              </a:extLst>
            </p:cNvPr>
            <p:cNvSpPr/>
            <p:nvPr/>
          </p:nvSpPr>
          <p:spPr>
            <a:xfrm>
              <a:off x="6055078"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94" name="Group 193">
            <a:extLst>
              <a:ext uri="{FF2B5EF4-FFF2-40B4-BE49-F238E27FC236}">
                <a16:creationId xmlns:a16="http://schemas.microsoft.com/office/drawing/2014/main" id="{8C6C978E-D47A-4C75-B21B-70BFF403D796}"/>
              </a:ext>
            </a:extLst>
          </p:cNvPr>
          <p:cNvGrpSpPr/>
          <p:nvPr/>
        </p:nvGrpSpPr>
        <p:grpSpPr>
          <a:xfrm>
            <a:off x="6610334" y="4054230"/>
            <a:ext cx="2254499" cy="131681"/>
            <a:chOff x="4050644" y="1138335"/>
            <a:chExt cx="2254499" cy="131681"/>
          </a:xfrm>
        </p:grpSpPr>
        <p:sp>
          <p:nvSpPr>
            <p:cNvPr id="195" name="Oval 194">
              <a:extLst>
                <a:ext uri="{FF2B5EF4-FFF2-40B4-BE49-F238E27FC236}">
                  <a16:creationId xmlns:a16="http://schemas.microsoft.com/office/drawing/2014/main" id="{C309E024-2D29-4A11-A573-C2338524E314}"/>
                </a:ext>
              </a:extLst>
            </p:cNvPr>
            <p:cNvSpPr/>
            <p:nvPr/>
          </p:nvSpPr>
          <p:spPr>
            <a:xfrm>
              <a:off x="408874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6" name="Straight Arrow Connector 195">
              <a:extLst>
                <a:ext uri="{FF2B5EF4-FFF2-40B4-BE49-F238E27FC236}">
                  <a16:creationId xmlns:a16="http://schemas.microsoft.com/office/drawing/2014/main" id="{852827C9-F89B-4018-8535-0CA5FBA4B483}"/>
                </a:ext>
              </a:extLst>
            </p:cNvPr>
            <p:cNvCxnSpPr>
              <a:cxnSpLocks/>
            </p:cNvCxnSpPr>
            <p:nvPr/>
          </p:nvCxnSpPr>
          <p:spPr>
            <a:xfrm>
              <a:off x="4050644" y="1270016"/>
              <a:ext cx="2254499" cy="0"/>
            </a:xfrm>
            <a:prstGeom prst="straightConnector1">
              <a:avLst/>
            </a:prstGeom>
            <a:ln>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sp>
          <p:nvSpPr>
            <p:cNvPr id="198" name="Oval 197">
              <a:extLst>
                <a:ext uri="{FF2B5EF4-FFF2-40B4-BE49-F238E27FC236}">
                  <a16:creationId xmlns:a16="http://schemas.microsoft.com/office/drawing/2014/main" id="{B4AB10A9-9A50-4E7A-A68E-1F79EEEB1EF4}"/>
                </a:ext>
              </a:extLst>
            </p:cNvPr>
            <p:cNvSpPr/>
            <p:nvPr/>
          </p:nvSpPr>
          <p:spPr>
            <a:xfrm>
              <a:off x="465055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Oval 199">
              <a:extLst>
                <a:ext uri="{FF2B5EF4-FFF2-40B4-BE49-F238E27FC236}">
                  <a16:creationId xmlns:a16="http://schemas.microsoft.com/office/drawing/2014/main" id="{3E9D2D15-22F5-4DD5-905A-472174ACF4EA}"/>
                </a:ext>
              </a:extLst>
            </p:cNvPr>
            <p:cNvSpPr/>
            <p:nvPr/>
          </p:nvSpPr>
          <p:spPr>
            <a:xfrm>
              <a:off x="5212365" y="1138335"/>
              <a:ext cx="125882" cy="125882"/>
            </a:xfrm>
            <a:prstGeom prst="ellipse">
              <a:avLst/>
            </a:prstGeom>
            <a:solidFill>
              <a:schemeClr val="bg1"/>
            </a:solidFill>
            <a:ln w="28575">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Oval 201">
              <a:extLst>
                <a:ext uri="{FF2B5EF4-FFF2-40B4-BE49-F238E27FC236}">
                  <a16:creationId xmlns:a16="http://schemas.microsoft.com/office/drawing/2014/main" id="{E5B0C222-4475-4DD4-9844-31C593AA5AD7}"/>
                </a:ext>
              </a:extLst>
            </p:cNvPr>
            <p:cNvSpPr/>
            <p:nvPr/>
          </p:nvSpPr>
          <p:spPr>
            <a:xfrm>
              <a:off x="577417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04" name="Group 203">
            <a:extLst>
              <a:ext uri="{FF2B5EF4-FFF2-40B4-BE49-F238E27FC236}">
                <a16:creationId xmlns:a16="http://schemas.microsoft.com/office/drawing/2014/main" id="{DC326BEB-FE20-4A99-8EBD-276DB2A291AC}"/>
              </a:ext>
            </a:extLst>
          </p:cNvPr>
          <p:cNvGrpSpPr/>
          <p:nvPr/>
        </p:nvGrpSpPr>
        <p:grpSpPr>
          <a:xfrm>
            <a:off x="3687328" y="4054230"/>
            <a:ext cx="2254499" cy="131681"/>
            <a:chOff x="4050644" y="1138335"/>
            <a:chExt cx="2254499" cy="131681"/>
          </a:xfrm>
        </p:grpSpPr>
        <p:sp>
          <p:nvSpPr>
            <p:cNvPr id="205" name="Oval 204">
              <a:extLst>
                <a:ext uri="{FF2B5EF4-FFF2-40B4-BE49-F238E27FC236}">
                  <a16:creationId xmlns:a16="http://schemas.microsoft.com/office/drawing/2014/main" id="{3057E495-F28B-4A5D-95C7-5A9C2826130E}"/>
                </a:ext>
              </a:extLst>
            </p:cNvPr>
            <p:cNvSpPr/>
            <p:nvPr/>
          </p:nvSpPr>
          <p:spPr>
            <a:xfrm>
              <a:off x="408874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06" name="Straight Arrow Connector 205">
              <a:extLst>
                <a:ext uri="{FF2B5EF4-FFF2-40B4-BE49-F238E27FC236}">
                  <a16:creationId xmlns:a16="http://schemas.microsoft.com/office/drawing/2014/main" id="{92D110F3-F2DA-4374-B641-68DE074D8630}"/>
                </a:ext>
              </a:extLst>
            </p:cNvPr>
            <p:cNvCxnSpPr>
              <a:cxnSpLocks/>
            </p:cNvCxnSpPr>
            <p:nvPr/>
          </p:nvCxnSpPr>
          <p:spPr>
            <a:xfrm>
              <a:off x="4050644" y="1270016"/>
              <a:ext cx="2254499" cy="0"/>
            </a:xfrm>
            <a:prstGeom prst="straightConnector1">
              <a:avLst/>
            </a:prstGeom>
            <a:ln>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sp>
          <p:nvSpPr>
            <p:cNvPr id="208" name="Oval 207">
              <a:extLst>
                <a:ext uri="{FF2B5EF4-FFF2-40B4-BE49-F238E27FC236}">
                  <a16:creationId xmlns:a16="http://schemas.microsoft.com/office/drawing/2014/main" id="{2E0F89D0-C665-4A12-AE60-F26BA47EE325}"/>
                </a:ext>
              </a:extLst>
            </p:cNvPr>
            <p:cNvSpPr/>
            <p:nvPr/>
          </p:nvSpPr>
          <p:spPr>
            <a:xfrm>
              <a:off x="465055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Oval 209">
              <a:extLst>
                <a:ext uri="{FF2B5EF4-FFF2-40B4-BE49-F238E27FC236}">
                  <a16:creationId xmlns:a16="http://schemas.microsoft.com/office/drawing/2014/main" id="{9A822454-77F4-4D42-8A97-30DAC6806F6D}"/>
                </a:ext>
              </a:extLst>
            </p:cNvPr>
            <p:cNvSpPr/>
            <p:nvPr/>
          </p:nvSpPr>
          <p:spPr>
            <a:xfrm>
              <a:off x="5212365" y="1138335"/>
              <a:ext cx="125882" cy="125882"/>
            </a:xfrm>
            <a:prstGeom prst="ellipse">
              <a:avLst/>
            </a:prstGeom>
            <a:solidFill>
              <a:schemeClr val="bg1"/>
            </a:solidFill>
            <a:ln w="28575">
              <a:solidFill>
                <a:srgbClr val="F15B63"/>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Oval 211">
              <a:extLst>
                <a:ext uri="{FF2B5EF4-FFF2-40B4-BE49-F238E27FC236}">
                  <a16:creationId xmlns:a16="http://schemas.microsoft.com/office/drawing/2014/main" id="{709E51A3-48E9-47C6-AFDB-2136A11D7702}"/>
                </a:ext>
              </a:extLst>
            </p:cNvPr>
            <p:cNvSpPr/>
            <p:nvPr/>
          </p:nvSpPr>
          <p:spPr>
            <a:xfrm>
              <a:off x="577417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Oval 212">
              <a:extLst>
                <a:ext uri="{FF2B5EF4-FFF2-40B4-BE49-F238E27FC236}">
                  <a16:creationId xmlns:a16="http://schemas.microsoft.com/office/drawing/2014/main" id="{B710300D-8F0A-492D-93AC-C8207A4E2463}"/>
                </a:ext>
              </a:extLst>
            </p:cNvPr>
            <p:cNvSpPr/>
            <p:nvPr/>
          </p:nvSpPr>
          <p:spPr>
            <a:xfrm>
              <a:off x="6055078"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14" name="Group 213">
            <a:extLst>
              <a:ext uri="{FF2B5EF4-FFF2-40B4-BE49-F238E27FC236}">
                <a16:creationId xmlns:a16="http://schemas.microsoft.com/office/drawing/2014/main" id="{D801271E-FD6F-4802-A8C7-878F9A14155A}"/>
              </a:ext>
            </a:extLst>
          </p:cNvPr>
          <p:cNvGrpSpPr/>
          <p:nvPr/>
        </p:nvGrpSpPr>
        <p:grpSpPr>
          <a:xfrm>
            <a:off x="6610334" y="3102194"/>
            <a:ext cx="2254499" cy="131681"/>
            <a:chOff x="4050644" y="1138335"/>
            <a:chExt cx="2254499" cy="131681"/>
          </a:xfrm>
        </p:grpSpPr>
        <p:sp>
          <p:nvSpPr>
            <p:cNvPr id="215" name="Oval 214">
              <a:extLst>
                <a:ext uri="{FF2B5EF4-FFF2-40B4-BE49-F238E27FC236}">
                  <a16:creationId xmlns:a16="http://schemas.microsoft.com/office/drawing/2014/main" id="{EF359874-1136-4A6C-B3C9-F6140B056DCB}"/>
                </a:ext>
              </a:extLst>
            </p:cNvPr>
            <p:cNvSpPr/>
            <p:nvPr/>
          </p:nvSpPr>
          <p:spPr>
            <a:xfrm>
              <a:off x="408874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6" name="Straight Arrow Connector 215">
              <a:extLst>
                <a:ext uri="{FF2B5EF4-FFF2-40B4-BE49-F238E27FC236}">
                  <a16:creationId xmlns:a16="http://schemas.microsoft.com/office/drawing/2014/main" id="{9190929A-A44F-4685-9FFE-9F72E9BC172E}"/>
                </a:ext>
              </a:extLst>
            </p:cNvPr>
            <p:cNvCxnSpPr>
              <a:cxnSpLocks/>
            </p:cNvCxnSpPr>
            <p:nvPr/>
          </p:nvCxnSpPr>
          <p:spPr>
            <a:xfrm>
              <a:off x="4050644" y="1270016"/>
              <a:ext cx="2254499" cy="0"/>
            </a:xfrm>
            <a:prstGeom prst="straightConnector1">
              <a:avLst/>
            </a:prstGeom>
            <a:ln>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sp>
          <p:nvSpPr>
            <p:cNvPr id="218" name="Oval 217">
              <a:extLst>
                <a:ext uri="{FF2B5EF4-FFF2-40B4-BE49-F238E27FC236}">
                  <a16:creationId xmlns:a16="http://schemas.microsoft.com/office/drawing/2014/main" id="{5E05AB85-80DB-4D77-AF11-380C09327CFD}"/>
                </a:ext>
              </a:extLst>
            </p:cNvPr>
            <p:cNvSpPr/>
            <p:nvPr/>
          </p:nvSpPr>
          <p:spPr>
            <a:xfrm>
              <a:off x="465055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 name="Oval 219">
              <a:extLst>
                <a:ext uri="{FF2B5EF4-FFF2-40B4-BE49-F238E27FC236}">
                  <a16:creationId xmlns:a16="http://schemas.microsoft.com/office/drawing/2014/main" id="{DA56D488-F9D7-447B-86E5-BFE506CC1601}"/>
                </a:ext>
              </a:extLst>
            </p:cNvPr>
            <p:cNvSpPr/>
            <p:nvPr/>
          </p:nvSpPr>
          <p:spPr>
            <a:xfrm>
              <a:off x="5212365" y="1138335"/>
              <a:ext cx="125882" cy="125882"/>
            </a:xfrm>
            <a:prstGeom prst="ellipse">
              <a:avLst/>
            </a:prstGeom>
            <a:solidFill>
              <a:schemeClr val="bg1"/>
            </a:solidFill>
            <a:ln w="28575">
              <a:solidFill>
                <a:schemeClr val="accent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Oval 222">
              <a:extLst>
                <a:ext uri="{FF2B5EF4-FFF2-40B4-BE49-F238E27FC236}">
                  <a16:creationId xmlns:a16="http://schemas.microsoft.com/office/drawing/2014/main" id="{3382823A-121D-4071-9A4D-2DDAC66B2B7A}"/>
                </a:ext>
              </a:extLst>
            </p:cNvPr>
            <p:cNvSpPr/>
            <p:nvPr/>
          </p:nvSpPr>
          <p:spPr>
            <a:xfrm>
              <a:off x="6055078"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224" name="Group 223">
            <a:extLst>
              <a:ext uri="{FF2B5EF4-FFF2-40B4-BE49-F238E27FC236}">
                <a16:creationId xmlns:a16="http://schemas.microsoft.com/office/drawing/2014/main" id="{0C9312D7-AB26-4C2E-A8A3-87AB3CD0C236}"/>
              </a:ext>
            </a:extLst>
          </p:cNvPr>
          <p:cNvGrpSpPr/>
          <p:nvPr/>
        </p:nvGrpSpPr>
        <p:grpSpPr>
          <a:xfrm>
            <a:off x="6610334" y="2150159"/>
            <a:ext cx="2254499" cy="131681"/>
            <a:chOff x="4050644" y="1138335"/>
            <a:chExt cx="2254499" cy="131681"/>
          </a:xfrm>
        </p:grpSpPr>
        <p:sp>
          <p:nvSpPr>
            <p:cNvPr id="225" name="Oval 224">
              <a:extLst>
                <a:ext uri="{FF2B5EF4-FFF2-40B4-BE49-F238E27FC236}">
                  <a16:creationId xmlns:a16="http://schemas.microsoft.com/office/drawing/2014/main" id="{AC6333F3-8641-400C-B631-14544152A264}"/>
                </a:ext>
              </a:extLst>
            </p:cNvPr>
            <p:cNvSpPr/>
            <p:nvPr/>
          </p:nvSpPr>
          <p:spPr>
            <a:xfrm>
              <a:off x="408874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6" name="Straight Arrow Connector 225">
              <a:extLst>
                <a:ext uri="{FF2B5EF4-FFF2-40B4-BE49-F238E27FC236}">
                  <a16:creationId xmlns:a16="http://schemas.microsoft.com/office/drawing/2014/main" id="{02D53519-24CE-488C-9055-D465E56C7438}"/>
                </a:ext>
              </a:extLst>
            </p:cNvPr>
            <p:cNvCxnSpPr>
              <a:cxnSpLocks/>
            </p:cNvCxnSpPr>
            <p:nvPr/>
          </p:nvCxnSpPr>
          <p:spPr>
            <a:xfrm>
              <a:off x="4050644" y="1270016"/>
              <a:ext cx="2254499" cy="0"/>
            </a:xfrm>
            <a:prstGeom prst="straightConnector1">
              <a:avLst/>
            </a:prstGeom>
            <a:ln>
              <a:solidFill>
                <a:schemeClr val="tx1">
                  <a:lumMod val="75000"/>
                  <a:lumOff val="25000"/>
                </a:schemeClr>
              </a:solidFill>
              <a:tailEnd type="none"/>
            </a:ln>
          </p:spPr>
          <p:style>
            <a:lnRef idx="1">
              <a:schemeClr val="accent1"/>
            </a:lnRef>
            <a:fillRef idx="0">
              <a:schemeClr val="accent1"/>
            </a:fillRef>
            <a:effectRef idx="0">
              <a:schemeClr val="accent1"/>
            </a:effectRef>
            <a:fontRef idx="minor">
              <a:schemeClr val="tx1"/>
            </a:fontRef>
          </p:style>
        </p:cxnSp>
        <p:sp>
          <p:nvSpPr>
            <p:cNvPr id="228" name="Oval 227">
              <a:extLst>
                <a:ext uri="{FF2B5EF4-FFF2-40B4-BE49-F238E27FC236}">
                  <a16:creationId xmlns:a16="http://schemas.microsoft.com/office/drawing/2014/main" id="{B151D4D5-ECE8-446C-A677-5B25E5F00EA4}"/>
                </a:ext>
              </a:extLst>
            </p:cNvPr>
            <p:cNvSpPr/>
            <p:nvPr/>
          </p:nvSpPr>
          <p:spPr>
            <a:xfrm>
              <a:off x="4650555"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Oval 230">
              <a:extLst>
                <a:ext uri="{FF2B5EF4-FFF2-40B4-BE49-F238E27FC236}">
                  <a16:creationId xmlns:a16="http://schemas.microsoft.com/office/drawing/2014/main" id="{DFB0D13C-BAC8-45F2-A211-356F0E97625B}"/>
                </a:ext>
              </a:extLst>
            </p:cNvPr>
            <p:cNvSpPr/>
            <p:nvPr/>
          </p:nvSpPr>
          <p:spPr>
            <a:xfrm>
              <a:off x="5493270" y="1138335"/>
              <a:ext cx="125882" cy="125882"/>
            </a:xfrm>
            <a:prstGeom prst="ellipse">
              <a:avLst/>
            </a:prstGeom>
            <a:solidFill>
              <a:schemeClr val="bg1"/>
            </a:solidFill>
            <a:ln w="28575">
              <a:solidFill>
                <a:schemeClr val="tx1">
                  <a:lumMod val="60000"/>
                  <a:lumOff val="4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Oval 232">
              <a:extLst>
                <a:ext uri="{FF2B5EF4-FFF2-40B4-BE49-F238E27FC236}">
                  <a16:creationId xmlns:a16="http://schemas.microsoft.com/office/drawing/2014/main" id="{D20D8C28-0828-41D2-AF08-BA6F95313ECB}"/>
                </a:ext>
              </a:extLst>
            </p:cNvPr>
            <p:cNvSpPr/>
            <p:nvPr/>
          </p:nvSpPr>
          <p:spPr>
            <a:xfrm>
              <a:off x="6055078" y="1138335"/>
              <a:ext cx="125882" cy="125882"/>
            </a:xfrm>
            <a:prstGeom prst="ellipse">
              <a:avLst/>
            </a:prstGeom>
            <a:noFill/>
            <a:ln w="28575">
              <a:solidFill>
                <a:schemeClr val="tx1">
                  <a:lumMod val="60000"/>
                  <a:lumOff val="4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38" name="Rectangle 237">
            <a:extLst>
              <a:ext uri="{FF2B5EF4-FFF2-40B4-BE49-F238E27FC236}">
                <a16:creationId xmlns:a16="http://schemas.microsoft.com/office/drawing/2014/main" id="{D266CAFB-AA4F-4CC1-8C5F-F771049235E4}"/>
              </a:ext>
            </a:extLst>
          </p:cNvPr>
          <p:cNvSpPr/>
          <p:nvPr/>
        </p:nvSpPr>
        <p:spPr>
          <a:xfrm>
            <a:off x="3576709" y="993786"/>
            <a:ext cx="689125" cy="484005"/>
          </a:xfrm>
          <a:prstGeom prst="rect">
            <a:avLst/>
          </a:prstGeom>
          <a:noFill/>
          <a:ln w="6350">
            <a:solidFill>
              <a:schemeClr val="tx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Rectangle 239">
            <a:extLst>
              <a:ext uri="{FF2B5EF4-FFF2-40B4-BE49-F238E27FC236}">
                <a16:creationId xmlns:a16="http://schemas.microsoft.com/office/drawing/2014/main" id="{B3DC532A-93DD-46CD-AEFB-065BBBDC85B3}"/>
              </a:ext>
            </a:extLst>
          </p:cNvPr>
          <p:cNvSpPr/>
          <p:nvPr/>
        </p:nvSpPr>
        <p:spPr>
          <a:xfrm>
            <a:off x="4134108" y="1966184"/>
            <a:ext cx="689125" cy="484005"/>
          </a:xfrm>
          <a:prstGeom prst="rect">
            <a:avLst/>
          </a:prstGeom>
          <a:noFill/>
          <a:ln w="6350">
            <a:solidFill>
              <a:schemeClr val="tx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1" name="Rectangle 240">
            <a:extLst>
              <a:ext uri="{FF2B5EF4-FFF2-40B4-BE49-F238E27FC236}">
                <a16:creationId xmlns:a16="http://schemas.microsoft.com/office/drawing/2014/main" id="{D7E76F8C-8154-4086-97D6-8870F0FAD6C3}"/>
              </a:ext>
            </a:extLst>
          </p:cNvPr>
          <p:cNvSpPr/>
          <p:nvPr/>
        </p:nvSpPr>
        <p:spPr>
          <a:xfrm>
            <a:off x="4694026" y="2923132"/>
            <a:ext cx="689125" cy="484005"/>
          </a:xfrm>
          <a:prstGeom prst="rect">
            <a:avLst/>
          </a:prstGeom>
          <a:noFill/>
          <a:ln w="6350">
            <a:solidFill>
              <a:schemeClr val="tx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Rectangle 241">
            <a:extLst>
              <a:ext uri="{FF2B5EF4-FFF2-40B4-BE49-F238E27FC236}">
                <a16:creationId xmlns:a16="http://schemas.microsoft.com/office/drawing/2014/main" id="{649387AF-5E76-47AF-B81C-8EB3C1B505C6}"/>
              </a:ext>
            </a:extLst>
          </p:cNvPr>
          <p:cNvSpPr/>
          <p:nvPr/>
        </p:nvSpPr>
        <p:spPr>
          <a:xfrm>
            <a:off x="5290981" y="3872477"/>
            <a:ext cx="689125" cy="484005"/>
          </a:xfrm>
          <a:prstGeom prst="rect">
            <a:avLst/>
          </a:prstGeom>
          <a:noFill/>
          <a:ln w="6350">
            <a:solidFill>
              <a:schemeClr val="tx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3" name="Rectangle 242">
            <a:extLst>
              <a:ext uri="{FF2B5EF4-FFF2-40B4-BE49-F238E27FC236}">
                <a16:creationId xmlns:a16="http://schemas.microsoft.com/office/drawing/2014/main" id="{62F193A1-10C8-45C1-BC13-3C21DE3E7294}"/>
              </a:ext>
            </a:extLst>
          </p:cNvPr>
          <p:cNvSpPr/>
          <p:nvPr/>
        </p:nvSpPr>
        <p:spPr>
          <a:xfrm>
            <a:off x="6475500" y="1019062"/>
            <a:ext cx="1296555" cy="484005"/>
          </a:xfrm>
          <a:prstGeom prst="rect">
            <a:avLst/>
          </a:prstGeom>
          <a:noFill/>
          <a:ln w="6350">
            <a:solidFill>
              <a:schemeClr val="tx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Rectangle 243">
            <a:extLst>
              <a:ext uri="{FF2B5EF4-FFF2-40B4-BE49-F238E27FC236}">
                <a16:creationId xmlns:a16="http://schemas.microsoft.com/office/drawing/2014/main" id="{543419F2-E128-4B19-A6E9-84E8171AB34B}"/>
              </a:ext>
            </a:extLst>
          </p:cNvPr>
          <p:cNvSpPr/>
          <p:nvPr/>
        </p:nvSpPr>
        <p:spPr>
          <a:xfrm>
            <a:off x="7044119" y="1972534"/>
            <a:ext cx="1296555" cy="484005"/>
          </a:xfrm>
          <a:prstGeom prst="rect">
            <a:avLst/>
          </a:prstGeom>
          <a:noFill/>
          <a:ln w="6350">
            <a:solidFill>
              <a:schemeClr val="tx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Rectangle 244">
            <a:extLst>
              <a:ext uri="{FF2B5EF4-FFF2-40B4-BE49-F238E27FC236}">
                <a16:creationId xmlns:a16="http://schemas.microsoft.com/office/drawing/2014/main" id="{8CCC7DC4-CCFC-4785-8C23-F165D39D733A}"/>
              </a:ext>
            </a:extLst>
          </p:cNvPr>
          <p:cNvSpPr/>
          <p:nvPr/>
        </p:nvSpPr>
        <p:spPr>
          <a:xfrm>
            <a:off x="7634112" y="2917167"/>
            <a:ext cx="1296555" cy="484005"/>
          </a:xfrm>
          <a:prstGeom prst="rect">
            <a:avLst/>
          </a:prstGeom>
          <a:noFill/>
          <a:ln w="6350">
            <a:solidFill>
              <a:schemeClr val="tx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Rectangle 245">
            <a:extLst>
              <a:ext uri="{FF2B5EF4-FFF2-40B4-BE49-F238E27FC236}">
                <a16:creationId xmlns:a16="http://schemas.microsoft.com/office/drawing/2014/main" id="{59F76761-68DC-4C1C-9C55-D4C2675D3C91}"/>
              </a:ext>
            </a:extLst>
          </p:cNvPr>
          <p:cNvSpPr/>
          <p:nvPr/>
        </p:nvSpPr>
        <p:spPr>
          <a:xfrm>
            <a:off x="8178842" y="3885064"/>
            <a:ext cx="817521" cy="484005"/>
          </a:xfrm>
          <a:prstGeom prst="rect">
            <a:avLst/>
          </a:prstGeom>
          <a:noFill/>
          <a:ln w="6350">
            <a:solidFill>
              <a:schemeClr val="tx1">
                <a:lumMod val="50000"/>
              </a:schemeClr>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Rectangle 13">
            <a:extLst>
              <a:ext uri="{FF2B5EF4-FFF2-40B4-BE49-F238E27FC236}">
                <a16:creationId xmlns:a16="http://schemas.microsoft.com/office/drawing/2014/main" id="{60E634E9-4001-405E-90E3-E3F495724233}"/>
              </a:ext>
            </a:extLst>
          </p:cNvPr>
          <p:cNvSpPr/>
          <p:nvPr/>
        </p:nvSpPr>
        <p:spPr>
          <a:xfrm>
            <a:off x="8940800" y="3736423"/>
            <a:ext cx="88900" cy="801068"/>
          </a:xfrm>
          <a:prstGeom prst="rect">
            <a:avLst/>
          </a:prstGeom>
          <a:solidFill>
            <a:srgbClr val="F7F8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2" name="TextBox 251">
            <a:extLst>
              <a:ext uri="{FF2B5EF4-FFF2-40B4-BE49-F238E27FC236}">
                <a16:creationId xmlns:a16="http://schemas.microsoft.com/office/drawing/2014/main" id="{9E463DCB-676B-4219-A6DD-69796C06FF1F}"/>
              </a:ext>
            </a:extLst>
          </p:cNvPr>
          <p:cNvSpPr txBox="1"/>
          <p:nvPr/>
        </p:nvSpPr>
        <p:spPr>
          <a:xfrm>
            <a:off x="3472217" y="726345"/>
            <a:ext cx="1535998" cy="276999"/>
          </a:xfrm>
          <a:prstGeom prst="rect">
            <a:avLst/>
          </a:prstGeom>
          <a:noFill/>
        </p:spPr>
        <p:txBody>
          <a:bodyPr wrap="none" rtlCol="0">
            <a:spAutoFit/>
          </a:bodyPr>
          <a:lstStyle/>
          <a:p>
            <a:r>
              <a:rPr lang="en-US" altLang="ja-JP" sz="1200" b="1" dirty="0"/>
              <a:t>High pressure wave</a:t>
            </a:r>
            <a:endParaRPr kumimoji="1" lang="ja-JP" altLang="en-US" sz="1200" b="1" dirty="0"/>
          </a:p>
        </p:txBody>
      </p:sp>
      <p:sp>
        <p:nvSpPr>
          <p:cNvPr id="253" name="TextBox 252">
            <a:extLst>
              <a:ext uri="{FF2B5EF4-FFF2-40B4-BE49-F238E27FC236}">
                <a16:creationId xmlns:a16="http://schemas.microsoft.com/office/drawing/2014/main" id="{C2A33ED8-7692-4294-8469-AF00C7A2C57C}"/>
              </a:ext>
            </a:extLst>
          </p:cNvPr>
          <p:cNvSpPr txBox="1"/>
          <p:nvPr/>
        </p:nvSpPr>
        <p:spPr>
          <a:xfrm>
            <a:off x="6392167" y="726345"/>
            <a:ext cx="1499128" cy="276999"/>
          </a:xfrm>
          <a:prstGeom prst="rect">
            <a:avLst/>
          </a:prstGeom>
          <a:noFill/>
        </p:spPr>
        <p:txBody>
          <a:bodyPr wrap="none" rtlCol="0">
            <a:spAutoFit/>
          </a:bodyPr>
          <a:lstStyle/>
          <a:p>
            <a:r>
              <a:rPr lang="en-US" altLang="ja-JP" sz="1200" b="1" dirty="0"/>
              <a:t>Low pressure wave</a:t>
            </a:r>
            <a:endParaRPr kumimoji="1" lang="ja-JP" altLang="en-US" sz="1200" b="1" dirty="0"/>
          </a:p>
        </p:txBody>
      </p:sp>
      <p:cxnSp>
        <p:nvCxnSpPr>
          <p:cNvPr id="275" name="Straight Arrow Connector 274">
            <a:extLst>
              <a:ext uri="{FF2B5EF4-FFF2-40B4-BE49-F238E27FC236}">
                <a16:creationId xmlns:a16="http://schemas.microsoft.com/office/drawing/2014/main" id="{8CBDB957-5E36-4A3F-AC19-7318096E6C17}"/>
              </a:ext>
            </a:extLst>
          </p:cNvPr>
          <p:cNvCxnSpPr>
            <a:cxnSpLocks/>
          </p:cNvCxnSpPr>
          <p:nvPr/>
        </p:nvCxnSpPr>
        <p:spPr>
          <a:xfrm>
            <a:off x="3495675" y="1390650"/>
            <a:ext cx="0" cy="3409950"/>
          </a:xfrm>
          <a:prstGeom prst="straightConnector1">
            <a:avLst/>
          </a:prstGeom>
          <a:ln>
            <a:solidFill>
              <a:schemeClr val="tx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7" name="TextBox 276">
            <a:extLst>
              <a:ext uri="{FF2B5EF4-FFF2-40B4-BE49-F238E27FC236}">
                <a16:creationId xmlns:a16="http://schemas.microsoft.com/office/drawing/2014/main" id="{3AF97B56-6DC6-4DA6-AF34-A1E62B9023C8}"/>
              </a:ext>
            </a:extLst>
          </p:cNvPr>
          <p:cNvSpPr txBox="1"/>
          <p:nvPr/>
        </p:nvSpPr>
        <p:spPr>
          <a:xfrm>
            <a:off x="3508566" y="4633262"/>
            <a:ext cx="522900" cy="276999"/>
          </a:xfrm>
          <a:prstGeom prst="rect">
            <a:avLst/>
          </a:prstGeom>
          <a:noFill/>
        </p:spPr>
        <p:txBody>
          <a:bodyPr wrap="none" rtlCol="0">
            <a:spAutoFit/>
          </a:bodyPr>
          <a:lstStyle/>
          <a:p>
            <a:r>
              <a:rPr kumimoji="1" lang="en-US" altLang="ja-JP" sz="1200" dirty="0">
                <a:solidFill>
                  <a:schemeClr val="tx1">
                    <a:lumMod val="40000"/>
                    <a:lumOff val="60000"/>
                  </a:schemeClr>
                </a:solidFill>
              </a:rPr>
              <a:t>Time</a:t>
            </a:r>
            <a:endParaRPr kumimoji="1" lang="ja-JP" altLang="en-US" sz="1200" dirty="0">
              <a:solidFill>
                <a:schemeClr val="tx1">
                  <a:lumMod val="40000"/>
                  <a:lumOff val="60000"/>
                </a:schemeClr>
              </a:solidFill>
            </a:endParaRPr>
          </a:p>
        </p:txBody>
      </p:sp>
      <p:cxnSp>
        <p:nvCxnSpPr>
          <p:cNvPr id="278" name="Straight Arrow Connector 277">
            <a:extLst>
              <a:ext uri="{FF2B5EF4-FFF2-40B4-BE49-F238E27FC236}">
                <a16:creationId xmlns:a16="http://schemas.microsoft.com/office/drawing/2014/main" id="{54C9900E-40F5-4DE8-879A-4B671D38E784}"/>
              </a:ext>
            </a:extLst>
          </p:cNvPr>
          <p:cNvCxnSpPr>
            <a:cxnSpLocks/>
          </p:cNvCxnSpPr>
          <p:nvPr/>
        </p:nvCxnSpPr>
        <p:spPr>
          <a:xfrm>
            <a:off x="6382540" y="1384585"/>
            <a:ext cx="0" cy="3409950"/>
          </a:xfrm>
          <a:prstGeom prst="straightConnector1">
            <a:avLst/>
          </a:prstGeom>
          <a:ln>
            <a:solidFill>
              <a:schemeClr val="tx1">
                <a:lumMod val="40000"/>
                <a:lumOff val="6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9" name="TextBox 278">
            <a:extLst>
              <a:ext uri="{FF2B5EF4-FFF2-40B4-BE49-F238E27FC236}">
                <a16:creationId xmlns:a16="http://schemas.microsoft.com/office/drawing/2014/main" id="{B61633CA-6FC0-4B71-9BD5-89747D78B9B3}"/>
              </a:ext>
            </a:extLst>
          </p:cNvPr>
          <p:cNvSpPr txBox="1"/>
          <p:nvPr/>
        </p:nvSpPr>
        <p:spPr>
          <a:xfrm>
            <a:off x="6395431" y="4627197"/>
            <a:ext cx="522900" cy="276999"/>
          </a:xfrm>
          <a:prstGeom prst="rect">
            <a:avLst/>
          </a:prstGeom>
          <a:noFill/>
        </p:spPr>
        <p:txBody>
          <a:bodyPr wrap="none" rtlCol="0">
            <a:spAutoFit/>
          </a:bodyPr>
          <a:lstStyle/>
          <a:p>
            <a:r>
              <a:rPr kumimoji="1" lang="en-US" altLang="ja-JP" sz="1200" dirty="0">
                <a:solidFill>
                  <a:schemeClr val="tx1">
                    <a:lumMod val="40000"/>
                    <a:lumOff val="60000"/>
                  </a:schemeClr>
                </a:solidFill>
              </a:rPr>
              <a:t>Time</a:t>
            </a:r>
            <a:endParaRPr kumimoji="1" lang="ja-JP" altLang="en-US" sz="1200" dirty="0">
              <a:solidFill>
                <a:schemeClr val="tx1">
                  <a:lumMod val="40000"/>
                  <a:lumOff val="60000"/>
                </a:schemeClr>
              </a:solidFill>
            </a:endParaRPr>
          </a:p>
        </p:txBody>
      </p:sp>
      <p:cxnSp>
        <p:nvCxnSpPr>
          <p:cNvPr id="294" name="Straight Connector 293">
            <a:extLst>
              <a:ext uri="{FF2B5EF4-FFF2-40B4-BE49-F238E27FC236}">
                <a16:creationId xmlns:a16="http://schemas.microsoft.com/office/drawing/2014/main" id="{BE7A83EE-E799-4934-ACAA-2D9AE34BD274}"/>
              </a:ext>
            </a:extLst>
          </p:cNvPr>
          <p:cNvCxnSpPr/>
          <p:nvPr/>
        </p:nvCxnSpPr>
        <p:spPr>
          <a:xfrm>
            <a:off x="4906116" y="3236962"/>
            <a:ext cx="0" cy="358726"/>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95" name="TextBox 294">
            <a:extLst>
              <a:ext uri="{FF2B5EF4-FFF2-40B4-BE49-F238E27FC236}">
                <a16:creationId xmlns:a16="http://schemas.microsoft.com/office/drawing/2014/main" id="{0D2EC4F7-EF70-40BD-B1A7-C5029D0E5F53}"/>
              </a:ext>
            </a:extLst>
          </p:cNvPr>
          <p:cNvSpPr txBox="1"/>
          <p:nvPr/>
        </p:nvSpPr>
        <p:spPr>
          <a:xfrm>
            <a:off x="4343061" y="3545358"/>
            <a:ext cx="1696298" cy="276999"/>
          </a:xfrm>
          <a:prstGeom prst="rect">
            <a:avLst/>
          </a:prstGeom>
          <a:noFill/>
        </p:spPr>
        <p:txBody>
          <a:bodyPr wrap="none" rtlCol="0">
            <a:spAutoFit/>
          </a:bodyPr>
          <a:lstStyle/>
          <a:p>
            <a:r>
              <a:rPr kumimoji="1" lang="en-US" altLang="ja-JP" sz="1200" dirty="0">
                <a:solidFill>
                  <a:schemeClr val="tx1">
                    <a:lumMod val="60000"/>
                    <a:lumOff val="40000"/>
                  </a:schemeClr>
                </a:solidFill>
              </a:rPr>
              <a:t>Hot &amp; Higher pressure</a:t>
            </a:r>
            <a:endParaRPr kumimoji="1" lang="ja-JP" altLang="en-US" sz="1200" dirty="0">
              <a:solidFill>
                <a:schemeClr val="tx1">
                  <a:lumMod val="60000"/>
                  <a:lumOff val="40000"/>
                </a:schemeClr>
              </a:solidFill>
            </a:endParaRPr>
          </a:p>
        </p:txBody>
      </p:sp>
      <p:cxnSp>
        <p:nvCxnSpPr>
          <p:cNvPr id="296" name="Straight Connector 295">
            <a:extLst>
              <a:ext uri="{FF2B5EF4-FFF2-40B4-BE49-F238E27FC236}">
                <a16:creationId xmlns:a16="http://schemas.microsoft.com/office/drawing/2014/main" id="{52DF5D89-A957-41FC-96F0-79BD34CEA4D7}"/>
              </a:ext>
            </a:extLst>
          </p:cNvPr>
          <p:cNvCxnSpPr/>
          <p:nvPr/>
        </p:nvCxnSpPr>
        <p:spPr>
          <a:xfrm>
            <a:off x="7836489" y="3234757"/>
            <a:ext cx="0" cy="358726"/>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sp>
        <p:nvSpPr>
          <p:cNvPr id="297" name="TextBox 296">
            <a:extLst>
              <a:ext uri="{FF2B5EF4-FFF2-40B4-BE49-F238E27FC236}">
                <a16:creationId xmlns:a16="http://schemas.microsoft.com/office/drawing/2014/main" id="{A200B199-9158-48A7-912A-E4D2B66CABF3}"/>
              </a:ext>
            </a:extLst>
          </p:cNvPr>
          <p:cNvSpPr txBox="1"/>
          <p:nvPr/>
        </p:nvSpPr>
        <p:spPr>
          <a:xfrm>
            <a:off x="7230732" y="3543153"/>
            <a:ext cx="1715534" cy="276999"/>
          </a:xfrm>
          <a:prstGeom prst="rect">
            <a:avLst/>
          </a:prstGeom>
          <a:noFill/>
        </p:spPr>
        <p:txBody>
          <a:bodyPr wrap="none" rtlCol="0">
            <a:spAutoFit/>
          </a:bodyPr>
          <a:lstStyle/>
          <a:p>
            <a:r>
              <a:rPr kumimoji="1" lang="en-US" altLang="ja-JP" sz="1200" dirty="0">
                <a:solidFill>
                  <a:schemeClr val="tx1">
                    <a:lumMod val="60000"/>
                    <a:lumOff val="40000"/>
                  </a:schemeClr>
                </a:solidFill>
              </a:rPr>
              <a:t>Cold &amp; Lower pressure</a:t>
            </a:r>
            <a:endParaRPr kumimoji="1" lang="ja-JP" altLang="en-US" sz="1200" dirty="0">
              <a:solidFill>
                <a:schemeClr val="tx1">
                  <a:lumMod val="60000"/>
                  <a:lumOff val="40000"/>
                </a:schemeClr>
              </a:solidFill>
            </a:endParaRPr>
          </a:p>
        </p:txBody>
      </p:sp>
      <p:sp>
        <p:nvSpPr>
          <p:cNvPr id="88" name="TextBox 87">
            <a:extLst>
              <a:ext uri="{FF2B5EF4-FFF2-40B4-BE49-F238E27FC236}">
                <a16:creationId xmlns:a16="http://schemas.microsoft.com/office/drawing/2014/main" id="{65B42DFF-7BA1-4E33-A5BF-742C25F6410F}"/>
              </a:ext>
            </a:extLst>
          </p:cNvPr>
          <p:cNvSpPr txBox="1"/>
          <p:nvPr/>
        </p:nvSpPr>
        <p:spPr>
          <a:xfrm>
            <a:off x="3629370" y="1274667"/>
            <a:ext cx="607859" cy="276999"/>
          </a:xfrm>
          <a:prstGeom prst="rect">
            <a:avLst/>
          </a:prstGeom>
          <a:noFill/>
        </p:spPr>
        <p:txBody>
          <a:bodyPr wrap="none" rtlCol="0">
            <a:spAutoFit/>
          </a:bodyPr>
          <a:lstStyle/>
          <a:p>
            <a:r>
              <a:rPr kumimoji="1" lang="en-US" altLang="ja-JP" sz="1200" dirty="0">
                <a:solidFill>
                  <a:schemeClr val="bg1"/>
                </a:solidFill>
              </a:rPr>
              <a:t>COLD</a:t>
            </a:r>
            <a:endParaRPr kumimoji="1" lang="ja-JP" altLang="en-US" sz="1200" dirty="0">
              <a:solidFill>
                <a:schemeClr val="bg1"/>
              </a:solidFill>
            </a:endParaRPr>
          </a:p>
        </p:txBody>
      </p:sp>
    </p:spTree>
    <p:extLst>
      <p:ext uri="{BB962C8B-B14F-4D97-AF65-F5344CB8AC3E}">
        <p14:creationId xmlns:p14="http://schemas.microsoft.com/office/powerpoint/2010/main" val="29154338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715EC75D-938A-4C39-8402-E767B5282A47}"/>
              </a:ext>
            </a:extLst>
          </p:cNvPr>
          <p:cNvSpPr/>
          <p:nvPr/>
        </p:nvSpPr>
        <p:spPr>
          <a:xfrm>
            <a:off x="6305253" y="1003344"/>
            <a:ext cx="2740528" cy="3913071"/>
          </a:xfrm>
          <a:prstGeom prst="rect">
            <a:avLst/>
          </a:prstGeom>
          <a:solidFill>
            <a:srgbClr val="F7F8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Rectangle 62">
            <a:extLst>
              <a:ext uri="{FF2B5EF4-FFF2-40B4-BE49-F238E27FC236}">
                <a16:creationId xmlns:a16="http://schemas.microsoft.com/office/drawing/2014/main" id="{1776DDF5-7C58-4EF4-921B-B5E8F3EC09E8}"/>
              </a:ext>
            </a:extLst>
          </p:cNvPr>
          <p:cNvSpPr/>
          <p:nvPr/>
        </p:nvSpPr>
        <p:spPr>
          <a:xfrm>
            <a:off x="3406775" y="1003344"/>
            <a:ext cx="2740528" cy="3908544"/>
          </a:xfrm>
          <a:prstGeom prst="rect">
            <a:avLst/>
          </a:prstGeom>
          <a:solidFill>
            <a:srgbClr val="F7F8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TextBox 128">
            <a:extLst>
              <a:ext uri="{FF2B5EF4-FFF2-40B4-BE49-F238E27FC236}">
                <a16:creationId xmlns:a16="http://schemas.microsoft.com/office/drawing/2014/main" id="{5D11C74C-9B6B-4732-BA0A-3A96A188B6CB}"/>
              </a:ext>
            </a:extLst>
          </p:cNvPr>
          <p:cNvSpPr txBox="1"/>
          <p:nvPr/>
        </p:nvSpPr>
        <p:spPr>
          <a:xfrm>
            <a:off x="3472217" y="1047647"/>
            <a:ext cx="1754006" cy="276999"/>
          </a:xfrm>
          <a:prstGeom prst="rect">
            <a:avLst/>
          </a:prstGeom>
          <a:noFill/>
        </p:spPr>
        <p:txBody>
          <a:bodyPr wrap="none" rtlCol="0">
            <a:spAutoFit/>
          </a:bodyPr>
          <a:lstStyle/>
          <a:p>
            <a:r>
              <a:rPr lang="en-US" altLang="ja-JP" sz="1200" b="1" dirty="0"/>
              <a:t>Model A</a:t>
            </a:r>
            <a:r>
              <a:rPr lang="ja-JP" altLang="en-US" sz="1200" b="1" dirty="0"/>
              <a:t> </a:t>
            </a:r>
            <a:r>
              <a:rPr lang="en-US" altLang="ja-JP" sz="1200" b="1" dirty="0"/>
              <a:t>–</a:t>
            </a:r>
            <a:r>
              <a:rPr lang="ja-JP" altLang="en-US" sz="1200" b="1" dirty="0"/>
              <a:t> </a:t>
            </a:r>
            <a:r>
              <a:rPr lang="en-US" altLang="ja-JP" sz="1200" b="1" dirty="0"/>
              <a:t>Simple</a:t>
            </a:r>
            <a:r>
              <a:rPr lang="ja-JP" altLang="en-US" sz="1200" b="1" dirty="0"/>
              <a:t> </a:t>
            </a:r>
            <a:r>
              <a:rPr lang="en-US" altLang="ja-JP" sz="1200" b="1" dirty="0"/>
              <a:t>Loop</a:t>
            </a:r>
            <a:endParaRPr kumimoji="1" lang="ja-JP" altLang="en-US" sz="1200" b="1" dirty="0"/>
          </a:p>
        </p:txBody>
      </p:sp>
      <p:sp>
        <p:nvSpPr>
          <p:cNvPr id="130" name="TextBox 129">
            <a:extLst>
              <a:ext uri="{FF2B5EF4-FFF2-40B4-BE49-F238E27FC236}">
                <a16:creationId xmlns:a16="http://schemas.microsoft.com/office/drawing/2014/main" id="{E8022009-48A6-4A2C-AA1A-C4F7A7745158}"/>
              </a:ext>
            </a:extLst>
          </p:cNvPr>
          <p:cNvSpPr txBox="1"/>
          <p:nvPr/>
        </p:nvSpPr>
        <p:spPr>
          <a:xfrm>
            <a:off x="6392167" y="1047647"/>
            <a:ext cx="2111475" cy="276999"/>
          </a:xfrm>
          <a:prstGeom prst="rect">
            <a:avLst/>
          </a:prstGeom>
          <a:noFill/>
        </p:spPr>
        <p:txBody>
          <a:bodyPr wrap="none" rtlCol="0">
            <a:spAutoFit/>
          </a:bodyPr>
          <a:lstStyle/>
          <a:p>
            <a:r>
              <a:rPr lang="en-US" altLang="ja-JP" sz="1200" b="1" dirty="0"/>
              <a:t>Model B – Loop with a Stub</a:t>
            </a:r>
            <a:endParaRPr kumimoji="1" lang="ja-JP" altLang="en-US" sz="1200" b="1" baseline="30000" dirty="0"/>
          </a:p>
        </p:txBody>
      </p:sp>
      <p:sp>
        <p:nvSpPr>
          <p:cNvPr id="2" name="Title 1">
            <a:extLst>
              <a:ext uri="{FF2B5EF4-FFF2-40B4-BE49-F238E27FC236}">
                <a16:creationId xmlns:a16="http://schemas.microsoft.com/office/drawing/2014/main" id="{B0158162-BBBD-4FCC-8401-3E9AB20808E5}"/>
              </a:ext>
            </a:extLst>
          </p:cNvPr>
          <p:cNvSpPr>
            <a:spLocks noGrp="1"/>
          </p:cNvSpPr>
          <p:nvPr>
            <p:ph type="title"/>
          </p:nvPr>
        </p:nvSpPr>
        <p:spPr/>
        <p:txBody>
          <a:bodyPr/>
          <a:lstStyle/>
          <a:p>
            <a:br>
              <a:rPr lang="en-US" altLang="ja-JP" dirty="0"/>
            </a:br>
            <a:r>
              <a:rPr kumimoji="1" lang="en-US" altLang="ja-JP" dirty="0"/>
              <a:t>Geometry</a:t>
            </a:r>
            <a:endParaRPr kumimoji="1" lang="ja-JP" altLang="en-US" dirty="0"/>
          </a:p>
        </p:txBody>
      </p:sp>
      <p:sp>
        <p:nvSpPr>
          <p:cNvPr id="4" name="Content Placeholder 3">
            <a:extLst>
              <a:ext uri="{FF2B5EF4-FFF2-40B4-BE49-F238E27FC236}">
                <a16:creationId xmlns:a16="http://schemas.microsoft.com/office/drawing/2014/main" id="{6F9C41D2-DF0B-4CC9-A457-1A7B13D7A6DD}"/>
              </a:ext>
            </a:extLst>
          </p:cNvPr>
          <p:cNvSpPr>
            <a:spLocks noGrp="1"/>
          </p:cNvSpPr>
          <p:nvPr>
            <p:ph sz="half" idx="10"/>
          </p:nvPr>
        </p:nvSpPr>
        <p:spPr/>
        <p:txBody>
          <a:bodyPr>
            <a:normAutofit/>
          </a:bodyPr>
          <a:lstStyle/>
          <a:p>
            <a:r>
              <a:rPr lang="en-US" altLang="ja-JP" dirty="0"/>
              <a:t>Model A – Simple Loop</a:t>
            </a:r>
          </a:p>
          <a:p>
            <a:pPr lvl="1"/>
            <a:r>
              <a:rPr lang="en-US" altLang="ja-JP" dirty="0"/>
              <a:t>Quick computation (~ 0.5-1 min)</a:t>
            </a:r>
          </a:p>
          <a:p>
            <a:pPr lvl="1"/>
            <a:r>
              <a:rPr lang="en-US" altLang="ja-JP" dirty="0"/>
              <a:t>Easy to understand</a:t>
            </a:r>
          </a:p>
          <a:p>
            <a:r>
              <a:rPr lang="en-US" altLang="ja-JP" dirty="0"/>
              <a:t>Model B – Loop with a Stub</a:t>
            </a:r>
          </a:p>
          <a:p>
            <a:pPr lvl="1"/>
            <a:r>
              <a:rPr lang="en-US" altLang="ja-JP" dirty="0"/>
              <a:t>Comparison with the reference</a:t>
            </a:r>
            <a:r>
              <a:rPr lang="en-US" altLang="ja-JP" b="1" baseline="30000" dirty="0"/>
              <a:t>*</a:t>
            </a:r>
            <a:endParaRPr lang="en-US" altLang="ja-JP" dirty="0"/>
          </a:p>
          <a:p>
            <a:pPr lvl="1"/>
            <a:r>
              <a:rPr lang="en-US" altLang="ja-JP" dirty="0"/>
              <a:t>Takes ~40 min to finish</a:t>
            </a:r>
          </a:p>
          <a:p>
            <a:pPr lvl="1"/>
            <a:r>
              <a:rPr lang="en-US" altLang="ja-JP" dirty="0"/>
              <a:t>The geometry of the heat exchanger is simplified</a:t>
            </a:r>
            <a:br>
              <a:rPr lang="en-US" altLang="ja-JP" dirty="0"/>
            </a:br>
            <a:r>
              <a:rPr lang="en-US" altLang="ja-JP" dirty="0"/>
              <a:t>(The stack is modelled as</a:t>
            </a:r>
            <a:br>
              <a:rPr lang="en-US" altLang="ja-JP" dirty="0"/>
            </a:br>
            <a:r>
              <a:rPr lang="en-US" altLang="ja-JP" dirty="0"/>
              <a:t> parallel plate passages</a:t>
            </a:r>
            <a:r>
              <a:rPr lang="ja-JP" altLang="en-US" dirty="0"/>
              <a:t> </a:t>
            </a:r>
            <a:r>
              <a:rPr lang="en-US" altLang="ja-JP" dirty="0"/>
              <a:t>of the hydraulic radius 50 </a:t>
            </a:r>
            <a:r>
              <a:rPr lang="en-US" altLang="ja-JP" dirty="0" err="1"/>
              <a:t>μm</a:t>
            </a:r>
            <a:r>
              <a:rPr lang="en-US" altLang="ja-JP" dirty="0"/>
              <a:t>)</a:t>
            </a:r>
          </a:p>
        </p:txBody>
      </p:sp>
      <p:pic>
        <p:nvPicPr>
          <p:cNvPr id="8" name="Picture 7">
            <a:extLst>
              <a:ext uri="{FF2B5EF4-FFF2-40B4-BE49-F238E27FC236}">
                <a16:creationId xmlns:a16="http://schemas.microsoft.com/office/drawing/2014/main" id="{395B3185-43F0-4E5B-B746-FCC393A54BD1}"/>
              </a:ext>
            </a:extLst>
          </p:cNvPr>
          <p:cNvPicPr>
            <a:picLocks noChangeAspect="1"/>
          </p:cNvPicPr>
          <p:nvPr/>
        </p:nvPicPr>
        <p:blipFill>
          <a:blip r:embed="rId3"/>
          <a:stretch>
            <a:fillRect/>
          </a:stretch>
        </p:blipFill>
        <p:spPr>
          <a:xfrm>
            <a:off x="5364089" y="1477046"/>
            <a:ext cx="4443600" cy="2962400"/>
          </a:xfrm>
          <a:prstGeom prst="rect">
            <a:avLst/>
          </a:prstGeom>
        </p:spPr>
      </p:pic>
      <p:sp>
        <p:nvSpPr>
          <p:cNvPr id="10" name="Rectangle 9">
            <a:extLst>
              <a:ext uri="{FF2B5EF4-FFF2-40B4-BE49-F238E27FC236}">
                <a16:creationId xmlns:a16="http://schemas.microsoft.com/office/drawing/2014/main" id="{B9E8101A-8510-4A17-B095-BCBD4ABCB0C4}"/>
              </a:ext>
            </a:extLst>
          </p:cNvPr>
          <p:cNvSpPr/>
          <p:nvPr/>
        </p:nvSpPr>
        <p:spPr>
          <a:xfrm>
            <a:off x="3347864" y="163015"/>
            <a:ext cx="5736844" cy="618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altLang="ja-JP" sz="1050" b="1" dirty="0">
                <a:solidFill>
                  <a:schemeClr val="tx1">
                    <a:lumMod val="60000"/>
                    <a:lumOff val="40000"/>
                  </a:schemeClr>
                </a:solidFill>
              </a:rPr>
              <a:t>*</a:t>
            </a:r>
            <a:r>
              <a:rPr lang="en-US" altLang="ja-JP" sz="1050" dirty="0">
                <a:solidFill>
                  <a:schemeClr val="tx1">
                    <a:lumMod val="60000"/>
                    <a:lumOff val="40000"/>
                  </a:schemeClr>
                </a:solidFill>
              </a:rPr>
              <a:t> M. </a:t>
            </a:r>
            <a:r>
              <a:rPr lang="en-US" altLang="ja-JP" sz="1050" dirty="0" err="1">
                <a:solidFill>
                  <a:schemeClr val="tx1">
                    <a:lumMod val="60000"/>
                    <a:lumOff val="40000"/>
                  </a:schemeClr>
                </a:solidFill>
              </a:rPr>
              <a:t>McGaughy</a:t>
            </a:r>
            <a:r>
              <a:rPr lang="en-US" altLang="ja-JP" sz="1050" dirty="0">
                <a:solidFill>
                  <a:schemeClr val="tx1">
                    <a:lumMod val="60000"/>
                    <a:lumOff val="40000"/>
                  </a:schemeClr>
                </a:solidFill>
              </a:rPr>
              <a:t>, C. Wang, E. </a:t>
            </a:r>
            <a:r>
              <a:rPr lang="en-US" altLang="ja-JP" sz="1050" dirty="0" err="1">
                <a:solidFill>
                  <a:schemeClr val="tx1">
                    <a:lumMod val="60000"/>
                    <a:lumOff val="40000"/>
                  </a:schemeClr>
                </a:solidFill>
              </a:rPr>
              <a:t>Boessneck</a:t>
            </a:r>
            <a:r>
              <a:rPr lang="en-US" altLang="ja-JP" sz="1050" dirty="0">
                <a:solidFill>
                  <a:schemeClr val="tx1">
                    <a:lumMod val="60000"/>
                    <a:lumOff val="40000"/>
                  </a:schemeClr>
                </a:solidFill>
              </a:rPr>
              <a:t>, T. Salem, and J. Wagner,</a:t>
            </a:r>
            <a:br>
              <a:rPr lang="en-US" altLang="ja-JP" sz="1050" dirty="0">
                <a:solidFill>
                  <a:schemeClr val="tx1">
                    <a:lumMod val="60000"/>
                    <a:lumOff val="40000"/>
                  </a:schemeClr>
                </a:solidFill>
              </a:rPr>
            </a:br>
            <a:r>
              <a:rPr lang="en-US" altLang="ja-JP" sz="1050" dirty="0">
                <a:solidFill>
                  <a:schemeClr val="tx1">
                    <a:lumMod val="60000"/>
                    <a:lumOff val="40000"/>
                  </a:schemeClr>
                </a:solidFill>
              </a:rPr>
              <a:t>“A Traveling Wave Thermoacoustic Engine — Design and Test,”</a:t>
            </a:r>
            <a:br>
              <a:rPr lang="en-US" altLang="ja-JP" sz="1050" dirty="0">
                <a:solidFill>
                  <a:schemeClr val="tx1">
                    <a:lumMod val="60000"/>
                    <a:lumOff val="40000"/>
                  </a:schemeClr>
                </a:solidFill>
              </a:rPr>
            </a:br>
            <a:r>
              <a:rPr lang="en-US" altLang="ja-JP" sz="1050" i="1" dirty="0">
                <a:solidFill>
                  <a:schemeClr val="tx1">
                    <a:lumMod val="60000"/>
                    <a:lumOff val="40000"/>
                  </a:schemeClr>
                </a:solidFill>
              </a:rPr>
              <a:t>ASME Lett. </a:t>
            </a:r>
            <a:r>
              <a:rPr lang="en-US" altLang="ja-JP" sz="1050" i="1" dirty="0" err="1">
                <a:solidFill>
                  <a:schemeClr val="tx1">
                    <a:lumMod val="60000"/>
                    <a:lumOff val="40000"/>
                  </a:schemeClr>
                </a:solidFill>
              </a:rPr>
              <a:t>Dyn</a:t>
            </a:r>
            <a:r>
              <a:rPr lang="en-US" altLang="ja-JP" sz="1050" i="1" dirty="0">
                <a:solidFill>
                  <a:schemeClr val="tx1">
                    <a:lumMod val="60000"/>
                    <a:lumOff val="40000"/>
                  </a:schemeClr>
                </a:solidFill>
              </a:rPr>
              <a:t>. Syst. Control</a:t>
            </a:r>
            <a:r>
              <a:rPr lang="en-US" altLang="ja-JP" sz="1050" dirty="0">
                <a:solidFill>
                  <a:schemeClr val="tx1">
                    <a:lumMod val="60000"/>
                    <a:lumOff val="40000"/>
                  </a:schemeClr>
                </a:solidFill>
              </a:rPr>
              <a:t>, vol. 31, no. 031006, 2021.</a:t>
            </a:r>
            <a:endParaRPr kumimoji="1" lang="en-US" altLang="ja-JP" sz="1400" dirty="0">
              <a:solidFill>
                <a:schemeClr val="tx1">
                  <a:lumMod val="60000"/>
                  <a:lumOff val="40000"/>
                </a:schemeClr>
              </a:solidFill>
            </a:endParaRPr>
          </a:p>
        </p:txBody>
      </p:sp>
      <p:pic>
        <p:nvPicPr>
          <p:cNvPr id="5" name="Picture 4">
            <a:extLst>
              <a:ext uri="{FF2B5EF4-FFF2-40B4-BE49-F238E27FC236}">
                <a16:creationId xmlns:a16="http://schemas.microsoft.com/office/drawing/2014/main" id="{358AC03B-42E0-4978-8E58-40F8B2E9BDCA}"/>
              </a:ext>
            </a:extLst>
          </p:cNvPr>
          <p:cNvPicPr>
            <a:picLocks noChangeAspect="1"/>
          </p:cNvPicPr>
          <p:nvPr/>
        </p:nvPicPr>
        <p:blipFill rotWithShape="1">
          <a:blip r:embed="rId4"/>
          <a:srcRect l="15757" t="4509" r="15877" b="4866"/>
          <a:stretch/>
        </p:blipFill>
        <p:spPr>
          <a:xfrm>
            <a:off x="3502742" y="1659194"/>
            <a:ext cx="2544097" cy="2529348"/>
          </a:xfrm>
          <a:prstGeom prst="rect">
            <a:avLst/>
          </a:prstGeom>
        </p:spPr>
      </p:pic>
    </p:spTree>
    <p:extLst>
      <p:ext uri="{BB962C8B-B14F-4D97-AF65-F5344CB8AC3E}">
        <p14:creationId xmlns:p14="http://schemas.microsoft.com/office/powerpoint/2010/main" val="13984144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Content Placeholder 13">
            <a:extLst>
              <a:ext uri="{FF2B5EF4-FFF2-40B4-BE49-F238E27FC236}">
                <a16:creationId xmlns:a16="http://schemas.microsoft.com/office/drawing/2014/main" id="{89F527C7-33FB-494A-B7C7-839518C0E3ED}"/>
              </a:ext>
            </a:extLst>
          </p:cNvPr>
          <p:cNvPicPr>
            <a:picLocks noGrp="1" noChangeAspect="1"/>
          </p:cNvPicPr>
          <p:nvPr>
            <p:ph sz="quarter" idx="17"/>
          </p:nvPr>
        </p:nvPicPr>
        <p:blipFill rotWithShape="1">
          <a:blip r:embed="rId2"/>
          <a:srcRect l="24329" r="56072"/>
          <a:stretch/>
        </p:blipFill>
        <p:spPr>
          <a:xfrm>
            <a:off x="4726117" y="590550"/>
            <a:ext cx="2420217" cy="6217960"/>
          </a:xfrm>
          <a:prstGeom prst="rect">
            <a:avLst/>
          </a:prstGeom>
        </p:spPr>
      </p:pic>
      <p:sp>
        <p:nvSpPr>
          <p:cNvPr id="2" name="Title 1">
            <a:extLst>
              <a:ext uri="{FF2B5EF4-FFF2-40B4-BE49-F238E27FC236}">
                <a16:creationId xmlns:a16="http://schemas.microsoft.com/office/drawing/2014/main" id="{B0158162-BBBD-4FCC-8401-3E9AB20808E5}"/>
              </a:ext>
            </a:extLst>
          </p:cNvPr>
          <p:cNvSpPr>
            <a:spLocks noGrp="1"/>
          </p:cNvSpPr>
          <p:nvPr>
            <p:ph type="title"/>
          </p:nvPr>
        </p:nvSpPr>
        <p:spPr/>
        <p:txBody>
          <a:bodyPr/>
          <a:lstStyle/>
          <a:p>
            <a:br>
              <a:rPr lang="en-US" altLang="ja-JP" spc="15" dirty="0">
                <a:solidFill>
                  <a:schemeClr val="accent3"/>
                </a:solidFill>
                <a:latin typeface="Lato Black" panose="020F0502020204030203" pitchFamily="34" charset="77"/>
              </a:rPr>
            </a:br>
            <a:r>
              <a:rPr kumimoji="1" lang="en-US" altLang="ja-JP" dirty="0"/>
              <a:t>Study Steps</a:t>
            </a:r>
            <a:endParaRPr kumimoji="1" lang="ja-JP" altLang="en-US" dirty="0"/>
          </a:p>
        </p:txBody>
      </p:sp>
      <p:sp>
        <p:nvSpPr>
          <p:cNvPr id="4" name="Content Placeholder 3">
            <a:extLst>
              <a:ext uri="{FF2B5EF4-FFF2-40B4-BE49-F238E27FC236}">
                <a16:creationId xmlns:a16="http://schemas.microsoft.com/office/drawing/2014/main" id="{6F9C41D2-DF0B-4CC9-A457-1A7B13D7A6DD}"/>
              </a:ext>
            </a:extLst>
          </p:cNvPr>
          <p:cNvSpPr>
            <a:spLocks noGrp="1"/>
          </p:cNvSpPr>
          <p:nvPr>
            <p:ph sz="half" idx="10"/>
          </p:nvPr>
        </p:nvSpPr>
        <p:spPr>
          <a:xfrm>
            <a:off x="457200" y="2076450"/>
            <a:ext cx="3682752" cy="2705100"/>
          </a:xfrm>
        </p:spPr>
        <p:txBody>
          <a:bodyPr>
            <a:normAutofit/>
          </a:bodyPr>
          <a:lstStyle/>
          <a:p>
            <a:r>
              <a:rPr lang="en-US" altLang="ja-JP" dirty="0"/>
              <a:t>Step 1:</a:t>
            </a:r>
            <a:r>
              <a:rPr lang="ja-JP" altLang="en-US" dirty="0"/>
              <a:t> </a:t>
            </a:r>
            <a:r>
              <a:rPr lang="en-US" altLang="ja-JP" dirty="0"/>
              <a:t>Stationary</a:t>
            </a:r>
          </a:p>
          <a:p>
            <a:pPr lvl="1"/>
            <a:r>
              <a:rPr lang="en-US" altLang="ja-JP" dirty="0"/>
              <a:t>Solve for the equilibrium temperature field</a:t>
            </a:r>
          </a:p>
          <a:p>
            <a:pPr lvl="1"/>
            <a:r>
              <a:rPr lang="en-US" altLang="ja-JP" i="1" dirty="0"/>
              <a:t>Heat Transfer in Fluids</a:t>
            </a:r>
          </a:p>
          <a:p>
            <a:r>
              <a:rPr lang="en-US" altLang="ja-JP" dirty="0"/>
              <a:t>Step 2: Time Dependent</a:t>
            </a:r>
          </a:p>
          <a:p>
            <a:pPr lvl="1"/>
            <a:r>
              <a:rPr lang="en-US" altLang="ja-JP" dirty="0"/>
              <a:t>Solve for the pressure amplification</a:t>
            </a:r>
          </a:p>
          <a:p>
            <a:pPr lvl="1"/>
            <a:r>
              <a:rPr lang="en-US" altLang="ja-JP" i="1" dirty="0" err="1"/>
              <a:t>Thermoviscous</a:t>
            </a:r>
            <a:r>
              <a:rPr lang="en-US" altLang="ja-JP" i="1" dirty="0"/>
              <a:t> Acoustics, Transient</a:t>
            </a:r>
          </a:p>
          <a:p>
            <a:pPr lvl="1"/>
            <a:r>
              <a:rPr lang="en-US" altLang="ja-JP" i="1" dirty="0"/>
              <a:t>State Variables </a:t>
            </a:r>
            <a:r>
              <a:rPr lang="en-US" altLang="ja-JP" dirty="0"/>
              <a:t>for post processing</a:t>
            </a:r>
            <a:br>
              <a:rPr lang="en-US" altLang="ja-JP" dirty="0"/>
            </a:br>
            <a:r>
              <a:rPr lang="en-US" altLang="ja-JP" dirty="0"/>
              <a:t>(in Model B)</a:t>
            </a:r>
          </a:p>
        </p:txBody>
      </p:sp>
      <p:cxnSp>
        <p:nvCxnSpPr>
          <p:cNvPr id="18" name="Straight Connector 17">
            <a:extLst>
              <a:ext uri="{FF2B5EF4-FFF2-40B4-BE49-F238E27FC236}">
                <a16:creationId xmlns:a16="http://schemas.microsoft.com/office/drawing/2014/main" id="{ECCA3BF0-2D69-4141-B8E5-DA29C74DA0C4}"/>
              </a:ext>
            </a:extLst>
          </p:cNvPr>
          <p:cNvCxnSpPr>
            <a:cxnSpLocks/>
          </p:cNvCxnSpPr>
          <p:nvPr/>
        </p:nvCxnSpPr>
        <p:spPr>
          <a:xfrm>
            <a:off x="6642947" y="3185707"/>
            <a:ext cx="503387" cy="0"/>
          </a:xfrm>
          <a:prstGeom prst="line">
            <a:avLst/>
          </a:prstGeom>
          <a:ln>
            <a:solidFill>
              <a:schemeClr val="tx1">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8F07535B-81DA-4F10-B769-61D24FDEF082}"/>
              </a:ext>
            </a:extLst>
          </p:cNvPr>
          <p:cNvCxnSpPr>
            <a:cxnSpLocks/>
          </p:cNvCxnSpPr>
          <p:nvPr/>
        </p:nvCxnSpPr>
        <p:spPr>
          <a:xfrm>
            <a:off x="7146334" y="3185707"/>
            <a:ext cx="141570"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CCFCFAB5-1FB4-4BDD-B94D-4E0CD23A0E73}"/>
              </a:ext>
            </a:extLst>
          </p:cNvPr>
          <p:cNvSpPr txBox="1"/>
          <p:nvPr/>
        </p:nvSpPr>
        <p:spPr>
          <a:xfrm>
            <a:off x="7287904" y="3075806"/>
            <a:ext cx="1748592" cy="577081"/>
          </a:xfrm>
          <a:prstGeom prst="rect">
            <a:avLst/>
          </a:prstGeom>
          <a:noFill/>
        </p:spPr>
        <p:txBody>
          <a:bodyPr wrap="square" rtlCol="0">
            <a:spAutoFit/>
          </a:bodyPr>
          <a:lstStyle/>
          <a:p>
            <a:r>
              <a:rPr kumimoji="1" lang="en-US" altLang="ja-JP" sz="1050" dirty="0">
                <a:solidFill>
                  <a:schemeClr val="bg1"/>
                </a:solidFill>
              </a:rPr>
              <a:t>The equilibrium temperature is </a:t>
            </a:r>
            <a:br>
              <a:rPr kumimoji="1" lang="en-US" altLang="ja-JP" sz="1050" dirty="0">
                <a:solidFill>
                  <a:schemeClr val="bg1"/>
                </a:solidFill>
              </a:rPr>
            </a:br>
            <a:r>
              <a:rPr kumimoji="1" lang="en-US" altLang="ja-JP" sz="1050" dirty="0">
                <a:solidFill>
                  <a:schemeClr val="bg1"/>
                </a:solidFill>
              </a:rPr>
              <a:t>given by Step 1</a:t>
            </a:r>
            <a:endParaRPr kumimoji="1" lang="ja-JP" altLang="en-US" sz="1050" dirty="0">
              <a:solidFill>
                <a:schemeClr val="bg1"/>
              </a:solidFill>
            </a:endParaRPr>
          </a:p>
        </p:txBody>
      </p:sp>
    </p:spTree>
    <p:extLst>
      <p:ext uri="{BB962C8B-B14F-4D97-AF65-F5344CB8AC3E}">
        <p14:creationId xmlns:p14="http://schemas.microsoft.com/office/powerpoint/2010/main" val="4274600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Rectangle 57">
            <a:extLst>
              <a:ext uri="{FF2B5EF4-FFF2-40B4-BE49-F238E27FC236}">
                <a16:creationId xmlns:a16="http://schemas.microsoft.com/office/drawing/2014/main" id="{715EC75D-938A-4C39-8402-E767B5282A47}"/>
              </a:ext>
            </a:extLst>
          </p:cNvPr>
          <p:cNvSpPr/>
          <p:nvPr/>
        </p:nvSpPr>
        <p:spPr>
          <a:xfrm>
            <a:off x="6305253" y="1003344"/>
            <a:ext cx="2740528" cy="3913071"/>
          </a:xfrm>
          <a:prstGeom prst="rect">
            <a:avLst/>
          </a:prstGeom>
          <a:solidFill>
            <a:srgbClr val="F7F8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3" name="Rectangle 62">
            <a:extLst>
              <a:ext uri="{FF2B5EF4-FFF2-40B4-BE49-F238E27FC236}">
                <a16:creationId xmlns:a16="http://schemas.microsoft.com/office/drawing/2014/main" id="{1776DDF5-7C58-4EF4-921B-B5E8F3EC09E8}"/>
              </a:ext>
            </a:extLst>
          </p:cNvPr>
          <p:cNvSpPr/>
          <p:nvPr/>
        </p:nvSpPr>
        <p:spPr>
          <a:xfrm>
            <a:off x="3406775" y="1003344"/>
            <a:ext cx="2740528" cy="3908544"/>
          </a:xfrm>
          <a:prstGeom prst="rect">
            <a:avLst/>
          </a:prstGeom>
          <a:solidFill>
            <a:srgbClr val="F7F8F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9" name="TextBox 128">
            <a:extLst>
              <a:ext uri="{FF2B5EF4-FFF2-40B4-BE49-F238E27FC236}">
                <a16:creationId xmlns:a16="http://schemas.microsoft.com/office/drawing/2014/main" id="{5D11C74C-9B6B-4732-BA0A-3A96A188B6CB}"/>
              </a:ext>
            </a:extLst>
          </p:cNvPr>
          <p:cNvSpPr txBox="1"/>
          <p:nvPr/>
        </p:nvSpPr>
        <p:spPr>
          <a:xfrm>
            <a:off x="3472217" y="1047647"/>
            <a:ext cx="1754006" cy="276999"/>
          </a:xfrm>
          <a:prstGeom prst="rect">
            <a:avLst/>
          </a:prstGeom>
          <a:noFill/>
        </p:spPr>
        <p:txBody>
          <a:bodyPr wrap="none" rtlCol="0">
            <a:spAutoFit/>
          </a:bodyPr>
          <a:lstStyle/>
          <a:p>
            <a:r>
              <a:rPr lang="en-US" altLang="ja-JP" sz="1200" b="1" dirty="0"/>
              <a:t>Model A</a:t>
            </a:r>
            <a:r>
              <a:rPr lang="ja-JP" altLang="en-US" sz="1200" b="1" dirty="0"/>
              <a:t> </a:t>
            </a:r>
            <a:r>
              <a:rPr lang="en-US" altLang="ja-JP" sz="1200" b="1" dirty="0"/>
              <a:t>–</a:t>
            </a:r>
            <a:r>
              <a:rPr lang="ja-JP" altLang="en-US" sz="1200" b="1" dirty="0"/>
              <a:t> </a:t>
            </a:r>
            <a:r>
              <a:rPr lang="en-US" altLang="ja-JP" sz="1200" b="1" dirty="0"/>
              <a:t>Simple</a:t>
            </a:r>
            <a:r>
              <a:rPr lang="ja-JP" altLang="en-US" sz="1200" b="1" dirty="0"/>
              <a:t> </a:t>
            </a:r>
            <a:r>
              <a:rPr lang="en-US" altLang="ja-JP" sz="1200" b="1" dirty="0"/>
              <a:t>Loop</a:t>
            </a:r>
            <a:endParaRPr kumimoji="1" lang="ja-JP" altLang="en-US" sz="1200" b="1" dirty="0"/>
          </a:p>
        </p:txBody>
      </p:sp>
      <p:sp>
        <p:nvSpPr>
          <p:cNvPr id="130" name="TextBox 129">
            <a:extLst>
              <a:ext uri="{FF2B5EF4-FFF2-40B4-BE49-F238E27FC236}">
                <a16:creationId xmlns:a16="http://schemas.microsoft.com/office/drawing/2014/main" id="{E8022009-48A6-4A2C-AA1A-C4F7A7745158}"/>
              </a:ext>
            </a:extLst>
          </p:cNvPr>
          <p:cNvSpPr txBox="1"/>
          <p:nvPr/>
        </p:nvSpPr>
        <p:spPr>
          <a:xfrm>
            <a:off x="6392167" y="1047647"/>
            <a:ext cx="2111475" cy="276999"/>
          </a:xfrm>
          <a:prstGeom prst="rect">
            <a:avLst/>
          </a:prstGeom>
          <a:noFill/>
        </p:spPr>
        <p:txBody>
          <a:bodyPr wrap="none" rtlCol="0">
            <a:spAutoFit/>
          </a:bodyPr>
          <a:lstStyle/>
          <a:p>
            <a:r>
              <a:rPr lang="en-US" altLang="ja-JP" sz="1200" b="1" dirty="0"/>
              <a:t>Model B – Loop with a Stub</a:t>
            </a:r>
            <a:endParaRPr kumimoji="1" lang="ja-JP" altLang="en-US" sz="1200" b="1" baseline="30000" dirty="0"/>
          </a:p>
        </p:txBody>
      </p:sp>
      <p:sp>
        <p:nvSpPr>
          <p:cNvPr id="2" name="Title 1">
            <a:extLst>
              <a:ext uri="{FF2B5EF4-FFF2-40B4-BE49-F238E27FC236}">
                <a16:creationId xmlns:a16="http://schemas.microsoft.com/office/drawing/2014/main" id="{B0158162-BBBD-4FCC-8401-3E9AB20808E5}"/>
              </a:ext>
            </a:extLst>
          </p:cNvPr>
          <p:cNvSpPr>
            <a:spLocks noGrp="1"/>
          </p:cNvSpPr>
          <p:nvPr>
            <p:ph type="title"/>
          </p:nvPr>
        </p:nvSpPr>
        <p:spPr/>
        <p:txBody>
          <a:bodyPr>
            <a:normAutofit fontScale="90000"/>
          </a:bodyPr>
          <a:lstStyle/>
          <a:p>
            <a:br>
              <a:rPr lang="en-US" altLang="ja-JP" dirty="0"/>
            </a:br>
            <a:r>
              <a:rPr lang="en-US" altLang="ja-JP" sz="1600" spc="15" dirty="0">
                <a:solidFill>
                  <a:srgbClr val="EEA341"/>
                </a:solidFill>
                <a:latin typeface="Lato Black" panose="020F0502020204030203" pitchFamily="34" charset="77"/>
              </a:rPr>
              <a:t>Model A&amp;B</a:t>
            </a:r>
            <a:br>
              <a:rPr lang="en-US" altLang="ja-JP" dirty="0"/>
            </a:br>
            <a:r>
              <a:rPr lang="en-US" altLang="ja-JP" dirty="0"/>
              <a:t>Equilibrium</a:t>
            </a:r>
            <a:r>
              <a:rPr kumimoji="1" lang="en-US" altLang="ja-JP" dirty="0"/>
              <a:t> Temperature</a:t>
            </a:r>
            <a:endParaRPr kumimoji="1" lang="ja-JP" altLang="en-US" dirty="0"/>
          </a:p>
        </p:txBody>
      </p:sp>
      <p:sp>
        <p:nvSpPr>
          <p:cNvPr id="4" name="Content Placeholder 3">
            <a:extLst>
              <a:ext uri="{FF2B5EF4-FFF2-40B4-BE49-F238E27FC236}">
                <a16:creationId xmlns:a16="http://schemas.microsoft.com/office/drawing/2014/main" id="{6F9C41D2-DF0B-4CC9-A457-1A7B13D7A6DD}"/>
              </a:ext>
            </a:extLst>
          </p:cNvPr>
          <p:cNvSpPr>
            <a:spLocks noGrp="1"/>
          </p:cNvSpPr>
          <p:nvPr>
            <p:ph sz="half" idx="10"/>
          </p:nvPr>
        </p:nvSpPr>
        <p:spPr/>
        <p:txBody>
          <a:bodyPr>
            <a:normAutofit/>
          </a:bodyPr>
          <a:lstStyle/>
          <a:p>
            <a:r>
              <a:rPr lang="en-US" altLang="ja-JP" dirty="0"/>
              <a:t>In the stationary step, the equilibrium temperature is simulated</a:t>
            </a:r>
          </a:p>
          <a:p>
            <a:r>
              <a:rPr lang="en-US" altLang="ja-JP" dirty="0"/>
              <a:t>Each model has an array of thin plates with steep temperature gradients to amplify the acoustic waves</a:t>
            </a:r>
          </a:p>
          <a:p>
            <a:r>
              <a:rPr lang="en-US" altLang="ja-JP" dirty="0"/>
              <a:t>A cooler is placed in the downstream region to limit the area of high temperature</a:t>
            </a:r>
          </a:p>
        </p:txBody>
      </p:sp>
      <p:pic>
        <p:nvPicPr>
          <p:cNvPr id="5" name="Picture 4">
            <a:extLst>
              <a:ext uri="{FF2B5EF4-FFF2-40B4-BE49-F238E27FC236}">
                <a16:creationId xmlns:a16="http://schemas.microsoft.com/office/drawing/2014/main" id="{DAE69D93-BD92-431A-9388-8AEAD79A11DE}"/>
              </a:ext>
            </a:extLst>
          </p:cNvPr>
          <p:cNvPicPr>
            <a:picLocks noChangeAspect="1"/>
          </p:cNvPicPr>
          <p:nvPr/>
        </p:nvPicPr>
        <p:blipFill rotWithShape="1">
          <a:blip r:embed="rId3"/>
          <a:srcRect l="27073" r="43957"/>
          <a:stretch/>
        </p:blipFill>
        <p:spPr>
          <a:xfrm>
            <a:off x="6913631" y="1401980"/>
            <a:ext cx="1305429" cy="3379570"/>
          </a:xfrm>
          <a:prstGeom prst="rect">
            <a:avLst/>
          </a:prstGeom>
        </p:spPr>
      </p:pic>
      <p:pic>
        <p:nvPicPr>
          <p:cNvPr id="13" name="Picture 12">
            <a:extLst>
              <a:ext uri="{FF2B5EF4-FFF2-40B4-BE49-F238E27FC236}">
                <a16:creationId xmlns:a16="http://schemas.microsoft.com/office/drawing/2014/main" id="{58BF7036-ED96-4C49-94CC-6F97449AF850}"/>
              </a:ext>
            </a:extLst>
          </p:cNvPr>
          <p:cNvPicPr>
            <a:picLocks noChangeAspect="1"/>
          </p:cNvPicPr>
          <p:nvPr/>
        </p:nvPicPr>
        <p:blipFill rotWithShape="1">
          <a:blip r:embed="rId4"/>
          <a:srcRect l="86715"/>
          <a:stretch/>
        </p:blipFill>
        <p:spPr>
          <a:xfrm>
            <a:off x="5289906" y="1506377"/>
            <a:ext cx="598629" cy="3379569"/>
          </a:xfrm>
          <a:prstGeom prst="rect">
            <a:avLst/>
          </a:prstGeom>
        </p:spPr>
      </p:pic>
      <p:pic>
        <p:nvPicPr>
          <p:cNvPr id="14" name="Picture 13">
            <a:extLst>
              <a:ext uri="{FF2B5EF4-FFF2-40B4-BE49-F238E27FC236}">
                <a16:creationId xmlns:a16="http://schemas.microsoft.com/office/drawing/2014/main" id="{078F535C-A0D1-4D3E-BB9E-63861BEA61EC}"/>
              </a:ext>
            </a:extLst>
          </p:cNvPr>
          <p:cNvPicPr>
            <a:picLocks noChangeAspect="1"/>
          </p:cNvPicPr>
          <p:nvPr/>
        </p:nvPicPr>
        <p:blipFill rotWithShape="1">
          <a:blip r:embed="rId3"/>
          <a:srcRect l="84509"/>
          <a:stretch/>
        </p:blipFill>
        <p:spPr>
          <a:xfrm>
            <a:off x="8362949" y="1554380"/>
            <a:ext cx="698053" cy="3379570"/>
          </a:xfrm>
          <a:prstGeom prst="rect">
            <a:avLst/>
          </a:prstGeom>
        </p:spPr>
      </p:pic>
      <p:cxnSp>
        <p:nvCxnSpPr>
          <p:cNvPr id="9" name="Straight Arrow Connector 8">
            <a:extLst>
              <a:ext uri="{FF2B5EF4-FFF2-40B4-BE49-F238E27FC236}">
                <a16:creationId xmlns:a16="http://schemas.microsoft.com/office/drawing/2014/main" id="{B0553043-5D1F-4C5A-80A8-131ACE3E99C6}"/>
              </a:ext>
            </a:extLst>
          </p:cNvPr>
          <p:cNvCxnSpPr/>
          <p:nvPr/>
        </p:nvCxnSpPr>
        <p:spPr>
          <a:xfrm>
            <a:off x="4188230" y="2812117"/>
            <a:ext cx="0" cy="432048"/>
          </a:xfrm>
          <a:prstGeom prst="straightConnector1">
            <a:avLst/>
          </a:prstGeom>
          <a:ln>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B96FB277-0784-484A-A4C9-359F078A44D5}"/>
              </a:ext>
            </a:extLst>
          </p:cNvPr>
          <p:cNvSpPr txBox="1"/>
          <p:nvPr/>
        </p:nvSpPr>
        <p:spPr>
          <a:xfrm>
            <a:off x="3503003" y="2841267"/>
            <a:ext cx="797129" cy="276999"/>
          </a:xfrm>
          <a:prstGeom prst="rect">
            <a:avLst/>
          </a:prstGeom>
          <a:noFill/>
        </p:spPr>
        <p:txBody>
          <a:bodyPr wrap="square" rtlCol="0">
            <a:spAutoFit/>
          </a:bodyPr>
          <a:lstStyle/>
          <a:p>
            <a:r>
              <a:rPr kumimoji="1" lang="en-US" altLang="ja-JP" sz="1200" dirty="0">
                <a:solidFill>
                  <a:schemeClr val="tx1">
                    <a:lumMod val="60000"/>
                    <a:lumOff val="40000"/>
                  </a:schemeClr>
                </a:solidFill>
              </a:rPr>
              <a:t>Amplify</a:t>
            </a:r>
            <a:endParaRPr kumimoji="1" lang="ja-JP" altLang="en-US" sz="1200" dirty="0">
              <a:solidFill>
                <a:schemeClr val="tx1">
                  <a:lumMod val="60000"/>
                  <a:lumOff val="40000"/>
                </a:schemeClr>
              </a:solidFill>
            </a:endParaRPr>
          </a:p>
        </p:txBody>
      </p:sp>
      <p:cxnSp>
        <p:nvCxnSpPr>
          <p:cNvPr id="18" name="Straight Arrow Connector 17">
            <a:extLst>
              <a:ext uri="{FF2B5EF4-FFF2-40B4-BE49-F238E27FC236}">
                <a16:creationId xmlns:a16="http://schemas.microsoft.com/office/drawing/2014/main" id="{EBB0AB52-D345-48E4-9A09-9C15B890A324}"/>
              </a:ext>
            </a:extLst>
          </p:cNvPr>
          <p:cNvCxnSpPr/>
          <p:nvPr/>
        </p:nvCxnSpPr>
        <p:spPr>
          <a:xfrm>
            <a:off x="6928852" y="2110552"/>
            <a:ext cx="0" cy="432048"/>
          </a:xfrm>
          <a:prstGeom prst="straightConnector1">
            <a:avLst/>
          </a:prstGeom>
          <a:ln>
            <a:solidFill>
              <a:schemeClr val="tx1">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2B8791B4-963F-489B-A6E8-2809AD217869}"/>
              </a:ext>
            </a:extLst>
          </p:cNvPr>
          <p:cNvSpPr txBox="1"/>
          <p:nvPr/>
        </p:nvSpPr>
        <p:spPr>
          <a:xfrm>
            <a:off x="6243625" y="2139702"/>
            <a:ext cx="797129" cy="276999"/>
          </a:xfrm>
          <a:prstGeom prst="rect">
            <a:avLst/>
          </a:prstGeom>
          <a:noFill/>
        </p:spPr>
        <p:txBody>
          <a:bodyPr wrap="square" rtlCol="0">
            <a:spAutoFit/>
          </a:bodyPr>
          <a:lstStyle/>
          <a:p>
            <a:r>
              <a:rPr kumimoji="1" lang="en-US" altLang="ja-JP" sz="1200" dirty="0">
                <a:solidFill>
                  <a:schemeClr val="tx1">
                    <a:lumMod val="60000"/>
                    <a:lumOff val="40000"/>
                  </a:schemeClr>
                </a:solidFill>
              </a:rPr>
              <a:t>Amplify</a:t>
            </a:r>
            <a:endParaRPr kumimoji="1" lang="ja-JP" altLang="en-US" sz="1200" dirty="0">
              <a:solidFill>
                <a:schemeClr val="tx1">
                  <a:lumMod val="60000"/>
                  <a:lumOff val="40000"/>
                </a:schemeClr>
              </a:solidFill>
            </a:endParaRPr>
          </a:p>
        </p:txBody>
      </p:sp>
      <p:sp>
        <p:nvSpPr>
          <p:cNvPr id="22" name="TextBox 21">
            <a:extLst>
              <a:ext uri="{FF2B5EF4-FFF2-40B4-BE49-F238E27FC236}">
                <a16:creationId xmlns:a16="http://schemas.microsoft.com/office/drawing/2014/main" id="{082370EB-2484-4CF1-8C9E-B47C43CB5A8E}"/>
              </a:ext>
            </a:extLst>
          </p:cNvPr>
          <p:cNvSpPr txBox="1"/>
          <p:nvPr/>
        </p:nvSpPr>
        <p:spPr>
          <a:xfrm>
            <a:off x="4793333" y="4271046"/>
            <a:ext cx="797129" cy="276999"/>
          </a:xfrm>
          <a:prstGeom prst="rect">
            <a:avLst/>
          </a:prstGeom>
          <a:noFill/>
        </p:spPr>
        <p:txBody>
          <a:bodyPr wrap="square" rtlCol="0">
            <a:spAutoFit/>
          </a:bodyPr>
          <a:lstStyle/>
          <a:p>
            <a:r>
              <a:rPr kumimoji="1" lang="en-US" altLang="ja-JP" sz="1200" dirty="0">
                <a:solidFill>
                  <a:schemeClr val="tx1">
                    <a:lumMod val="60000"/>
                    <a:lumOff val="40000"/>
                  </a:schemeClr>
                </a:solidFill>
              </a:rPr>
              <a:t>Cold</a:t>
            </a:r>
            <a:endParaRPr kumimoji="1" lang="ja-JP" altLang="en-US" sz="1200" dirty="0">
              <a:solidFill>
                <a:schemeClr val="tx1">
                  <a:lumMod val="60000"/>
                  <a:lumOff val="40000"/>
                </a:schemeClr>
              </a:solidFill>
            </a:endParaRPr>
          </a:p>
        </p:txBody>
      </p:sp>
      <p:sp>
        <p:nvSpPr>
          <p:cNvPr id="23" name="TextBox 22">
            <a:extLst>
              <a:ext uri="{FF2B5EF4-FFF2-40B4-BE49-F238E27FC236}">
                <a16:creationId xmlns:a16="http://schemas.microsoft.com/office/drawing/2014/main" id="{F9F8DE4B-4FC2-4217-A5D5-D47AB7DB2E8C}"/>
              </a:ext>
            </a:extLst>
          </p:cNvPr>
          <p:cNvSpPr txBox="1"/>
          <p:nvPr/>
        </p:nvSpPr>
        <p:spPr>
          <a:xfrm>
            <a:off x="7631869" y="4134819"/>
            <a:ext cx="797129" cy="276999"/>
          </a:xfrm>
          <a:prstGeom prst="rect">
            <a:avLst/>
          </a:prstGeom>
          <a:noFill/>
        </p:spPr>
        <p:txBody>
          <a:bodyPr wrap="square" rtlCol="0">
            <a:spAutoFit/>
          </a:bodyPr>
          <a:lstStyle/>
          <a:p>
            <a:r>
              <a:rPr kumimoji="1" lang="en-US" altLang="ja-JP" sz="1200" dirty="0">
                <a:solidFill>
                  <a:schemeClr val="tx1">
                    <a:lumMod val="60000"/>
                    <a:lumOff val="40000"/>
                  </a:schemeClr>
                </a:solidFill>
              </a:rPr>
              <a:t>Cold</a:t>
            </a:r>
            <a:endParaRPr kumimoji="1" lang="ja-JP" altLang="en-US" sz="1200" dirty="0">
              <a:solidFill>
                <a:schemeClr val="tx1">
                  <a:lumMod val="60000"/>
                  <a:lumOff val="40000"/>
                </a:schemeClr>
              </a:solidFill>
            </a:endParaRPr>
          </a:p>
        </p:txBody>
      </p:sp>
      <p:pic>
        <p:nvPicPr>
          <p:cNvPr id="6" name="Picture 5">
            <a:extLst>
              <a:ext uri="{FF2B5EF4-FFF2-40B4-BE49-F238E27FC236}">
                <a16:creationId xmlns:a16="http://schemas.microsoft.com/office/drawing/2014/main" id="{FE288EC6-D1AC-4948-91C8-1BE62BC10C44}"/>
              </a:ext>
            </a:extLst>
          </p:cNvPr>
          <p:cNvPicPr>
            <a:picLocks noChangeAspect="1"/>
          </p:cNvPicPr>
          <p:nvPr/>
        </p:nvPicPr>
        <p:blipFill rotWithShape="1">
          <a:blip r:embed="rId5"/>
          <a:srcRect l="37189" t="4178" r="47845" b="4134"/>
          <a:stretch/>
        </p:blipFill>
        <p:spPr>
          <a:xfrm>
            <a:off x="4237026" y="1401980"/>
            <a:ext cx="735508" cy="3379569"/>
          </a:xfrm>
          <a:prstGeom prst="rect">
            <a:avLst/>
          </a:prstGeom>
        </p:spPr>
      </p:pic>
      <p:sp>
        <p:nvSpPr>
          <p:cNvPr id="20" name="TextBox 19">
            <a:extLst>
              <a:ext uri="{FF2B5EF4-FFF2-40B4-BE49-F238E27FC236}">
                <a16:creationId xmlns:a16="http://schemas.microsoft.com/office/drawing/2014/main" id="{A7208E57-C286-4701-91C0-4EB494735D67}"/>
              </a:ext>
            </a:extLst>
          </p:cNvPr>
          <p:cNvSpPr txBox="1"/>
          <p:nvPr/>
        </p:nvSpPr>
        <p:spPr>
          <a:xfrm>
            <a:off x="4793333" y="2814765"/>
            <a:ext cx="797129" cy="276999"/>
          </a:xfrm>
          <a:prstGeom prst="rect">
            <a:avLst/>
          </a:prstGeom>
          <a:noFill/>
        </p:spPr>
        <p:txBody>
          <a:bodyPr wrap="square" rtlCol="0">
            <a:spAutoFit/>
          </a:bodyPr>
          <a:lstStyle/>
          <a:p>
            <a:r>
              <a:rPr kumimoji="1" lang="en-US" altLang="ja-JP" sz="1200" dirty="0">
                <a:solidFill>
                  <a:schemeClr val="tx1">
                    <a:lumMod val="60000"/>
                    <a:lumOff val="40000"/>
                  </a:schemeClr>
                </a:solidFill>
              </a:rPr>
              <a:t>Cold</a:t>
            </a:r>
            <a:endParaRPr kumimoji="1" lang="ja-JP" altLang="en-US" sz="1200" dirty="0">
              <a:solidFill>
                <a:schemeClr val="tx1">
                  <a:lumMod val="60000"/>
                  <a:lumOff val="40000"/>
                </a:schemeClr>
              </a:solidFill>
            </a:endParaRPr>
          </a:p>
        </p:txBody>
      </p:sp>
      <p:sp>
        <p:nvSpPr>
          <p:cNvPr id="21" name="TextBox 20">
            <a:extLst>
              <a:ext uri="{FF2B5EF4-FFF2-40B4-BE49-F238E27FC236}">
                <a16:creationId xmlns:a16="http://schemas.microsoft.com/office/drawing/2014/main" id="{22418B17-978B-4E7E-9DAA-2594BD6293CE}"/>
              </a:ext>
            </a:extLst>
          </p:cNvPr>
          <p:cNvSpPr txBox="1"/>
          <p:nvPr/>
        </p:nvSpPr>
        <p:spPr>
          <a:xfrm>
            <a:off x="4793333" y="3091764"/>
            <a:ext cx="797129" cy="276999"/>
          </a:xfrm>
          <a:prstGeom prst="rect">
            <a:avLst/>
          </a:prstGeom>
          <a:noFill/>
        </p:spPr>
        <p:txBody>
          <a:bodyPr wrap="square" rtlCol="0">
            <a:spAutoFit/>
          </a:bodyPr>
          <a:lstStyle/>
          <a:p>
            <a:r>
              <a:rPr kumimoji="1" lang="en-US" altLang="ja-JP" sz="1200" dirty="0">
                <a:solidFill>
                  <a:schemeClr val="tx1">
                    <a:lumMod val="60000"/>
                    <a:lumOff val="40000"/>
                  </a:schemeClr>
                </a:solidFill>
              </a:rPr>
              <a:t>Hot</a:t>
            </a:r>
            <a:endParaRPr kumimoji="1" lang="ja-JP" altLang="en-US" sz="1200" dirty="0">
              <a:solidFill>
                <a:schemeClr val="tx1">
                  <a:lumMod val="60000"/>
                  <a:lumOff val="40000"/>
                </a:schemeClr>
              </a:solidFill>
            </a:endParaRPr>
          </a:p>
        </p:txBody>
      </p:sp>
      <p:sp>
        <p:nvSpPr>
          <p:cNvPr id="24" name="TextBox 23">
            <a:extLst>
              <a:ext uri="{FF2B5EF4-FFF2-40B4-BE49-F238E27FC236}">
                <a16:creationId xmlns:a16="http://schemas.microsoft.com/office/drawing/2014/main" id="{8D4B1C26-426F-445B-92F4-275659ED2DC9}"/>
              </a:ext>
            </a:extLst>
          </p:cNvPr>
          <p:cNvSpPr txBox="1"/>
          <p:nvPr/>
        </p:nvSpPr>
        <p:spPr>
          <a:xfrm>
            <a:off x="8067094" y="2032598"/>
            <a:ext cx="797129" cy="276999"/>
          </a:xfrm>
          <a:prstGeom prst="rect">
            <a:avLst/>
          </a:prstGeom>
          <a:noFill/>
        </p:spPr>
        <p:txBody>
          <a:bodyPr wrap="square" rtlCol="0">
            <a:spAutoFit/>
          </a:bodyPr>
          <a:lstStyle/>
          <a:p>
            <a:r>
              <a:rPr kumimoji="1" lang="en-US" altLang="ja-JP" sz="1200" dirty="0">
                <a:solidFill>
                  <a:schemeClr val="tx1">
                    <a:lumMod val="60000"/>
                    <a:lumOff val="40000"/>
                  </a:schemeClr>
                </a:solidFill>
              </a:rPr>
              <a:t>Cold</a:t>
            </a:r>
            <a:endParaRPr kumimoji="1" lang="ja-JP" altLang="en-US" sz="1200" dirty="0">
              <a:solidFill>
                <a:schemeClr val="tx1">
                  <a:lumMod val="60000"/>
                  <a:lumOff val="40000"/>
                </a:schemeClr>
              </a:solidFill>
            </a:endParaRPr>
          </a:p>
        </p:txBody>
      </p:sp>
      <p:sp>
        <p:nvSpPr>
          <p:cNvPr id="25" name="TextBox 24">
            <a:extLst>
              <a:ext uri="{FF2B5EF4-FFF2-40B4-BE49-F238E27FC236}">
                <a16:creationId xmlns:a16="http://schemas.microsoft.com/office/drawing/2014/main" id="{D5C3D602-9D94-4640-BFF8-5652CC31740F}"/>
              </a:ext>
            </a:extLst>
          </p:cNvPr>
          <p:cNvSpPr txBox="1"/>
          <p:nvPr/>
        </p:nvSpPr>
        <p:spPr>
          <a:xfrm>
            <a:off x="8067094" y="2309597"/>
            <a:ext cx="797129" cy="276999"/>
          </a:xfrm>
          <a:prstGeom prst="rect">
            <a:avLst/>
          </a:prstGeom>
          <a:noFill/>
        </p:spPr>
        <p:txBody>
          <a:bodyPr wrap="square" rtlCol="0">
            <a:spAutoFit/>
          </a:bodyPr>
          <a:lstStyle/>
          <a:p>
            <a:r>
              <a:rPr kumimoji="1" lang="en-US" altLang="ja-JP" sz="1200" dirty="0">
                <a:solidFill>
                  <a:schemeClr val="tx1">
                    <a:lumMod val="60000"/>
                    <a:lumOff val="40000"/>
                  </a:schemeClr>
                </a:solidFill>
              </a:rPr>
              <a:t>Hot</a:t>
            </a:r>
            <a:endParaRPr kumimoji="1" lang="ja-JP" altLang="en-US" sz="1200" dirty="0">
              <a:solidFill>
                <a:schemeClr val="tx1">
                  <a:lumMod val="60000"/>
                  <a:lumOff val="40000"/>
                </a:schemeClr>
              </a:solidFill>
            </a:endParaRPr>
          </a:p>
        </p:txBody>
      </p:sp>
    </p:spTree>
    <p:extLst>
      <p:ext uri="{BB962C8B-B14F-4D97-AF65-F5344CB8AC3E}">
        <p14:creationId xmlns:p14="http://schemas.microsoft.com/office/powerpoint/2010/main" val="28018332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8A9B96D3-2335-4147-876E-E521CF3586B1}"/>
              </a:ext>
            </a:extLst>
          </p:cNvPr>
          <p:cNvSpPr/>
          <p:nvPr/>
        </p:nvSpPr>
        <p:spPr>
          <a:xfrm>
            <a:off x="7557668" y="169770"/>
            <a:ext cx="1476616" cy="2062603"/>
          </a:xfrm>
          <a:prstGeom prst="rect">
            <a:avLst/>
          </a:prstGeom>
          <a:solidFill>
            <a:srgbClr val="EC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Picture 5">
            <a:extLst>
              <a:ext uri="{FF2B5EF4-FFF2-40B4-BE49-F238E27FC236}">
                <a16:creationId xmlns:a16="http://schemas.microsoft.com/office/drawing/2014/main" id="{A1613A82-70B4-4FB2-9C6D-603C2F16D8CC}"/>
              </a:ext>
            </a:extLst>
          </p:cNvPr>
          <p:cNvPicPr>
            <a:picLocks noChangeAspect="1"/>
          </p:cNvPicPr>
          <p:nvPr/>
        </p:nvPicPr>
        <p:blipFill rotWithShape="1">
          <a:blip r:embed="rId3"/>
          <a:srcRect l="60856"/>
          <a:stretch/>
        </p:blipFill>
        <p:spPr>
          <a:xfrm>
            <a:off x="7639665" y="195488"/>
            <a:ext cx="1063079" cy="2036885"/>
          </a:xfrm>
          <a:prstGeom prst="rect">
            <a:avLst/>
          </a:prstGeom>
        </p:spPr>
      </p:pic>
      <p:sp>
        <p:nvSpPr>
          <p:cNvPr id="18" name="Rectangle 17">
            <a:extLst>
              <a:ext uri="{FF2B5EF4-FFF2-40B4-BE49-F238E27FC236}">
                <a16:creationId xmlns:a16="http://schemas.microsoft.com/office/drawing/2014/main" id="{19050CE1-82FF-4536-90FA-B481AC08C4B9}"/>
              </a:ext>
            </a:extLst>
          </p:cNvPr>
          <p:cNvSpPr/>
          <p:nvPr/>
        </p:nvSpPr>
        <p:spPr>
          <a:xfrm>
            <a:off x="4821816" y="169770"/>
            <a:ext cx="2631110" cy="2062603"/>
          </a:xfrm>
          <a:prstGeom prst="rect">
            <a:avLst/>
          </a:prstGeom>
          <a:solidFill>
            <a:srgbClr val="EC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 name="Picture 1">
            <a:extLst>
              <a:ext uri="{FF2B5EF4-FFF2-40B4-BE49-F238E27FC236}">
                <a16:creationId xmlns:a16="http://schemas.microsoft.com/office/drawing/2014/main" id="{F736AAA4-A0C6-4315-853E-80CA0CA6AF95}"/>
              </a:ext>
            </a:extLst>
          </p:cNvPr>
          <p:cNvPicPr>
            <a:picLocks noChangeAspect="1"/>
          </p:cNvPicPr>
          <p:nvPr/>
        </p:nvPicPr>
        <p:blipFill>
          <a:blip r:embed="rId4"/>
          <a:stretch>
            <a:fillRect/>
          </a:stretch>
        </p:blipFill>
        <p:spPr>
          <a:xfrm>
            <a:off x="4885355" y="195487"/>
            <a:ext cx="2715847" cy="2036886"/>
          </a:xfrm>
          <a:prstGeom prst="rect">
            <a:avLst/>
          </a:prstGeom>
        </p:spPr>
      </p:pic>
      <p:sp>
        <p:nvSpPr>
          <p:cNvPr id="8" name="Title 7">
            <a:extLst>
              <a:ext uri="{FF2B5EF4-FFF2-40B4-BE49-F238E27FC236}">
                <a16:creationId xmlns:a16="http://schemas.microsoft.com/office/drawing/2014/main" id="{D81CF18B-A5F2-45C6-B057-6043A0F0425C}"/>
              </a:ext>
            </a:extLst>
          </p:cNvPr>
          <p:cNvSpPr>
            <a:spLocks noGrp="1"/>
          </p:cNvSpPr>
          <p:nvPr>
            <p:ph type="title"/>
          </p:nvPr>
        </p:nvSpPr>
        <p:spPr>
          <a:xfrm>
            <a:off x="457200" y="819150"/>
            <a:ext cx="4028792" cy="800100"/>
          </a:xfrm>
        </p:spPr>
        <p:txBody>
          <a:bodyPr>
            <a:normAutofit fontScale="90000"/>
          </a:bodyPr>
          <a:lstStyle/>
          <a:p>
            <a:r>
              <a:rPr lang="en-US" altLang="ja-JP" sz="1500" spc="15" dirty="0">
                <a:solidFill>
                  <a:srgbClr val="EEA341"/>
                </a:solidFill>
                <a:latin typeface="Lato Black" panose="020F0502020204030203" pitchFamily="34" charset="77"/>
              </a:rPr>
              <a:t>Model A</a:t>
            </a:r>
            <a:br>
              <a:rPr kumimoji="1" lang="en-US" altLang="ja-JP" dirty="0"/>
            </a:br>
            <a:r>
              <a:rPr kumimoji="1" lang="en-US" altLang="ja-JP" dirty="0"/>
              <a:t>Amplification of Pressure </a:t>
            </a:r>
            <a:r>
              <a:rPr lang="en-US" altLang="ja-JP" dirty="0"/>
              <a:t>Wave</a:t>
            </a:r>
            <a:r>
              <a:rPr kumimoji="1" lang="en-US" altLang="ja-JP" dirty="0"/>
              <a:t> in the Loop</a:t>
            </a:r>
            <a:endParaRPr kumimoji="1" lang="ja-JP" altLang="en-US" dirty="0"/>
          </a:p>
        </p:txBody>
      </p:sp>
      <p:sp>
        <p:nvSpPr>
          <p:cNvPr id="5" name="Content Placeholder 4">
            <a:extLst>
              <a:ext uri="{FF2B5EF4-FFF2-40B4-BE49-F238E27FC236}">
                <a16:creationId xmlns:a16="http://schemas.microsoft.com/office/drawing/2014/main" id="{010A813F-6FC3-47A1-970D-4103F9C74BF3}"/>
              </a:ext>
            </a:extLst>
          </p:cNvPr>
          <p:cNvSpPr>
            <a:spLocks noGrp="1"/>
          </p:cNvSpPr>
          <p:nvPr>
            <p:ph sz="half" idx="10"/>
          </p:nvPr>
        </p:nvSpPr>
        <p:spPr>
          <a:xfrm>
            <a:off x="457201" y="1619250"/>
            <a:ext cx="4114800" cy="3184748"/>
          </a:xfrm>
        </p:spPr>
        <p:txBody>
          <a:bodyPr>
            <a:normAutofit/>
          </a:bodyPr>
          <a:lstStyle/>
          <a:p>
            <a:r>
              <a:rPr lang="en-US" altLang="ja-JP" dirty="0"/>
              <a:t>Pressure gradient is given at t = 0 to trigger the oscillation inside the loop</a:t>
            </a:r>
          </a:p>
          <a:p>
            <a:r>
              <a:rPr lang="en-US" altLang="ja-JP" dirty="0"/>
              <a:t>The temperature gradient in the heat exchanger excites the traveling wave in a clockwise direction</a:t>
            </a:r>
          </a:p>
          <a:p>
            <a:endParaRPr kumimoji="1" lang="ja-JP" altLang="en-US" dirty="0"/>
          </a:p>
        </p:txBody>
      </p:sp>
      <p:sp>
        <p:nvSpPr>
          <p:cNvPr id="14" name="Arc 13">
            <a:extLst>
              <a:ext uri="{FF2B5EF4-FFF2-40B4-BE49-F238E27FC236}">
                <a16:creationId xmlns:a16="http://schemas.microsoft.com/office/drawing/2014/main" id="{750F0CFA-2605-47FF-B486-DF412CB2A474}"/>
              </a:ext>
            </a:extLst>
          </p:cNvPr>
          <p:cNvSpPr/>
          <p:nvPr/>
        </p:nvSpPr>
        <p:spPr>
          <a:xfrm>
            <a:off x="5698090" y="655889"/>
            <a:ext cx="1126549" cy="1126549"/>
          </a:xfrm>
          <a:prstGeom prst="arc">
            <a:avLst>
              <a:gd name="adj1" fmla="val 16200000"/>
              <a:gd name="adj2" fmla="val 10843822"/>
            </a:avLst>
          </a:prstGeom>
          <a:ln>
            <a:solidFill>
              <a:schemeClr val="tx1">
                <a:lumMod val="75000"/>
              </a:schemeClr>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0" name="TextBox 19">
            <a:extLst>
              <a:ext uri="{FF2B5EF4-FFF2-40B4-BE49-F238E27FC236}">
                <a16:creationId xmlns:a16="http://schemas.microsoft.com/office/drawing/2014/main" id="{9B80326E-7CDF-4F11-913B-A3FF4838D212}"/>
              </a:ext>
            </a:extLst>
          </p:cNvPr>
          <p:cNvSpPr txBox="1"/>
          <p:nvPr/>
        </p:nvSpPr>
        <p:spPr>
          <a:xfrm>
            <a:off x="4821815" y="169769"/>
            <a:ext cx="792205" cy="276999"/>
          </a:xfrm>
          <a:prstGeom prst="rect">
            <a:avLst/>
          </a:prstGeom>
          <a:noFill/>
        </p:spPr>
        <p:txBody>
          <a:bodyPr wrap="none" rtlCol="0">
            <a:spAutoFit/>
          </a:bodyPr>
          <a:lstStyle/>
          <a:p>
            <a:r>
              <a:rPr lang="en-US" altLang="ja-JP" sz="1200" b="1" dirty="0"/>
              <a:t>Pressure</a:t>
            </a:r>
            <a:endParaRPr kumimoji="1" lang="ja-JP" altLang="en-US" sz="1200" b="1" dirty="0"/>
          </a:p>
        </p:txBody>
      </p:sp>
      <p:sp>
        <p:nvSpPr>
          <p:cNvPr id="22" name="TextBox 21">
            <a:extLst>
              <a:ext uri="{FF2B5EF4-FFF2-40B4-BE49-F238E27FC236}">
                <a16:creationId xmlns:a16="http://schemas.microsoft.com/office/drawing/2014/main" id="{B329DAAA-AB5E-46FF-A869-5A74B29DE628}"/>
              </a:ext>
            </a:extLst>
          </p:cNvPr>
          <p:cNvSpPr txBox="1"/>
          <p:nvPr/>
        </p:nvSpPr>
        <p:spPr>
          <a:xfrm>
            <a:off x="7943920" y="166838"/>
            <a:ext cx="1090363" cy="276999"/>
          </a:xfrm>
          <a:prstGeom prst="rect">
            <a:avLst/>
          </a:prstGeom>
          <a:noFill/>
        </p:spPr>
        <p:txBody>
          <a:bodyPr wrap="none" rtlCol="0">
            <a:spAutoFit/>
          </a:bodyPr>
          <a:lstStyle/>
          <a:p>
            <a:pPr algn="r"/>
            <a:r>
              <a:rPr lang="en-US" altLang="ja-JP" sz="1200" b="1" dirty="0"/>
              <a:t>Temperature</a:t>
            </a:r>
            <a:endParaRPr kumimoji="1" lang="ja-JP" altLang="en-US" sz="1200" b="1" dirty="0"/>
          </a:p>
        </p:txBody>
      </p:sp>
      <p:cxnSp>
        <p:nvCxnSpPr>
          <p:cNvPr id="26" name="Straight Arrow Connector 25">
            <a:extLst>
              <a:ext uri="{FF2B5EF4-FFF2-40B4-BE49-F238E27FC236}">
                <a16:creationId xmlns:a16="http://schemas.microsoft.com/office/drawing/2014/main" id="{E868C15F-25C8-4FBB-A1DF-A62C3CC0277F}"/>
              </a:ext>
            </a:extLst>
          </p:cNvPr>
          <p:cNvCxnSpPr>
            <a:cxnSpLocks/>
          </p:cNvCxnSpPr>
          <p:nvPr/>
        </p:nvCxnSpPr>
        <p:spPr>
          <a:xfrm flipV="1">
            <a:off x="7109246" y="1275606"/>
            <a:ext cx="0" cy="546844"/>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19BEAF10-F617-47A9-A8C9-B8F6B9C2655D}"/>
              </a:ext>
            </a:extLst>
          </p:cNvPr>
          <p:cNvCxnSpPr>
            <a:cxnSpLocks/>
          </p:cNvCxnSpPr>
          <p:nvPr/>
        </p:nvCxnSpPr>
        <p:spPr>
          <a:xfrm>
            <a:off x="7109246" y="1822450"/>
            <a:ext cx="0" cy="7183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FD4FD457-5FD0-4DE0-915B-DD0F680CE2E5}"/>
              </a:ext>
            </a:extLst>
          </p:cNvPr>
          <p:cNvCxnSpPr>
            <a:cxnSpLocks/>
          </p:cNvCxnSpPr>
          <p:nvPr/>
        </p:nvCxnSpPr>
        <p:spPr>
          <a:xfrm flipH="1">
            <a:off x="7109247" y="2538998"/>
            <a:ext cx="4493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25" name="Picture 24">
            <a:extLst>
              <a:ext uri="{FF2B5EF4-FFF2-40B4-BE49-F238E27FC236}">
                <a16:creationId xmlns:a16="http://schemas.microsoft.com/office/drawing/2014/main" id="{1353EFCF-0D1E-4C3E-B3A8-6DD78D718F2B}"/>
              </a:ext>
            </a:extLst>
          </p:cNvPr>
          <p:cNvPicPr>
            <a:picLocks noChangeAspect="1"/>
          </p:cNvPicPr>
          <p:nvPr/>
        </p:nvPicPr>
        <p:blipFill>
          <a:blip r:embed="rId5"/>
          <a:stretch>
            <a:fillRect/>
          </a:stretch>
        </p:blipFill>
        <p:spPr>
          <a:xfrm>
            <a:off x="4828404" y="2359985"/>
            <a:ext cx="4315596" cy="2589358"/>
          </a:xfrm>
          <a:prstGeom prst="rect">
            <a:avLst/>
          </a:prstGeom>
        </p:spPr>
      </p:pic>
    </p:spTree>
    <p:extLst>
      <p:ext uri="{BB962C8B-B14F-4D97-AF65-F5344CB8AC3E}">
        <p14:creationId xmlns:p14="http://schemas.microsoft.com/office/powerpoint/2010/main" val="1216526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861AA92-17F7-490C-A6DA-57E70C89A30D}"/>
              </a:ext>
            </a:extLst>
          </p:cNvPr>
          <p:cNvPicPr>
            <a:picLocks noChangeAspect="1"/>
          </p:cNvPicPr>
          <p:nvPr/>
        </p:nvPicPr>
        <p:blipFill>
          <a:blip r:embed="rId3"/>
          <a:stretch>
            <a:fillRect/>
          </a:stretch>
        </p:blipFill>
        <p:spPr>
          <a:xfrm>
            <a:off x="4821815" y="2357664"/>
            <a:ext cx="4309321" cy="2585593"/>
          </a:xfrm>
          <a:prstGeom prst="rect">
            <a:avLst/>
          </a:prstGeom>
        </p:spPr>
      </p:pic>
      <p:sp>
        <p:nvSpPr>
          <p:cNvPr id="21" name="Rectangle 20">
            <a:extLst>
              <a:ext uri="{FF2B5EF4-FFF2-40B4-BE49-F238E27FC236}">
                <a16:creationId xmlns:a16="http://schemas.microsoft.com/office/drawing/2014/main" id="{6F755DE9-CA16-434D-BDD6-ED0C675DC0ED}"/>
              </a:ext>
            </a:extLst>
          </p:cNvPr>
          <p:cNvSpPr/>
          <p:nvPr/>
        </p:nvSpPr>
        <p:spPr>
          <a:xfrm>
            <a:off x="4821816" y="169770"/>
            <a:ext cx="2631110" cy="2062603"/>
          </a:xfrm>
          <a:prstGeom prst="rect">
            <a:avLst/>
          </a:prstGeom>
          <a:solidFill>
            <a:srgbClr val="EC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8" name="Picture 17">
            <a:extLst>
              <a:ext uri="{FF2B5EF4-FFF2-40B4-BE49-F238E27FC236}">
                <a16:creationId xmlns:a16="http://schemas.microsoft.com/office/drawing/2014/main" id="{1032FAA5-8202-409B-8DE0-8B8C0C77AEC2}"/>
              </a:ext>
            </a:extLst>
          </p:cNvPr>
          <p:cNvPicPr>
            <a:picLocks noChangeAspect="1"/>
          </p:cNvPicPr>
          <p:nvPr/>
        </p:nvPicPr>
        <p:blipFill>
          <a:blip r:embed="rId4"/>
          <a:stretch>
            <a:fillRect/>
          </a:stretch>
        </p:blipFill>
        <p:spPr>
          <a:xfrm>
            <a:off x="4872244" y="195487"/>
            <a:ext cx="2715846" cy="2036885"/>
          </a:xfrm>
          <a:prstGeom prst="rect">
            <a:avLst/>
          </a:prstGeom>
        </p:spPr>
      </p:pic>
      <p:sp>
        <p:nvSpPr>
          <p:cNvPr id="23" name="Rectangle 22">
            <a:extLst>
              <a:ext uri="{FF2B5EF4-FFF2-40B4-BE49-F238E27FC236}">
                <a16:creationId xmlns:a16="http://schemas.microsoft.com/office/drawing/2014/main" id="{7038CC3E-1236-4C26-BD80-7FEF44F7522C}"/>
              </a:ext>
            </a:extLst>
          </p:cNvPr>
          <p:cNvSpPr/>
          <p:nvPr/>
        </p:nvSpPr>
        <p:spPr>
          <a:xfrm>
            <a:off x="7557668" y="169770"/>
            <a:ext cx="1476616" cy="2062603"/>
          </a:xfrm>
          <a:prstGeom prst="rect">
            <a:avLst/>
          </a:prstGeom>
          <a:solidFill>
            <a:srgbClr val="ECF3F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TextBox 28">
            <a:extLst>
              <a:ext uri="{FF2B5EF4-FFF2-40B4-BE49-F238E27FC236}">
                <a16:creationId xmlns:a16="http://schemas.microsoft.com/office/drawing/2014/main" id="{26BFCE74-0677-49D5-85D7-2B11D9FE20B6}"/>
              </a:ext>
            </a:extLst>
          </p:cNvPr>
          <p:cNvSpPr txBox="1"/>
          <p:nvPr/>
        </p:nvSpPr>
        <p:spPr>
          <a:xfrm>
            <a:off x="7943920" y="166838"/>
            <a:ext cx="1090363" cy="276999"/>
          </a:xfrm>
          <a:prstGeom prst="rect">
            <a:avLst/>
          </a:prstGeom>
          <a:noFill/>
        </p:spPr>
        <p:txBody>
          <a:bodyPr wrap="none" rtlCol="0">
            <a:spAutoFit/>
          </a:bodyPr>
          <a:lstStyle/>
          <a:p>
            <a:pPr algn="r"/>
            <a:r>
              <a:rPr lang="en-US" altLang="ja-JP" sz="1200" b="1" dirty="0"/>
              <a:t>Temperature</a:t>
            </a:r>
            <a:endParaRPr kumimoji="1" lang="ja-JP" altLang="en-US" sz="1200" b="1" dirty="0"/>
          </a:p>
        </p:txBody>
      </p:sp>
      <p:sp>
        <p:nvSpPr>
          <p:cNvPr id="28" name="TextBox 27">
            <a:extLst>
              <a:ext uri="{FF2B5EF4-FFF2-40B4-BE49-F238E27FC236}">
                <a16:creationId xmlns:a16="http://schemas.microsoft.com/office/drawing/2014/main" id="{6FBBB671-EE21-4E24-A3D5-B37E91B84089}"/>
              </a:ext>
            </a:extLst>
          </p:cNvPr>
          <p:cNvSpPr txBox="1"/>
          <p:nvPr/>
        </p:nvSpPr>
        <p:spPr>
          <a:xfrm>
            <a:off x="4821815" y="169769"/>
            <a:ext cx="792205" cy="276999"/>
          </a:xfrm>
          <a:prstGeom prst="rect">
            <a:avLst/>
          </a:prstGeom>
          <a:noFill/>
        </p:spPr>
        <p:txBody>
          <a:bodyPr wrap="none" rtlCol="0">
            <a:spAutoFit/>
          </a:bodyPr>
          <a:lstStyle/>
          <a:p>
            <a:r>
              <a:rPr lang="en-US" altLang="ja-JP" sz="1200" b="1" dirty="0"/>
              <a:t>Pressure</a:t>
            </a:r>
            <a:endParaRPr kumimoji="1" lang="ja-JP" altLang="en-US" sz="1200" b="1" dirty="0"/>
          </a:p>
        </p:txBody>
      </p:sp>
      <p:sp>
        <p:nvSpPr>
          <p:cNvPr id="14" name="Arc 13">
            <a:extLst>
              <a:ext uri="{FF2B5EF4-FFF2-40B4-BE49-F238E27FC236}">
                <a16:creationId xmlns:a16="http://schemas.microsoft.com/office/drawing/2014/main" id="{750F0CFA-2605-47FF-B486-DF412CB2A474}"/>
              </a:ext>
            </a:extLst>
          </p:cNvPr>
          <p:cNvSpPr/>
          <p:nvPr/>
        </p:nvSpPr>
        <p:spPr>
          <a:xfrm>
            <a:off x="5698089" y="655887"/>
            <a:ext cx="1126549" cy="1126549"/>
          </a:xfrm>
          <a:prstGeom prst="arc">
            <a:avLst>
              <a:gd name="adj1" fmla="val 10985720"/>
              <a:gd name="adj2" fmla="val 5426096"/>
            </a:avLst>
          </a:prstGeom>
          <a:ln>
            <a:solidFill>
              <a:schemeClr val="tx1">
                <a:lumMod val="75000"/>
              </a:schemeClr>
            </a:solidFill>
            <a:headEnd type="arrow"/>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8" name="Title 7">
            <a:extLst>
              <a:ext uri="{FF2B5EF4-FFF2-40B4-BE49-F238E27FC236}">
                <a16:creationId xmlns:a16="http://schemas.microsoft.com/office/drawing/2014/main" id="{D81CF18B-A5F2-45C6-B057-6043A0F0425C}"/>
              </a:ext>
            </a:extLst>
          </p:cNvPr>
          <p:cNvSpPr>
            <a:spLocks noGrp="1"/>
          </p:cNvSpPr>
          <p:nvPr>
            <p:ph type="title"/>
          </p:nvPr>
        </p:nvSpPr>
        <p:spPr>
          <a:xfrm>
            <a:off x="457200" y="819150"/>
            <a:ext cx="4028792" cy="800100"/>
          </a:xfrm>
        </p:spPr>
        <p:txBody>
          <a:bodyPr>
            <a:normAutofit fontScale="90000"/>
          </a:bodyPr>
          <a:lstStyle/>
          <a:p>
            <a:r>
              <a:rPr lang="en-US" altLang="ja-JP" sz="1500" spc="15" dirty="0">
                <a:solidFill>
                  <a:srgbClr val="EEA341"/>
                </a:solidFill>
                <a:latin typeface="Lato Black" panose="020F0502020204030203" pitchFamily="34" charset="77"/>
              </a:rPr>
              <a:t>Model A</a:t>
            </a:r>
            <a:br>
              <a:rPr kumimoji="1" lang="en-US" altLang="ja-JP" dirty="0"/>
            </a:br>
            <a:r>
              <a:rPr lang="en-US" altLang="ja-JP" dirty="0"/>
              <a:t>Impact of Reversed Temperature Gradient</a:t>
            </a:r>
            <a:endParaRPr kumimoji="1" lang="ja-JP" altLang="en-US" dirty="0"/>
          </a:p>
        </p:txBody>
      </p:sp>
      <p:sp>
        <p:nvSpPr>
          <p:cNvPr id="5" name="Content Placeholder 4">
            <a:extLst>
              <a:ext uri="{FF2B5EF4-FFF2-40B4-BE49-F238E27FC236}">
                <a16:creationId xmlns:a16="http://schemas.microsoft.com/office/drawing/2014/main" id="{010A813F-6FC3-47A1-970D-4103F9C74BF3}"/>
              </a:ext>
            </a:extLst>
          </p:cNvPr>
          <p:cNvSpPr>
            <a:spLocks noGrp="1"/>
          </p:cNvSpPr>
          <p:nvPr>
            <p:ph sz="half" idx="10"/>
          </p:nvPr>
        </p:nvSpPr>
        <p:spPr>
          <a:xfrm>
            <a:off x="457201" y="1619250"/>
            <a:ext cx="4114800" cy="3184748"/>
          </a:xfrm>
        </p:spPr>
        <p:txBody>
          <a:bodyPr>
            <a:normAutofit/>
          </a:bodyPr>
          <a:lstStyle/>
          <a:p>
            <a:r>
              <a:rPr lang="en-US" altLang="ja-JP" dirty="0"/>
              <a:t>At t = 0.3 s, the direction of the temperature gradient is reversed upside-down</a:t>
            </a:r>
          </a:p>
          <a:p>
            <a:r>
              <a:rPr lang="en-US" altLang="ja-JP" dirty="0"/>
              <a:t>The clockwise wave attenuates as the reversed temperature gradient can not feed the energy to the wave anymore. The counterclockwise wave becomes visible instead</a:t>
            </a:r>
          </a:p>
          <a:p>
            <a:endParaRPr kumimoji="1" lang="ja-JP" altLang="en-US" dirty="0"/>
          </a:p>
        </p:txBody>
      </p:sp>
      <p:cxnSp>
        <p:nvCxnSpPr>
          <p:cNvPr id="30" name="Straight Arrow Connector 29">
            <a:extLst>
              <a:ext uri="{FF2B5EF4-FFF2-40B4-BE49-F238E27FC236}">
                <a16:creationId xmlns:a16="http://schemas.microsoft.com/office/drawing/2014/main" id="{86A0E079-D86E-4206-9785-3DF92A31C8E9}"/>
              </a:ext>
            </a:extLst>
          </p:cNvPr>
          <p:cNvCxnSpPr>
            <a:cxnSpLocks/>
          </p:cNvCxnSpPr>
          <p:nvPr/>
        </p:nvCxnSpPr>
        <p:spPr>
          <a:xfrm flipV="1">
            <a:off x="7109246" y="1275606"/>
            <a:ext cx="0" cy="506830"/>
          </a:xfrm>
          <a:prstGeom prst="straightConnector1">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5CD3AC95-2655-44FB-BF12-3FA579E8DA69}"/>
              </a:ext>
            </a:extLst>
          </p:cNvPr>
          <p:cNvCxnSpPr>
            <a:cxnSpLocks/>
          </p:cNvCxnSpPr>
          <p:nvPr/>
        </p:nvCxnSpPr>
        <p:spPr>
          <a:xfrm flipH="1">
            <a:off x="7109247" y="2538998"/>
            <a:ext cx="44930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346EE560-D487-449F-8830-F11A3C66E290}"/>
              </a:ext>
            </a:extLst>
          </p:cNvPr>
          <p:cNvPicPr>
            <a:picLocks noChangeAspect="1"/>
          </p:cNvPicPr>
          <p:nvPr/>
        </p:nvPicPr>
        <p:blipFill rotWithShape="1">
          <a:blip r:embed="rId5"/>
          <a:srcRect l="61066"/>
          <a:stretch/>
        </p:blipFill>
        <p:spPr>
          <a:xfrm>
            <a:off x="7647038" y="200243"/>
            <a:ext cx="1057387" cy="2036886"/>
          </a:xfrm>
          <a:prstGeom prst="rect">
            <a:avLst/>
          </a:prstGeom>
        </p:spPr>
      </p:pic>
      <p:cxnSp>
        <p:nvCxnSpPr>
          <p:cNvPr id="19" name="Straight Connector 18">
            <a:extLst>
              <a:ext uri="{FF2B5EF4-FFF2-40B4-BE49-F238E27FC236}">
                <a16:creationId xmlns:a16="http://schemas.microsoft.com/office/drawing/2014/main" id="{437EC001-114F-4A9B-869E-C712B7429EDE}"/>
              </a:ext>
            </a:extLst>
          </p:cNvPr>
          <p:cNvCxnSpPr>
            <a:cxnSpLocks/>
          </p:cNvCxnSpPr>
          <p:nvPr/>
        </p:nvCxnSpPr>
        <p:spPr>
          <a:xfrm>
            <a:off x="7109246" y="1822450"/>
            <a:ext cx="0" cy="71834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6205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D81CF18B-A5F2-45C6-B057-6043A0F0425C}"/>
              </a:ext>
            </a:extLst>
          </p:cNvPr>
          <p:cNvSpPr>
            <a:spLocks noGrp="1"/>
          </p:cNvSpPr>
          <p:nvPr>
            <p:ph type="title"/>
          </p:nvPr>
        </p:nvSpPr>
        <p:spPr>
          <a:xfrm>
            <a:off x="457200" y="819150"/>
            <a:ext cx="4028792" cy="800100"/>
          </a:xfrm>
        </p:spPr>
        <p:txBody>
          <a:bodyPr>
            <a:normAutofit fontScale="90000"/>
          </a:bodyPr>
          <a:lstStyle/>
          <a:p>
            <a:r>
              <a:rPr lang="en-US" altLang="ja-JP" sz="1500" spc="15" dirty="0">
                <a:solidFill>
                  <a:srgbClr val="EEA341"/>
                </a:solidFill>
                <a:latin typeface="Lato Black" panose="020F0502020204030203" pitchFamily="34" charset="77"/>
              </a:rPr>
              <a:t>Model B</a:t>
            </a:r>
            <a:br>
              <a:rPr kumimoji="1" lang="en-US" altLang="ja-JP" dirty="0"/>
            </a:br>
            <a:r>
              <a:rPr kumimoji="1" lang="en-US" altLang="ja-JP" dirty="0"/>
              <a:t>Pressure Distribution in the Loop</a:t>
            </a:r>
            <a:endParaRPr kumimoji="1" lang="ja-JP" altLang="en-US" dirty="0"/>
          </a:p>
        </p:txBody>
      </p:sp>
      <p:sp>
        <p:nvSpPr>
          <p:cNvPr id="5" name="Content Placeholder 4">
            <a:extLst>
              <a:ext uri="{FF2B5EF4-FFF2-40B4-BE49-F238E27FC236}">
                <a16:creationId xmlns:a16="http://schemas.microsoft.com/office/drawing/2014/main" id="{010A813F-6FC3-47A1-970D-4103F9C74BF3}"/>
              </a:ext>
            </a:extLst>
          </p:cNvPr>
          <p:cNvSpPr>
            <a:spLocks noGrp="1"/>
          </p:cNvSpPr>
          <p:nvPr>
            <p:ph sz="half" idx="10"/>
          </p:nvPr>
        </p:nvSpPr>
        <p:spPr>
          <a:xfrm>
            <a:off x="457201" y="1619250"/>
            <a:ext cx="4258816" cy="2896716"/>
          </a:xfrm>
        </p:spPr>
        <p:txBody>
          <a:bodyPr>
            <a:normAutofit/>
          </a:bodyPr>
          <a:lstStyle/>
          <a:p>
            <a:r>
              <a:rPr kumimoji="1" lang="en-US" altLang="ja-JP" dirty="0"/>
              <a:t>The pressure amplitude </a:t>
            </a:r>
            <a:r>
              <a:rPr lang="en-US" altLang="ja-JP" dirty="0"/>
              <a:t>keeps growing as the simulation continues, since the thermal energy can be supplied into the system infinitely though the temperature boundary and there is no nonlinear effect</a:t>
            </a:r>
          </a:p>
          <a:p>
            <a:r>
              <a:rPr lang="en-US" altLang="ja-JP" dirty="0"/>
              <a:t>State variable </a:t>
            </a:r>
            <a:r>
              <a:rPr lang="en-US" altLang="ja-JP" dirty="0" err="1"/>
              <a:t>MaxP</a:t>
            </a:r>
            <a:r>
              <a:rPr lang="en-US" altLang="ja-JP" dirty="0"/>
              <a:t> is defined to track the maximum absolute value of the pressure at each position</a:t>
            </a:r>
          </a:p>
          <a:p>
            <a:r>
              <a:rPr lang="en-US" altLang="ja-JP" dirty="0"/>
              <a:t>As shown by </a:t>
            </a:r>
            <a:r>
              <a:rPr lang="en-US" altLang="ja-JP" dirty="0" err="1"/>
              <a:t>MaxP</a:t>
            </a:r>
            <a:r>
              <a:rPr lang="en-US" altLang="ja-JP" dirty="0"/>
              <a:t>, pressure amplitude depends on position. The profile agrees well with the experimental results of Fig. 10 in the reference*</a:t>
            </a:r>
          </a:p>
          <a:p>
            <a:endParaRPr kumimoji="1" lang="ja-JP" altLang="en-US" dirty="0"/>
          </a:p>
        </p:txBody>
      </p:sp>
      <p:pic>
        <p:nvPicPr>
          <p:cNvPr id="13" name="Picture 12">
            <a:extLst>
              <a:ext uri="{FF2B5EF4-FFF2-40B4-BE49-F238E27FC236}">
                <a16:creationId xmlns:a16="http://schemas.microsoft.com/office/drawing/2014/main" id="{124F1015-4290-483C-A4E2-BE9D527E4E45}"/>
              </a:ext>
            </a:extLst>
          </p:cNvPr>
          <p:cNvPicPr>
            <a:picLocks noChangeAspect="1"/>
          </p:cNvPicPr>
          <p:nvPr/>
        </p:nvPicPr>
        <p:blipFill>
          <a:blip r:embed="rId3"/>
          <a:stretch>
            <a:fillRect/>
          </a:stretch>
        </p:blipFill>
        <p:spPr>
          <a:xfrm>
            <a:off x="4739185" y="3300931"/>
            <a:ext cx="2585520" cy="1723680"/>
          </a:xfrm>
          <a:prstGeom prst="rect">
            <a:avLst/>
          </a:prstGeom>
        </p:spPr>
      </p:pic>
      <p:sp>
        <p:nvSpPr>
          <p:cNvPr id="14" name="Arc 13">
            <a:extLst>
              <a:ext uri="{FF2B5EF4-FFF2-40B4-BE49-F238E27FC236}">
                <a16:creationId xmlns:a16="http://schemas.microsoft.com/office/drawing/2014/main" id="{F2C1AE3D-23FB-4D13-BB42-583F359FBCCD}"/>
              </a:ext>
            </a:extLst>
          </p:cNvPr>
          <p:cNvSpPr/>
          <p:nvPr/>
        </p:nvSpPr>
        <p:spPr>
          <a:xfrm>
            <a:off x="5459265" y="3841707"/>
            <a:ext cx="642127" cy="642127"/>
          </a:xfrm>
          <a:prstGeom prst="arc">
            <a:avLst>
              <a:gd name="adj1" fmla="val 7052647"/>
              <a:gd name="adj2" fmla="val 938071"/>
            </a:avLst>
          </a:prstGeom>
          <a:ln>
            <a:solidFill>
              <a:schemeClr val="tx1">
                <a:lumMod val="75000"/>
              </a:schemeClr>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5" name="TextBox 14">
            <a:extLst>
              <a:ext uri="{FF2B5EF4-FFF2-40B4-BE49-F238E27FC236}">
                <a16:creationId xmlns:a16="http://schemas.microsoft.com/office/drawing/2014/main" id="{0D038FB4-E00A-4010-9E00-135B692D5B88}"/>
              </a:ext>
            </a:extLst>
          </p:cNvPr>
          <p:cNvSpPr txBox="1"/>
          <p:nvPr/>
        </p:nvSpPr>
        <p:spPr>
          <a:xfrm>
            <a:off x="5340143" y="3564708"/>
            <a:ext cx="880369" cy="276999"/>
          </a:xfrm>
          <a:prstGeom prst="rect">
            <a:avLst/>
          </a:prstGeom>
          <a:noFill/>
        </p:spPr>
        <p:txBody>
          <a:bodyPr wrap="none" rtlCol="0">
            <a:spAutoFit/>
          </a:bodyPr>
          <a:lstStyle/>
          <a:p>
            <a:r>
              <a:rPr kumimoji="1" lang="en-US" altLang="ja-JP" sz="1200" dirty="0"/>
              <a:t>Arc length</a:t>
            </a:r>
            <a:endParaRPr kumimoji="1" lang="ja-JP" altLang="en-US" sz="1200" dirty="0"/>
          </a:p>
        </p:txBody>
      </p:sp>
      <p:cxnSp>
        <p:nvCxnSpPr>
          <p:cNvPr id="16" name="Straight Arrow Connector 15">
            <a:extLst>
              <a:ext uri="{FF2B5EF4-FFF2-40B4-BE49-F238E27FC236}">
                <a16:creationId xmlns:a16="http://schemas.microsoft.com/office/drawing/2014/main" id="{36639EAA-5858-47CB-988C-B1134018A71D}"/>
              </a:ext>
            </a:extLst>
          </p:cNvPr>
          <p:cNvCxnSpPr>
            <a:cxnSpLocks/>
          </p:cNvCxnSpPr>
          <p:nvPr/>
        </p:nvCxnSpPr>
        <p:spPr>
          <a:xfrm flipV="1">
            <a:off x="7758907" y="2931790"/>
            <a:ext cx="0" cy="150124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832532D2-6B91-4BBE-A09E-5EA5A1B3E813}"/>
              </a:ext>
            </a:extLst>
          </p:cNvPr>
          <p:cNvCxnSpPr>
            <a:cxnSpLocks/>
          </p:cNvCxnSpPr>
          <p:nvPr/>
        </p:nvCxnSpPr>
        <p:spPr>
          <a:xfrm flipH="1">
            <a:off x="6291611" y="4433034"/>
            <a:ext cx="146729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0658AA0-B0B7-4CC8-8466-03AEBF3848FB}"/>
              </a:ext>
            </a:extLst>
          </p:cNvPr>
          <p:cNvSpPr txBox="1"/>
          <p:nvPr/>
        </p:nvSpPr>
        <p:spPr>
          <a:xfrm>
            <a:off x="6251784" y="4190677"/>
            <a:ext cx="554960" cy="276999"/>
          </a:xfrm>
          <a:prstGeom prst="rect">
            <a:avLst/>
          </a:prstGeom>
          <a:noFill/>
        </p:spPr>
        <p:txBody>
          <a:bodyPr wrap="none" rtlCol="0">
            <a:spAutoFit/>
          </a:bodyPr>
          <a:lstStyle/>
          <a:p>
            <a:r>
              <a:rPr kumimoji="1" lang="en-US" altLang="ja-JP" sz="1200" dirty="0"/>
              <a:t>Stack</a:t>
            </a:r>
            <a:endParaRPr kumimoji="1" lang="ja-JP" altLang="en-US" sz="1200" dirty="0"/>
          </a:p>
        </p:txBody>
      </p:sp>
      <p:sp>
        <p:nvSpPr>
          <p:cNvPr id="18" name="Rectangle 17">
            <a:extLst>
              <a:ext uri="{FF2B5EF4-FFF2-40B4-BE49-F238E27FC236}">
                <a16:creationId xmlns:a16="http://schemas.microsoft.com/office/drawing/2014/main" id="{50F7B448-59C7-4203-B3B5-4D149F271D52}"/>
              </a:ext>
            </a:extLst>
          </p:cNvPr>
          <p:cNvSpPr/>
          <p:nvPr/>
        </p:nvSpPr>
        <p:spPr>
          <a:xfrm>
            <a:off x="539552" y="4324350"/>
            <a:ext cx="3913328" cy="6188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050" dirty="0">
                <a:solidFill>
                  <a:schemeClr val="tx1">
                    <a:lumMod val="60000"/>
                    <a:lumOff val="40000"/>
                  </a:schemeClr>
                </a:solidFill>
              </a:rPr>
              <a:t>* M. </a:t>
            </a:r>
            <a:r>
              <a:rPr lang="en-US" altLang="ja-JP" sz="1050" dirty="0" err="1">
                <a:solidFill>
                  <a:schemeClr val="tx1">
                    <a:lumMod val="60000"/>
                    <a:lumOff val="40000"/>
                  </a:schemeClr>
                </a:solidFill>
              </a:rPr>
              <a:t>McGaughy</a:t>
            </a:r>
            <a:r>
              <a:rPr lang="en-US" altLang="ja-JP" sz="1050" dirty="0">
                <a:solidFill>
                  <a:schemeClr val="tx1">
                    <a:lumMod val="60000"/>
                    <a:lumOff val="40000"/>
                  </a:schemeClr>
                </a:solidFill>
              </a:rPr>
              <a:t>, C. Wang, E. </a:t>
            </a:r>
            <a:r>
              <a:rPr lang="en-US" altLang="ja-JP" sz="1050" dirty="0" err="1">
                <a:solidFill>
                  <a:schemeClr val="tx1">
                    <a:lumMod val="60000"/>
                    <a:lumOff val="40000"/>
                  </a:schemeClr>
                </a:solidFill>
              </a:rPr>
              <a:t>Boessneck</a:t>
            </a:r>
            <a:r>
              <a:rPr lang="en-US" altLang="ja-JP" sz="1050" dirty="0">
                <a:solidFill>
                  <a:schemeClr val="tx1">
                    <a:lumMod val="60000"/>
                    <a:lumOff val="40000"/>
                  </a:schemeClr>
                </a:solidFill>
              </a:rPr>
              <a:t>, T. Salem, and J. Wagner,</a:t>
            </a:r>
            <a:br>
              <a:rPr lang="en-US" altLang="ja-JP" sz="1050" dirty="0">
                <a:solidFill>
                  <a:schemeClr val="tx1">
                    <a:lumMod val="60000"/>
                    <a:lumOff val="40000"/>
                  </a:schemeClr>
                </a:solidFill>
              </a:rPr>
            </a:br>
            <a:r>
              <a:rPr lang="en-US" altLang="ja-JP" sz="1050" dirty="0">
                <a:solidFill>
                  <a:schemeClr val="tx1">
                    <a:lumMod val="60000"/>
                    <a:lumOff val="40000"/>
                  </a:schemeClr>
                </a:solidFill>
              </a:rPr>
              <a:t>“A Traveling Wave Thermoacoustic Engine — Design and Test,”</a:t>
            </a:r>
            <a:br>
              <a:rPr lang="en-US" altLang="ja-JP" sz="1050" dirty="0">
                <a:solidFill>
                  <a:schemeClr val="tx1">
                    <a:lumMod val="60000"/>
                    <a:lumOff val="40000"/>
                  </a:schemeClr>
                </a:solidFill>
              </a:rPr>
            </a:br>
            <a:r>
              <a:rPr lang="en-US" altLang="ja-JP" sz="1050" i="1" dirty="0">
                <a:solidFill>
                  <a:schemeClr val="tx1">
                    <a:lumMod val="60000"/>
                    <a:lumOff val="40000"/>
                  </a:schemeClr>
                </a:solidFill>
              </a:rPr>
              <a:t>ASME Lett. </a:t>
            </a:r>
            <a:r>
              <a:rPr lang="en-US" altLang="ja-JP" sz="1050" i="1" dirty="0" err="1">
                <a:solidFill>
                  <a:schemeClr val="tx1">
                    <a:lumMod val="60000"/>
                    <a:lumOff val="40000"/>
                  </a:schemeClr>
                </a:solidFill>
              </a:rPr>
              <a:t>Dyn</a:t>
            </a:r>
            <a:r>
              <a:rPr lang="en-US" altLang="ja-JP" sz="1050" i="1" dirty="0">
                <a:solidFill>
                  <a:schemeClr val="tx1">
                    <a:lumMod val="60000"/>
                    <a:lumOff val="40000"/>
                  </a:schemeClr>
                </a:solidFill>
              </a:rPr>
              <a:t>. Syst. Control</a:t>
            </a:r>
            <a:r>
              <a:rPr lang="en-US" altLang="ja-JP" sz="1050" dirty="0">
                <a:solidFill>
                  <a:schemeClr val="tx1">
                    <a:lumMod val="60000"/>
                    <a:lumOff val="40000"/>
                  </a:schemeClr>
                </a:solidFill>
              </a:rPr>
              <a:t>, vol. 31, no. 031006, 2021.</a:t>
            </a:r>
            <a:endParaRPr kumimoji="1" lang="en-US" altLang="ja-JP" sz="1400" dirty="0">
              <a:solidFill>
                <a:schemeClr val="tx1">
                  <a:lumMod val="60000"/>
                  <a:lumOff val="40000"/>
                </a:schemeClr>
              </a:solidFill>
            </a:endParaRPr>
          </a:p>
        </p:txBody>
      </p:sp>
      <p:pic>
        <p:nvPicPr>
          <p:cNvPr id="11" name="Picture 10">
            <a:extLst>
              <a:ext uri="{FF2B5EF4-FFF2-40B4-BE49-F238E27FC236}">
                <a16:creationId xmlns:a16="http://schemas.microsoft.com/office/drawing/2014/main" id="{7D92C9E1-701C-4C7A-972F-BBA0140843E6}"/>
              </a:ext>
            </a:extLst>
          </p:cNvPr>
          <p:cNvPicPr>
            <a:picLocks noChangeAspect="1"/>
          </p:cNvPicPr>
          <p:nvPr/>
        </p:nvPicPr>
        <p:blipFill>
          <a:blip r:embed="rId4"/>
          <a:stretch>
            <a:fillRect/>
          </a:stretch>
        </p:blipFill>
        <p:spPr>
          <a:xfrm>
            <a:off x="4684341" y="549353"/>
            <a:ext cx="4383998" cy="2630399"/>
          </a:xfrm>
          <a:prstGeom prst="rect">
            <a:avLst/>
          </a:prstGeom>
        </p:spPr>
      </p:pic>
    </p:spTree>
    <p:extLst>
      <p:ext uri="{BB962C8B-B14F-4D97-AF65-F5344CB8AC3E}">
        <p14:creationId xmlns:p14="http://schemas.microsoft.com/office/powerpoint/2010/main" val="925843389"/>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A1B4D7E-F321-AA41-9E89-FF321B297094}" vid="{AD95AE8E-B10B-6D4B-A2A8-5D9D7BCC20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22235</TotalTime>
  <Words>626</Words>
  <Application>Microsoft Office PowerPoint</Application>
  <PresentationFormat>On-screen Show (16:9)</PresentationFormat>
  <Paragraphs>82</Paragraphs>
  <Slides>10</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10</vt:i4>
      </vt:variant>
    </vt:vector>
  </HeadingPairs>
  <TitlesOfParts>
    <vt:vector size="17" baseType="lpstr">
      <vt:lpstr>Arial</vt:lpstr>
      <vt:lpstr>ＭＳ Ｐゴシック</vt:lpstr>
      <vt:lpstr>Lato</vt:lpstr>
      <vt:lpstr>Lato Light</vt:lpstr>
      <vt:lpstr>Lato Black</vt:lpstr>
      <vt:lpstr>Wingdings</vt:lpstr>
      <vt:lpstr>comsol-slide-template-NEW</vt:lpstr>
      <vt:lpstr>Traveling Wave Thermoacoustic Engine</vt:lpstr>
      <vt:lpstr>How the Engine Works</vt:lpstr>
      <vt:lpstr>Fluid Motion and Temperature Change</vt:lpstr>
      <vt:lpstr> Geometry</vt:lpstr>
      <vt:lpstr> Study Steps</vt:lpstr>
      <vt:lpstr> Model A&amp;B Equilibrium Temperature</vt:lpstr>
      <vt:lpstr>Model A Amplification of Pressure Wave in the Loop</vt:lpstr>
      <vt:lpstr>Model A Impact of Reversed Temperature Gradient</vt:lpstr>
      <vt:lpstr>Model B Pressure Distribution in the Loop</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traveling_wave_thermoacoustic_engine</dc:title>
  <dc:creator>Tsukasa Ishii</dc:creator>
  <cp:lastModifiedBy>Tsukasa Ishii</cp:lastModifiedBy>
  <cp:revision>341</cp:revision>
  <dcterms:created xsi:type="dcterms:W3CDTF">2023-03-01T06:45:14Z</dcterms:created>
  <dcterms:modified xsi:type="dcterms:W3CDTF">2025-02-17T00:12:08Z</dcterms:modified>
</cp:coreProperties>
</file>