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701" r:id="rId2"/>
  </p:sldMasterIdLst>
  <p:notesMasterIdLst>
    <p:notesMasterId r:id="rId14"/>
  </p:notesMasterIdLst>
  <p:sldIdLst>
    <p:sldId id="256" r:id="rId3"/>
    <p:sldId id="263" r:id="rId4"/>
    <p:sldId id="257" r:id="rId5"/>
    <p:sldId id="270" r:id="rId6"/>
    <p:sldId id="258" r:id="rId7"/>
    <p:sldId id="259" r:id="rId8"/>
    <p:sldId id="265" r:id="rId9"/>
    <p:sldId id="264" r:id="rId10"/>
    <p:sldId id="266" r:id="rId11"/>
    <p:sldId id="267" r:id="rId12"/>
    <p:sldId id="269" r:id="rId13"/>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74" autoAdjust="0"/>
    <p:restoredTop sz="94674" autoAdjust="0"/>
  </p:normalViewPr>
  <p:slideViewPr>
    <p:cSldViewPr snapToGrid="0" showGuides="1">
      <p:cViewPr varScale="1">
        <p:scale>
          <a:sx n="122" d="100"/>
          <a:sy n="122" d="100"/>
        </p:scale>
        <p:origin x="232" y="232"/>
      </p:cViewPr>
      <p:guideLst>
        <p:guide orient="horz" pos="2160"/>
        <p:guide pos="3840"/>
      </p:guideLst>
    </p:cSldViewPr>
  </p:slideViewPr>
  <p:outlineViewPr>
    <p:cViewPr>
      <p:scale>
        <a:sx n="33" d="100"/>
        <a:sy n="33" d="100"/>
      </p:scale>
      <p:origin x="0" y="-169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801CEA-2EDF-4483-8414-2CF6A576E74E}" type="datetimeFigureOut">
              <a:rPr lang="sv-SE" smtClean="0"/>
              <a:t>2025-03-10</a:t>
            </a:fld>
            <a:endParaRPr lang="sv-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0E3D68-9347-45A0-95AB-4FB5ACDCD1E7}" type="slidenum">
              <a:rPr lang="sv-SE" smtClean="0"/>
              <a:t>‹#›</a:t>
            </a:fld>
            <a:endParaRPr lang="sv-SE"/>
          </a:p>
        </p:txBody>
      </p:sp>
    </p:spTree>
    <p:extLst>
      <p:ext uri="{BB962C8B-B14F-4D97-AF65-F5344CB8AC3E}">
        <p14:creationId xmlns:p14="http://schemas.microsoft.com/office/powerpoint/2010/main" val="3826713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0E3D68-9347-45A0-95AB-4FB5ACDCD1E7}" type="slidenum">
              <a:rPr lang="sv-SE" smtClean="0"/>
              <a:t>1</a:t>
            </a:fld>
            <a:endParaRPr lang="sv-SE"/>
          </a:p>
        </p:txBody>
      </p:sp>
    </p:spTree>
    <p:extLst>
      <p:ext uri="{BB962C8B-B14F-4D97-AF65-F5344CB8AC3E}">
        <p14:creationId xmlns:p14="http://schemas.microsoft.com/office/powerpoint/2010/main" val="2251848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0E3D68-9347-45A0-95AB-4FB5ACDCD1E7}" type="slidenum">
              <a:rPr lang="sv-SE" smtClean="0"/>
              <a:t>10</a:t>
            </a:fld>
            <a:endParaRPr lang="sv-SE"/>
          </a:p>
        </p:txBody>
      </p:sp>
    </p:spTree>
    <p:extLst>
      <p:ext uri="{BB962C8B-B14F-4D97-AF65-F5344CB8AC3E}">
        <p14:creationId xmlns:p14="http://schemas.microsoft.com/office/powerpoint/2010/main" val="3175831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0E3D68-9347-45A0-95AB-4FB5ACDCD1E7}" type="slidenum">
              <a:rPr lang="sv-SE" smtClean="0"/>
              <a:t>11</a:t>
            </a:fld>
            <a:endParaRPr lang="sv-SE"/>
          </a:p>
        </p:txBody>
      </p:sp>
    </p:spTree>
    <p:extLst>
      <p:ext uri="{BB962C8B-B14F-4D97-AF65-F5344CB8AC3E}">
        <p14:creationId xmlns:p14="http://schemas.microsoft.com/office/powerpoint/2010/main" val="4177291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0E3D68-9347-45A0-95AB-4FB5ACDCD1E7}" type="slidenum">
              <a:rPr lang="sv-SE" smtClean="0"/>
              <a:t>2</a:t>
            </a:fld>
            <a:endParaRPr lang="sv-SE"/>
          </a:p>
        </p:txBody>
      </p:sp>
    </p:spTree>
    <p:extLst>
      <p:ext uri="{BB962C8B-B14F-4D97-AF65-F5344CB8AC3E}">
        <p14:creationId xmlns:p14="http://schemas.microsoft.com/office/powerpoint/2010/main" val="479363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0E3D68-9347-45A0-95AB-4FB5ACDCD1E7}" type="slidenum">
              <a:rPr lang="sv-SE" smtClean="0"/>
              <a:t>3</a:t>
            </a:fld>
            <a:endParaRPr lang="sv-SE"/>
          </a:p>
        </p:txBody>
      </p:sp>
    </p:spTree>
    <p:extLst>
      <p:ext uri="{BB962C8B-B14F-4D97-AF65-F5344CB8AC3E}">
        <p14:creationId xmlns:p14="http://schemas.microsoft.com/office/powerpoint/2010/main" val="3285638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0E3D68-9347-45A0-95AB-4FB5ACDCD1E7}" type="slidenum">
              <a:rPr lang="sv-SE" smtClean="0"/>
              <a:t>4</a:t>
            </a:fld>
            <a:endParaRPr lang="sv-SE"/>
          </a:p>
        </p:txBody>
      </p:sp>
    </p:spTree>
    <p:extLst>
      <p:ext uri="{BB962C8B-B14F-4D97-AF65-F5344CB8AC3E}">
        <p14:creationId xmlns:p14="http://schemas.microsoft.com/office/powerpoint/2010/main" val="3712281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0E3D68-9347-45A0-95AB-4FB5ACDCD1E7}" type="slidenum">
              <a:rPr lang="sv-SE" smtClean="0"/>
              <a:t>5</a:t>
            </a:fld>
            <a:endParaRPr lang="sv-SE"/>
          </a:p>
        </p:txBody>
      </p:sp>
    </p:spTree>
    <p:extLst>
      <p:ext uri="{BB962C8B-B14F-4D97-AF65-F5344CB8AC3E}">
        <p14:creationId xmlns:p14="http://schemas.microsoft.com/office/powerpoint/2010/main" val="952957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0E3D68-9347-45A0-95AB-4FB5ACDCD1E7}" type="slidenum">
              <a:rPr lang="sv-SE" smtClean="0"/>
              <a:t>6</a:t>
            </a:fld>
            <a:endParaRPr lang="sv-SE"/>
          </a:p>
        </p:txBody>
      </p:sp>
    </p:spTree>
    <p:extLst>
      <p:ext uri="{BB962C8B-B14F-4D97-AF65-F5344CB8AC3E}">
        <p14:creationId xmlns:p14="http://schemas.microsoft.com/office/powerpoint/2010/main" val="2402309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0E3D68-9347-45A0-95AB-4FB5ACDCD1E7}" type="slidenum">
              <a:rPr lang="sv-SE" smtClean="0"/>
              <a:t>7</a:t>
            </a:fld>
            <a:endParaRPr lang="sv-SE"/>
          </a:p>
        </p:txBody>
      </p:sp>
    </p:spTree>
    <p:extLst>
      <p:ext uri="{BB962C8B-B14F-4D97-AF65-F5344CB8AC3E}">
        <p14:creationId xmlns:p14="http://schemas.microsoft.com/office/powerpoint/2010/main" val="1346553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0E3D68-9347-45A0-95AB-4FB5ACDCD1E7}" type="slidenum">
              <a:rPr lang="sv-SE" smtClean="0"/>
              <a:t>8</a:t>
            </a:fld>
            <a:endParaRPr lang="sv-SE"/>
          </a:p>
        </p:txBody>
      </p:sp>
    </p:spTree>
    <p:extLst>
      <p:ext uri="{BB962C8B-B14F-4D97-AF65-F5344CB8AC3E}">
        <p14:creationId xmlns:p14="http://schemas.microsoft.com/office/powerpoint/2010/main" val="3281557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0E3D68-9347-45A0-95AB-4FB5ACDCD1E7}" type="slidenum">
              <a:rPr lang="sv-SE" smtClean="0"/>
              <a:t>9</a:t>
            </a:fld>
            <a:endParaRPr lang="sv-SE"/>
          </a:p>
        </p:txBody>
      </p:sp>
    </p:spTree>
    <p:extLst>
      <p:ext uri="{BB962C8B-B14F-4D97-AF65-F5344CB8AC3E}">
        <p14:creationId xmlns:p14="http://schemas.microsoft.com/office/powerpoint/2010/main" val="3716746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3.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9"/>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23" indent="0">
              <a:buNone/>
              <a:defRPr sz="2667">
                <a:solidFill>
                  <a:schemeClr val="tx1">
                    <a:tint val="75000"/>
                  </a:schemeClr>
                </a:solidFill>
              </a:defRPr>
            </a:lvl2pPr>
            <a:lvl3pPr marL="1219050" indent="0">
              <a:buNone/>
              <a:defRPr sz="2400">
                <a:solidFill>
                  <a:schemeClr val="tx1">
                    <a:tint val="75000"/>
                  </a:schemeClr>
                </a:solidFill>
              </a:defRPr>
            </a:lvl3pPr>
            <a:lvl4pPr marL="1828573" indent="0">
              <a:buNone/>
              <a:defRPr sz="2133">
                <a:solidFill>
                  <a:schemeClr val="tx1">
                    <a:tint val="75000"/>
                  </a:schemeClr>
                </a:solidFill>
              </a:defRPr>
            </a:lvl4pPr>
            <a:lvl5pPr marL="2438098" indent="0">
              <a:buNone/>
              <a:defRPr sz="2133">
                <a:solidFill>
                  <a:schemeClr val="tx1">
                    <a:tint val="75000"/>
                  </a:schemeClr>
                </a:solidFill>
              </a:defRPr>
            </a:lvl5pPr>
            <a:lvl6pPr marL="3047620" indent="0">
              <a:buNone/>
              <a:defRPr sz="2133">
                <a:solidFill>
                  <a:schemeClr val="tx1">
                    <a:tint val="75000"/>
                  </a:schemeClr>
                </a:solidFill>
              </a:defRPr>
            </a:lvl6pPr>
            <a:lvl7pPr marL="3657143" indent="0">
              <a:buNone/>
              <a:defRPr sz="2133">
                <a:solidFill>
                  <a:schemeClr val="tx1">
                    <a:tint val="75000"/>
                  </a:schemeClr>
                </a:solidFill>
              </a:defRPr>
            </a:lvl7pPr>
            <a:lvl8pPr marL="4266667" indent="0">
              <a:buNone/>
              <a:defRPr sz="2133">
                <a:solidFill>
                  <a:schemeClr val="tx1">
                    <a:tint val="75000"/>
                  </a:schemeClr>
                </a:solidFill>
              </a:defRPr>
            </a:lvl8pPr>
            <a:lvl9pPr marL="4876191" indent="0">
              <a:buNone/>
              <a:defRPr sz="2133">
                <a:solidFill>
                  <a:schemeClr val="tx1">
                    <a:tint val="75000"/>
                  </a:schemeClr>
                </a:solidFill>
              </a:defRPr>
            </a:lvl9pPr>
          </a:lstStyle>
          <a:p>
            <a:pPr lvl="0"/>
            <a:r>
              <a:rPr lang="en-US"/>
              <a:t>Edit Master text styles</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p:nvPr>
        </p:nvSpPr>
        <p:spPr>
          <a:xfrm>
            <a:off x="831851" y="4953000"/>
            <a:ext cx="2450592" cy="604253"/>
          </a:xfrm>
          <a:prstGeom prst="rect">
            <a:avLst/>
          </a:prstGeom>
        </p:spPr>
        <p:txBody>
          <a:bodyPr>
            <a:normAutofit/>
          </a:bodyPr>
          <a:lstStyle>
            <a:lvl1pPr marL="0" indent="0">
              <a:spcBef>
                <a:spcPts val="133"/>
              </a:spcBef>
              <a:buNone/>
              <a:defRPr sz="1600">
                <a:solidFill>
                  <a:srgbClr val="393A39"/>
                </a:solidFill>
                <a:latin typeface="Lato" panose="020F0502020204030203" pitchFamily="34" charset="0"/>
              </a:defRPr>
            </a:lvl1pPr>
            <a:lvl2pPr marL="609523" indent="0">
              <a:buNone/>
              <a:defRPr sz="2667">
                <a:solidFill>
                  <a:schemeClr val="tx1">
                    <a:tint val="75000"/>
                  </a:schemeClr>
                </a:solidFill>
              </a:defRPr>
            </a:lvl2pPr>
            <a:lvl3pPr marL="1219050" indent="0">
              <a:buNone/>
              <a:defRPr sz="2400">
                <a:solidFill>
                  <a:schemeClr val="tx1">
                    <a:tint val="75000"/>
                  </a:schemeClr>
                </a:solidFill>
              </a:defRPr>
            </a:lvl3pPr>
            <a:lvl4pPr marL="1828573" indent="0">
              <a:buNone/>
              <a:defRPr sz="2133">
                <a:solidFill>
                  <a:schemeClr val="tx1">
                    <a:tint val="75000"/>
                  </a:schemeClr>
                </a:solidFill>
              </a:defRPr>
            </a:lvl4pPr>
            <a:lvl5pPr marL="2438098" indent="0">
              <a:buNone/>
              <a:defRPr sz="2133">
                <a:solidFill>
                  <a:schemeClr val="tx1">
                    <a:tint val="75000"/>
                  </a:schemeClr>
                </a:solidFill>
              </a:defRPr>
            </a:lvl5pPr>
            <a:lvl6pPr marL="3047620" indent="0">
              <a:buNone/>
              <a:defRPr sz="2133">
                <a:solidFill>
                  <a:schemeClr val="tx1">
                    <a:tint val="75000"/>
                  </a:schemeClr>
                </a:solidFill>
              </a:defRPr>
            </a:lvl6pPr>
            <a:lvl7pPr marL="3657143" indent="0">
              <a:buNone/>
              <a:defRPr sz="2133">
                <a:solidFill>
                  <a:schemeClr val="tx1">
                    <a:tint val="75000"/>
                  </a:schemeClr>
                </a:solidFill>
              </a:defRPr>
            </a:lvl7pPr>
            <a:lvl8pPr marL="4266667" indent="0">
              <a:buNone/>
              <a:defRPr sz="2133">
                <a:solidFill>
                  <a:schemeClr val="tx1">
                    <a:tint val="75000"/>
                  </a:schemeClr>
                </a:solidFill>
              </a:defRPr>
            </a:lvl8pPr>
            <a:lvl9pPr marL="4876191" indent="0">
              <a:buNone/>
              <a:defRPr sz="2133">
                <a:solidFill>
                  <a:schemeClr val="tx1">
                    <a:tint val="75000"/>
                  </a:schemeClr>
                </a:solidFill>
              </a:defRPr>
            </a:lvl9pPr>
          </a:lstStyle>
          <a:p>
            <a:pPr lvl="0"/>
            <a:r>
              <a:rPr lang="en-US"/>
              <a:t>Edit Master text styles</a:t>
            </a:r>
          </a:p>
          <a:p>
            <a:pPr lvl="1"/>
            <a:r>
              <a:rPr lang="en-US"/>
              <a:t>Second level</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p:nvPr>
        </p:nvSpPr>
        <p:spPr>
          <a:xfrm>
            <a:off x="3639059" y="4603641"/>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23" indent="0">
              <a:buNone/>
              <a:defRPr sz="2667">
                <a:solidFill>
                  <a:schemeClr val="tx1">
                    <a:tint val="75000"/>
                  </a:schemeClr>
                </a:solidFill>
              </a:defRPr>
            </a:lvl2pPr>
            <a:lvl3pPr marL="1219050" indent="0">
              <a:buNone/>
              <a:defRPr sz="2400">
                <a:solidFill>
                  <a:schemeClr val="tx1">
                    <a:tint val="75000"/>
                  </a:schemeClr>
                </a:solidFill>
              </a:defRPr>
            </a:lvl3pPr>
            <a:lvl4pPr marL="1828573" indent="0">
              <a:buNone/>
              <a:defRPr sz="2133">
                <a:solidFill>
                  <a:schemeClr val="tx1">
                    <a:tint val="75000"/>
                  </a:schemeClr>
                </a:solidFill>
              </a:defRPr>
            </a:lvl4pPr>
            <a:lvl5pPr marL="2438098" indent="0">
              <a:buNone/>
              <a:defRPr sz="2133">
                <a:solidFill>
                  <a:schemeClr val="tx1">
                    <a:tint val="75000"/>
                  </a:schemeClr>
                </a:solidFill>
              </a:defRPr>
            </a:lvl5pPr>
            <a:lvl6pPr marL="3047620" indent="0">
              <a:buNone/>
              <a:defRPr sz="2133">
                <a:solidFill>
                  <a:schemeClr val="tx1">
                    <a:tint val="75000"/>
                  </a:schemeClr>
                </a:solidFill>
              </a:defRPr>
            </a:lvl6pPr>
            <a:lvl7pPr marL="3657143" indent="0">
              <a:buNone/>
              <a:defRPr sz="2133">
                <a:solidFill>
                  <a:schemeClr val="tx1">
                    <a:tint val="75000"/>
                  </a:schemeClr>
                </a:solidFill>
              </a:defRPr>
            </a:lvl7pPr>
            <a:lvl8pPr marL="4266667" indent="0">
              <a:buNone/>
              <a:defRPr sz="2133">
                <a:solidFill>
                  <a:schemeClr val="tx1">
                    <a:tint val="75000"/>
                  </a:schemeClr>
                </a:solidFill>
              </a:defRPr>
            </a:lvl8pPr>
            <a:lvl9pPr marL="4876191" indent="0">
              <a:buNone/>
              <a:defRPr sz="2133">
                <a:solidFill>
                  <a:schemeClr val="tx1">
                    <a:tint val="75000"/>
                  </a:schemeClr>
                </a:solidFill>
              </a:defRPr>
            </a:lvl9pPr>
          </a:lstStyle>
          <a:p>
            <a:pPr lvl="0"/>
            <a:r>
              <a:rPr lang="en-US"/>
              <a:t>Edit Master text styles</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p:nvPr>
        </p:nvSpPr>
        <p:spPr>
          <a:xfrm>
            <a:off x="3639059" y="4967708"/>
            <a:ext cx="2450592" cy="604253"/>
          </a:xfrm>
          <a:prstGeom prst="rect">
            <a:avLst/>
          </a:prstGeom>
        </p:spPr>
        <p:txBody>
          <a:bodyPr>
            <a:normAutofit/>
          </a:bodyPr>
          <a:lstStyle>
            <a:lvl1pPr marL="0" indent="0">
              <a:spcBef>
                <a:spcPts val="133"/>
              </a:spcBef>
              <a:buNone/>
              <a:defRPr sz="1600">
                <a:solidFill>
                  <a:srgbClr val="393A39"/>
                </a:solidFill>
                <a:latin typeface="Lato" panose="020F0502020204030203" pitchFamily="34" charset="0"/>
              </a:defRPr>
            </a:lvl1pPr>
            <a:lvl2pPr marL="609523" indent="0">
              <a:buNone/>
              <a:defRPr sz="2667">
                <a:solidFill>
                  <a:schemeClr val="tx1">
                    <a:tint val="75000"/>
                  </a:schemeClr>
                </a:solidFill>
              </a:defRPr>
            </a:lvl2pPr>
            <a:lvl3pPr marL="1219050" indent="0">
              <a:buNone/>
              <a:defRPr sz="2400">
                <a:solidFill>
                  <a:schemeClr val="tx1">
                    <a:tint val="75000"/>
                  </a:schemeClr>
                </a:solidFill>
              </a:defRPr>
            </a:lvl3pPr>
            <a:lvl4pPr marL="1828573" indent="0">
              <a:buNone/>
              <a:defRPr sz="2133">
                <a:solidFill>
                  <a:schemeClr val="tx1">
                    <a:tint val="75000"/>
                  </a:schemeClr>
                </a:solidFill>
              </a:defRPr>
            </a:lvl4pPr>
            <a:lvl5pPr marL="2438098" indent="0">
              <a:buNone/>
              <a:defRPr sz="2133">
                <a:solidFill>
                  <a:schemeClr val="tx1">
                    <a:tint val="75000"/>
                  </a:schemeClr>
                </a:solidFill>
              </a:defRPr>
            </a:lvl5pPr>
            <a:lvl6pPr marL="3047620" indent="0">
              <a:buNone/>
              <a:defRPr sz="2133">
                <a:solidFill>
                  <a:schemeClr val="tx1">
                    <a:tint val="75000"/>
                  </a:schemeClr>
                </a:solidFill>
              </a:defRPr>
            </a:lvl6pPr>
            <a:lvl7pPr marL="3657143" indent="0">
              <a:buNone/>
              <a:defRPr sz="2133">
                <a:solidFill>
                  <a:schemeClr val="tx1">
                    <a:tint val="75000"/>
                  </a:schemeClr>
                </a:solidFill>
              </a:defRPr>
            </a:lvl7pPr>
            <a:lvl8pPr marL="4266667" indent="0">
              <a:buNone/>
              <a:defRPr sz="2133">
                <a:solidFill>
                  <a:schemeClr val="tx1">
                    <a:tint val="75000"/>
                  </a:schemeClr>
                </a:solidFill>
              </a:defRPr>
            </a:lvl8pPr>
            <a:lvl9pPr marL="4876191" indent="0">
              <a:buNone/>
              <a:defRPr sz="2133">
                <a:solidFill>
                  <a:schemeClr val="tx1">
                    <a:tint val="75000"/>
                  </a:schemeClr>
                </a:solidFill>
              </a:defRPr>
            </a:lvl9pPr>
          </a:lstStyle>
          <a:p>
            <a:pPr lvl="0"/>
            <a:r>
              <a:rPr lang="en-US"/>
              <a:t>Edit Master text styles</a:t>
            </a:r>
          </a:p>
          <a:p>
            <a:pPr lvl="1"/>
            <a:r>
              <a:rPr lang="en-US"/>
              <a:t>Second level</a:t>
            </a:r>
          </a:p>
        </p:txBody>
      </p:sp>
    </p:spTree>
    <p:extLst>
      <p:ext uri="{BB962C8B-B14F-4D97-AF65-F5344CB8AC3E}">
        <p14:creationId xmlns:p14="http://schemas.microsoft.com/office/powerpoint/2010/main" val="2961161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23" y="457200"/>
            <a:ext cx="3932767" cy="16002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23"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93474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5"/>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2"/>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5716164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TA: Contact Us">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Tree>
    <p:extLst>
      <p:ext uri="{BB962C8B-B14F-4D97-AF65-F5344CB8AC3E}">
        <p14:creationId xmlns:p14="http://schemas.microsoft.com/office/powerpoint/2010/main" val="902941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677549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613693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586104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8852029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9409269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134456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748800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9"/>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p:nvPr>
        </p:nvSpPr>
        <p:spPr>
          <a:xfrm>
            <a:off x="2571755" y="4582089"/>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23" indent="0">
              <a:buNone/>
              <a:defRPr sz="2667">
                <a:solidFill>
                  <a:schemeClr val="tx1">
                    <a:tint val="75000"/>
                  </a:schemeClr>
                </a:solidFill>
              </a:defRPr>
            </a:lvl2pPr>
            <a:lvl3pPr marL="1219050" indent="0">
              <a:buNone/>
              <a:defRPr sz="2400">
                <a:solidFill>
                  <a:schemeClr val="tx1">
                    <a:tint val="75000"/>
                  </a:schemeClr>
                </a:solidFill>
              </a:defRPr>
            </a:lvl3pPr>
            <a:lvl4pPr marL="1828573" indent="0">
              <a:buNone/>
              <a:defRPr sz="2133">
                <a:solidFill>
                  <a:schemeClr val="tx1">
                    <a:tint val="75000"/>
                  </a:schemeClr>
                </a:solidFill>
              </a:defRPr>
            </a:lvl4pPr>
            <a:lvl5pPr marL="2438098" indent="0">
              <a:buNone/>
              <a:defRPr sz="2133">
                <a:solidFill>
                  <a:schemeClr val="tx1">
                    <a:tint val="75000"/>
                  </a:schemeClr>
                </a:solidFill>
              </a:defRPr>
            </a:lvl5pPr>
            <a:lvl6pPr marL="3047620" indent="0">
              <a:buNone/>
              <a:defRPr sz="2133">
                <a:solidFill>
                  <a:schemeClr val="tx1">
                    <a:tint val="75000"/>
                  </a:schemeClr>
                </a:solidFill>
              </a:defRPr>
            </a:lvl6pPr>
            <a:lvl7pPr marL="3657143" indent="0">
              <a:buNone/>
              <a:defRPr sz="2133">
                <a:solidFill>
                  <a:schemeClr val="tx1">
                    <a:tint val="75000"/>
                  </a:schemeClr>
                </a:solidFill>
              </a:defRPr>
            </a:lvl7pPr>
            <a:lvl8pPr marL="4266667" indent="0">
              <a:buNone/>
              <a:defRPr sz="2133">
                <a:solidFill>
                  <a:schemeClr val="tx1">
                    <a:tint val="75000"/>
                  </a:schemeClr>
                </a:solidFill>
              </a:defRPr>
            </a:lvl8pPr>
            <a:lvl9pPr marL="4876191" indent="0">
              <a:buNone/>
              <a:defRPr sz="2133">
                <a:solidFill>
                  <a:schemeClr val="tx1">
                    <a:tint val="75000"/>
                  </a:schemeClr>
                </a:solidFill>
              </a:defRPr>
            </a:lvl9pPr>
          </a:lstStyle>
          <a:p>
            <a:pPr lvl="0"/>
            <a:r>
              <a:rPr lang="en-US"/>
              <a:t>Edit Master text styles</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p:nvPr>
        </p:nvSpPr>
        <p:spPr>
          <a:xfrm>
            <a:off x="2571755" y="4946156"/>
            <a:ext cx="2449095" cy="604253"/>
          </a:xfrm>
          <a:prstGeom prst="rect">
            <a:avLst/>
          </a:prstGeom>
        </p:spPr>
        <p:txBody>
          <a:bodyPr>
            <a:normAutofit/>
          </a:bodyPr>
          <a:lstStyle>
            <a:lvl1pPr marL="0" indent="0">
              <a:spcBef>
                <a:spcPts val="133"/>
              </a:spcBef>
              <a:buNone/>
              <a:defRPr sz="1600">
                <a:solidFill>
                  <a:srgbClr val="393A39"/>
                </a:solidFill>
                <a:latin typeface="Lato" panose="020F0502020204030203" pitchFamily="34" charset="0"/>
              </a:defRPr>
            </a:lvl1pPr>
            <a:lvl2pPr marL="609523" indent="0">
              <a:buNone/>
              <a:defRPr sz="2667">
                <a:solidFill>
                  <a:schemeClr val="tx1">
                    <a:tint val="75000"/>
                  </a:schemeClr>
                </a:solidFill>
              </a:defRPr>
            </a:lvl2pPr>
            <a:lvl3pPr marL="1219050" indent="0">
              <a:buNone/>
              <a:defRPr sz="2400">
                <a:solidFill>
                  <a:schemeClr val="tx1">
                    <a:tint val="75000"/>
                  </a:schemeClr>
                </a:solidFill>
              </a:defRPr>
            </a:lvl3pPr>
            <a:lvl4pPr marL="1828573" indent="0">
              <a:buNone/>
              <a:defRPr sz="2133">
                <a:solidFill>
                  <a:schemeClr val="tx1">
                    <a:tint val="75000"/>
                  </a:schemeClr>
                </a:solidFill>
              </a:defRPr>
            </a:lvl4pPr>
            <a:lvl5pPr marL="2438098" indent="0">
              <a:buNone/>
              <a:defRPr sz="2133">
                <a:solidFill>
                  <a:schemeClr val="tx1">
                    <a:tint val="75000"/>
                  </a:schemeClr>
                </a:solidFill>
              </a:defRPr>
            </a:lvl5pPr>
            <a:lvl6pPr marL="3047620" indent="0">
              <a:buNone/>
              <a:defRPr sz="2133">
                <a:solidFill>
                  <a:schemeClr val="tx1">
                    <a:tint val="75000"/>
                  </a:schemeClr>
                </a:solidFill>
              </a:defRPr>
            </a:lvl6pPr>
            <a:lvl7pPr marL="3657143" indent="0">
              <a:buNone/>
              <a:defRPr sz="2133">
                <a:solidFill>
                  <a:schemeClr val="tx1">
                    <a:tint val="75000"/>
                  </a:schemeClr>
                </a:solidFill>
              </a:defRPr>
            </a:lvl7pPr>
            <a:lvl8pPr marL="4266667" indent="0">
              <a:buNone/>
              <a:defRPr sz="2133">
                <a:solidFill>
                  <a:schemeClr val="tx1">
                    <a:tint val="75000"/>
                  </a:schemeClr>
                </a:solidFill>
              </a:defRPr>
            </a:lvl8pPr>
            <a:lvl9pPr marL="4876191" indent="0">
              <a:buNone/>
              <a:defRPr sz="2133">
                <a:solidFill>
                  <a:schemeClr val="tx1">
                    <a:tint val="75000"/>
                  </a:schemeClr>
                </a:solidFill>
              </a:defRPr>
            </a:lvl9pPr>
          </a:lstStyle>
          <a:p>
            <a:pPr lvl="0"/>
            <a:r>
              <a:rPr lang="en-US"/>
              <a:t>Edit Master text styles</a:t>
            </a:r>
          </a:p>
          <a:p>
            <a:pPr lvl="1"/>
            <a:r>
              <a:rPr lang="en-US"/>
              <a:t>Second level</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p:nvPr>
        </p:nvSpPr>
        <p:spPr>
          <a:xfrm>
            <a:off x="6741177" y="4582089"/>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23" indent="0">
              <a:buNone/>
              <a:defRPr sz="2667">
                <a:solidFill>
                  <a:schemeClr val="tx1">
                    <a:tint val="75000"/>
                  </a:schemeClr>
                </a:solidFill>
              </a:defRPr>
            </a:lvl2pPr>
            <a:lvl3pPr marL="1219050" indent="0">
              <a:buNone/>
              <a:defRPr sz="2400">
                <a:solidFill>
                  <a:schemeClr val="tx1">
                    <a:tint val="75000"/>
                  </a:schemeClr>
                </a:solidFill>
              </a:defRPr>
            </a:lvl3pPr>
            <a:lvl4pPr marL="1828573" indent="0">
              <a:buNone/>
              <a:defRPr sz="2133">
                <a:solidFill>
                  <a:schemeClr val="tx1">
                    <a:tint val="75000"/>
                  </a:schemeClr>
                </a:solidFill>
              </a:defRPr>
            </a:lvl4pPr>
            <a:lvl5pPr marL="2438098" indent="0">
              <a:buNone/>
              <a:defRPr sz="2133">
                <a:solidFill>
                  <a:schemeClr val="tx1">
                    <a:tint val="75000"/>
                  </a:schemeClr>
                </a:solidFill>
              </a:defRPr>
            </a:lvl5pPr>
            <a:lvl6pPr marL="3047620" indent="0">
              <a:buNone/>
              <a:defRPr sz="2133">
                <a:solidFill>
                  <a:schemeClr val="tx1">
                    <a:tint val="75000"/>
                  </a:schemeClr>
                </a:solidFill>
              </a:defRPr>
            </a:lvl6pPr>
            <a:lvl7pPr marL="3657143" indent="0">
              <a:buNone/>
              <a:defRPr sz="2133">
                <a:solidFill>
                  <a:schemeClr val="tx1">
                    <a:tint val="75000"/>
                  </a:schemeClr>
                </a:solidFill>
              </a:defRPr>
            </a:lvl7pPr>
            <a:lvl8pPr marL="4266667" indent="0">
              <a:buNone/>
              <a:defRPr sz="2133">
                <a:solidFill>
                  <a:schemeClr val="tx1">
                    <a:tint val="75000"/>
                  </a:schemeClr>
                </a:solidFill>
              </a:defRPr>
            </a:lvl8pPr>
            <a:lvl9pPr marL="4876191" indent="0">
              <a:buNone/>
              <a:defRPr sz="2133">
                <a:solidFill>
                  <a:schemeClr val="tx1">
                    <a:tint val="75000"/>
                  </a:schemeClr>
                </a:solidFill>
              </a:defRPr>
            </a:lvl9pPr>
          </a:lstStyle>
          <a:p>
            <a:pPr lvl="0"/>
            <a:r>
              <a:rPr lang="en-US"/>
              <a:t>Edit Master text styles</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p:nvPr>
        </p:nvSpPr>
        <p:spPr>
          <a:xfrm>
            <a:off x="6741177" y="4946156"/>
            <a:ext cx="2449095" cy="604253"/>
          </a:xfrm>
          <a:prstGeom prst="rect">
            <a:avLst/>
          </a:prstGeom>
        </p:spPr>
        <p:txBody>
          <a:bodyPr>
            <a:normAutofit/>
          </a:bodyPr>
          <a:lstStyle>
            <a:lvl1pPr marL="0" indent="0">
              <a:spcBef>
                <a:spcPts val="133"/>
              </a:spcBef>
              <a:buNone/>
              <a:defRPr sz="1600">
                <a:solidFill>
                  <a:srgbClr val="393A39"/>
                </a:solidFill>
                <a:latin typeface="Lato" panose="020F0502020204030203" pitchFamily="34" charset="0"/>
              </a:defRPr>
            </a:lvl1pPr>
            <a:lvl2pPr marL="609523" indent="0">
              <a:buNone/>
              <a:defRPr sz="2667">
                <a:solidFill>
                  <a:schemeClr val="tx1">
                    <a:tint val="75000"/>
                  </a:schemeClr>
                </a:solidFill>
              </a:defRPr>
            </a:lvl2pPr>
            <a:lvl3pPr marL="1219050" indent="0">
              <a:buNone/>
              <a:defRPr sz="2400">
                <a:solidFill>
                  <a:schemeClr val="tx1">
                    <a:tint val="75000"/>
                  </a:schemeClr>
                </a:solidFill>
              </a:defRPr>
            </a:lvl3pPr>
            <a:lvl4pPr marL="1828573" indent="0">
              <a:buNone/>
              <a:defRPr sz="2133">
                <a:solidFill>
                  <a:schemeClr val="tx1">
                    <a:tint val="75000"/>
                  </a:schemeClr>
                </a:solidFill>
              </a:defRPr>
            </a:lvl4pPr>
            <a:lvl5pPr marL="2438098" indent="0">
              <a:buNone/>
              <a:defRPr sz="2133">
                <a:solidFill>
                  <a:schemeClr val="tx1">
                    <a:tint val="75000"/>
                  </a:schemeClr>
                </a:solidFill>
              </a:defRPr>
            </a:lvl5pPr>
            <a:lvl6pPr marL="3047620" indent="0">
              <a:buNone/>
              <a:defRPr sz="2133">
                <a:solidFill>
                  <a:schemeClr val="tx1">
                    <a:tint val="75000"/>
                  </a:schemeClr>
                </a:solidFill>
              </a:defRPr>
            </a:lvl6pPr>
            <a:lvl7pPr marL="3657143" indent="0">
              <a:buNone/>
              <a:defRPr sz="2133">
                <a:solidFill>
                  <a:schemeClr val="tx1">
                    <a:tint val="75000"/>
                  </a:schemeClr>
                </a:solidFill>
              </a:defRPr>
            </a:lvl7pPr>
            <a:lvl8pPr marL="4266667" indent="0">
              <a:buNone/>
              <a:defRPr sz="2133">
                <a:solidFill>
                  <a:schemeClr val="tx1">
                    <a:tint val="75000"/>
                  </a:schemeClr>
                </a:solidFill>
              </a:defRPr>
            </a:lvl8pPr>
            <a:lvl9pPr marL="4876191" indent="0">
              <a:buNone/>
              <a:defRPr sz="2133">
                <a:solidFill>
                  <a:schemeClr val="tx1">
                    <a:tint val="75000"/>
                  </a:schemeClr>
                </a:solidFill>
              </a:defRPr>
            </a:lvl9pPr>
          </a:lstStyle>
          <a:p>
            <a:pPr lvl="0"/>
            <a:r>
              <a:rPr lang="en-US"/>
              <a:t>Edit Master text styles</a:t>
            </a:r>
          </a:p>
          <a:p>
            <a:pPr lvl="1"/>
            <a:r>
              <a:rPr lang="en-US"/>
              <a:t>Second level</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882342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881771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840236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589294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98617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7630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6287131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707525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5657602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467731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509723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73"/>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23" indent="0" algn="ctr">
              <a:buNone/>
              <a:defRPr sz="2667"/>
            </a:lvl2pPr>
            <a:lvl3pPr marL="1219050" indent="0" algn="ctr">
              <a:buNone/>
              <a:defRPr sz="2400"/>
            </a:lvl3pPr>
            <a:lvl4pPr marL="1828573" indent="0" algn="ctr">
              <a:buNone/>
              <a:defRPr sz="2133"/>
            </a:lvl4pPr>
            <a:lvl5pPr marL="2438098" indent="0" algn="ctr">
              <a:buNone/>
              <a:defRPr sz="2133"/>
            </a:lvl5pPr>
            <a:lvl6pPr marL="3047620" indent="0" algn="ctr">
              <a:buNone/>
              <a:defRPr sz="2133"/>
            </a:lvl6pPr>
            <a:lvl7pPr marL="3657143" indent="0" algn="ctr">
              <a:buNone/>
              <a:defRPr sz="2133"/>
            </a:lvl7pPr>
            <a:lvl8pPr marL="4266667" indent="0" algn="ctr">
              <a:buNone/>
              <a:defRPr sz="2133"/>
            </a:lvl8pPr>
            <a:lvl9pPr marL="4876191" indent="0" algn="ctr">
              <a:buNone/>
              <a:defRPr sz="2133"/>
            </a:lvl9pPr>
          </a:lstStyle>
          <a:p>
            <a:r>
              <a:rPr lang="en-US" dirty="0"/>
              <a:t>Click to edit Master subtitle style</a:t>
            </a:r>
          </a:p>
        </p:txBody>
      </p:sp>
    </p:spTree>
    <p:extLst>
      <p:ext uri="{BB962C8B-B14F-4D97-AF65-F5344CB8AC3E}">
        <p14:creationId xmlns:p14="http://schemas.microsoft.com/office/powerpoint/2010/main" val="15986798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7743642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40094831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385271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094351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0308978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4613105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0808036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815703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3602655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579535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3554159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3557055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95901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2207703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409327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5613903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79526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999696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535915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4143730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663928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1" y="1371606"/>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6"/>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180561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8880421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198562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198562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198562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720832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485901"/>
            <a:ext cx="3535680" cy="2364564"/>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485901"/>
            <a:ext cx="3535680" cy="2364564"/>
          </a:xfrm>
          <a:prstGeom prst="rect">
            <a:avLst/>
          </a:prstGeom>
          <a:solidFill>
            <a:srgbClr val="D2E1E7"/>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485901"/>
            <a:ext cx="3535680" cy="2364564"/>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Rectangle 9">
            <a:extLst>
              <a:ext uri="{FF2B5EF4-FFF2-40B4-BE49-F238E27FC236}">
                <a16:creationId xmlns:a16="http://schemas.microsoft.com/office/drawing/2014/main" id="{4BF6B05F-53E1-8945-B16F-0DF3CF82F24C}"/>
              </a:ext>
            </a:extLst>
          </p:cNvPr>
          <p:cNvSpPr/>
          <p:nvPr/>
        </p:nvSpPr>
        <p:spPr>
          <a:xfrm>
            <a:off x="0" y="384284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476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3940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476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3940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476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3940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442613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8264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049413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46819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758713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845476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883481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57851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23" y="1371606"/>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23" indent="0">
              <a:buNone/>
              <a:defRPr sz="2667" b="1"/>
            </a:lvl2pPr>
            <a:lvl3pPr marL="1219050" indent="0">
              <a:buNone/>
              <a:defRPr sz="2400" b="1"/>
            </a:lvl3pPr>
            <a:lvl4pPr marL="1828573" indent="0">
              <a:buNone/>
              <a:defRPr sz="2133" b="1"/>
            </a:lvl4pPr>
            <a:lvl5pPr marL="2438098" indent="0">
              <a:buNone/>
              <a:defRPr sz="2133" b="1"/>
            </a:lvl5pPr>
            <a:lvl6pPr marL="3047620" indent="0">
              <a:buNone/>
              <a:defRPr sz="2133" b="1"/>
            </a:lvl6pPr>
            <a:lvl7pPr marL="3657143" indent="0">
              <a:buNone/>
              <a:defRPr sz="2133" b="1"/>
            </a:lvl7pPr>
            <a:lvl8pPr marL="4266667" indent="0">
              <a:buNone/>
              <a:defRPr sz="2133" b="1"/>
            </a:lvl8pPr>
            <a:lvl9pPr marL="4876191"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23" y="2209781"/>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500"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23" indent="0">
              <a:buNone/>
              <a:defRPr sz="2667" b="1"/>
            </a:lvl2pPr>
            <a:lvl3pPr marL="1219050" indent="0">
              <a:buNone/>
              <a:defRPr sz="2400" b="1"/>
            </a:lvl3pPr>
            <a:lvl4pPr marL="1828573" indent="0">
              <a:buNone/>
              <a:defRPr sz="2133" b="1"/>
            </a:lvl4pPr>
            <a:lvl5pPr marL="2438098" indent="0">
              <a:buNone/>
              <a:defRPr sz="2133" b="1"/>
            </a:lvl5pPr>
            <a:lvl6pPr marL="3047620" indent="0">
              <a:buNone/>
              <a:defRPr sz="2133" b="1"/>
            </a:lvl6pPr>
            <a:lvl7pPr marL="3657143" indent="0">
              <a:buNone/>
              <a:defRPr sz="2133" b="1"/>
            </a:lvl7pPr>
            <a:lvl8pPr marL="4266667" indent="0">
              <a:buNone/>
              <a:defRPr sz="2133" b="1"/>
            </a:lvl8pPr>
            <a:lvl9pPr marL="4876191"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500" y="2209803"/>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865757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5620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97137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294419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65432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903793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6795629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401015484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49872389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13440595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2683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4" y="5969000"/>
            <a:ext cx="4036237" cy="406400"/>
          </a:xfrm>
        </p:spPr>
        <p:txBody>
          <a:bodyPr>
            <a:normAutofit/>
          </a:bodyPr>
          <a:lstStyle>
            <a:lvl1pPr marL="0" indent="0">
              <a:buNone/>
              <a:defRPr sz="1067" i="1">
                <a:solidFill>
                  <a:srgbClr val="393A39"/>
                </a:solidFill>
              </a:defRPr>
            </a:lvl1pPr>
            <a:lvl2pPr marL="609523" indent="0">
              <a:buNone/>
              <a:defRPr/>
            </a:lvl2pPr>
            <a:lvl3pPr marL="1219050" indent="0">
              <a:buNone/>
              <a:defRPr/>
            </a:lvl3pPr>
          </a:lstStyle>
          <a:p>
            <a:pPr lvl="0"/>
            <a:r>
              <a:rPr lang="en-US"/>
              <a:t>Edit Master text styles</a:t>
            </a:r>
          </a:p>
        </p:txBody>
      </p:sp>
    </p:spTree>
    <p:extLst>
      <p:ext uri="{BB962C8B-B14F-4D97-AF65-F5344CB8AC3E}">
        <p14:creationId xmlns:p14="http://schemas.microsoft.com/office/powerpoint/2010/main" val="15207962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74569352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0351458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688944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26920045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04700014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cSld name="2_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8515424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5182117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2584311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4468044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cSld name="2_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9" y="4507497"/>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9" y="178407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2" y="4507497"/>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7" y="1789697"/>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601" y="1778002"/>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5" y="1781648"/>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6"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6" y="3058377"/>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9"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9" y="3058377"/>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5" y="450861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9"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9" y="5638803"/>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601" y="4519398"/>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6"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6" y="5638803"/>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987136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54909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9005671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23" y="457200"/>
            <a:ext cx="3932767" cy="16002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23"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5019262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cSld name="1_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5"/>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Tree>
    <p:extLst>
      <p:ext uri="{BB962C8B-B14F-4D97-AF65-F5344CB8AC3E}">
        <p14:creationId xmlns:p14="http://schemas.microsoft.com/office/powerpoint/2010/main" val="3951645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2667">
                <a:latin typeface="Lato" panose="020F0502020204030203" pitchFamily="34" charset="0"/>
              </a:defRPr>
            </a:lvl4pPr>
            <a:lvl5pPr marL="2438098"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23" y="457200"/>
            <a:ext cx="3932767" cy="16002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23"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2756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8.xml"/><Relationship Id="rId21" Type="http://schemas.openxmlformats.org/officeDocument/2006/relationships/slideLayout" Target="../slideLayouts/slideLayout33.xml"/><Relationship Id="rId42" Type="http://schemas.openxmlformats.org/officeDocument/2006/relationships/slideLayout" Target="../slideLayouts/slideLayout54.xml"/><Relationship Id="rId47" Type="http://schemas.openxmlformats.org/officeDocument/2006/relationships/slideLayout" Target="../slideLayouts/slideLayout59.xml"/><Relationship Id="rId63" Type="http://schemas.openxmlformats.org/officeDocument/2006/relationships/slideLayout" Target="../slideLayouts/slideLayout75.xml"/><Relationship Id="rId68" Type="http://schemas.openxmlformats.org/officeDocument/2006/relationships/slideLayout" Target="../slideLayouts/slideLayout80.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9" Type="http://schemas.openxmlformats.org/officeDocument/2006/relationships/slideLayout" Target="../slideLayouts/slideLayout41.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slideLayout" Target="../slideLayouts/slideLayout52.xml"/><Relationship Id="rId45" Type="http://schemas.openxmlformats.org/officeDocument/2006/relationships/slideLayout" Target="../slideLayouts/slideLayout57.xml"/><Relationship Id="rId53" Type="http://schemas.openxmlformats.org/officeDocument/2006/relationships/slideLayout" Target="../slideLayouts/slideLayout65.xml"/><Relationship Id="rId58" Type="http://schemas.openxmlformats.org/officeDocument/2006/relationships/slideLayout" Target="../slideLayouts/slideLayout70.xml"/><Relationship Id="rId66" Type="http://schemas.openxmlformats.org/officeDocument/2006/relationships/slideLayout" Target="../slideLayouts/slideLayout78.xml"/><Relationship Id="rId74" Type="http://schemas.openxmlformats.org/officeDocument/2006/relationships/image" Target="../media/image5.png"/><Relationship Id="rId5" Type="http://schemas.openxmlformats.org/officeDocument/2006/relationships/slideLayout" Target="../slideLayouts/slideLayout17.xml"/><Relationship Id="rId61" Type="http://schemas.openxmlformats.org/officeDocument/2006/relationships/slideLayout" Target="../slideLayouts/slideLayout73.xml"/><Relationship Id="rId19" Type="http://schemas.openxmlformats.org/officeDocument/2006/relationships/slideLayout" Target="../slideLayouts/slideLayout3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43" Type="http://schemas.openxmlformats.org/officeDocument/2006/relationships/slideLayout" Target="../slideLayouts/slideLayout55.xml"/><Relationship Id="rId48" Type="http://schemas.openxmlformats.org/officeDocument/2006/relationships/slideLayout" Target="../slideLayouts/slideLayout60.xml"/><Relationship Id="rId56" Type="http://schemas.openxmlformats.org/officeDocument/2006/relationships/slideLayout" Target="../slideLayouts/slideLayout68.xml"/><Relationship Id="rId64" Type="http://schemas.openxmlformats.org/officeDocument/2006/relationships/slideLayout" Target="../slideLayouts/slideLayout76.xml"/><Relationship Id="rId69" Type="http://schemas.openxmlformats.org/officeDocument/2006/relationships/slideLayout" Target="../slideLayouts/slideLayout81.xml"/><Relationship Id="rId8" Type="http://schemas.openxmlformats.org/officeDocument/2006/relationships/slideLayout" Target="../slideLayouts/slideLayout20.xml"/><Relationship Id="rId51" Type="http://schemas.openxmlformats.org/officeDocument/2006/relationships/slideLayout" Target="../slideLayouts/slideLayout63.xml"/><Relationship Id="rId72" Type="http://schemas.openxmlformats.org/officeDocument/2006/relationships/image" Target="../media/image3.emf"/><Relationship Id="rId3" Type="http://schemas.openxmlformats.org/officeDocument/2006/relationships/slideLayout" Target="../slideLayouts/slideLayout15.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 Id="rId46" Type="http://schemas.openxmlformats.org/officeDocument/2006/relationships/slideLayout" Target="../slideLayouts/slideLayout58.xml"/><Relationship Id="rId59" Type="http://schemas.openxmlformats.org/officeDocument/2006/relationships/slideLayout" Target="../slideLayouts/slideLayout71.xml"/><Relationship Id="rId67" Type="http://schemas.openxmlformats.org/officeDocument/2006/relationships/slideLayout" Target="../slideLayouts/slideLayout79.xml"/><Relationship Id="rId20" Type="http://schemas.openxmlformats.org/officeDocument/2006/relationships/slideLayout" Target="../slideLayouts/slideLayout32.xml"/><Relationship Id="rId41" Type="http://schemas.openxmlformats.org/officeDocument/2006/relationships/slideLayout" Target="../slideLayouts/slideLayout53.xml"/><Relationship Id="rId54" Type="http://schemas.openxmlformats.org/officeDocument/2006/relationships/slideLayout" Target="../slideLayouts/slideLayout66.xml"/><Relationship Id="rId62" Type="http://schemas.openxmlformats.org/officeDocument/2006/relationships/slideLayout" Target="../slideLayouts/slideLayout74.xml"/><Relationship Id="rId70" Type="http://schemas.openxmlformats.org/officeDocument/2006/relationships/slideLayout" Target="../slideLayouts/slideLayout8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49" Type="http://schemas.openxmlformats.org/officeDocument/2006/relationships/slideLayout" Target="../slideLayouts/slideLayout61.xml"/><Relationship Id="rId57" Type="http://schemas.openxmlformats.org/officeDocument/2006/relationships/slideLayout" Target="../slideLayouts/slideLayout69.xml"/><Relationship Id="rId10" Type="http://schemas.openxmlformats.org/officeDocument/2006/relationships/slideLayout" Target="../slideLayouts/slideLayout22.xml"/><Relationship Id="rId31" Type="http://schemas.openxmlformats.org/officeDocument/2006/relationships/slideLayout" Target="../slideLayouts/slideLayout43.xml"/><Relationship Id="rId44" Type="http://schemas.openxmlformats.org/officeDocument/2006/relationships/slideLayout" Target="../slideLayouts/slideLayout56.xml"/><Relationship Id="rId52" Type="http://schemas.openxmlformats.org/officeDocument/2006/relationships/slideLayout" Target="../slideLayouts/slideLayout64.xml"/><Relationship Id="rId60" Type="http://schemas.openxmlformats.org/officeDocument/2006/relationships/slideLayout" Target="../slideLayouts/slideLayout72.xml"/><Relationship Id="rId65" Type="http://schemas.openxmlformats.org/officeDocument/2006/relationships/slideLayout" Target="../slideLayouts/slideLayout77.xml"/><Relationship Id="rId73" Type="http://schemas.openxmlformats.org/officeDocument/2006/relationships/image" Target="../media/image4.emf"/><Relationship Id="rId4" Type="http://schemas.openxmlformats.org/officeDocument/2006/relationships/slideLayout" Target="../slideLayouts/slideLayout16.xml"/><Relationship Id="rId9" Type="http://schemas.openxmlformats.org/officeDocument/2006/relationships/slideLayout" Target="../slideLayouts/slideLayout21.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9" Type="http://schemas.openxmlformats.org/officeDocument/2006/relationships/slideLayout" Target="../slideLayouts/slideLayout51.xml"/><Relationship Id="rId34" Type="http://schemas.openxmlformats.org/officeDocument/2006/relationships/slideLayout" Target="../slideLayouts/slideLayout46.xml"/><Relationship Id="rId50" Type="http://schemas.openxmlformats.org/officeDocument/2006/relationships/slideLayout" Target="../slideLayouts/slideLayout62.xml"/><Relationship Id="rId55" Type="http://schemas.openxmlformats.org/officeDocument/2006/relationships/slideLayout" Target="../slideLayouts/slideLayout67.xml"/><Relationship Id="rId7" Type="http://schemas.openxmlformats.org/officeDocument/2006/relationships/slideLayout" Target="../slideLayouts/slideLayout19.xml"/><Relationship Id="rId7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6"/>
            <a:ext cx="10744200" cy="990601"/>
          </a:xfrm>
          <a:prstGeom prst="rect">
            <a:avLst/>
          </a:prstGeom>
        </p:spPr>
        <p:txBody>
          <a:bodyPr vert="horz" lIns="91432" tIns="45716" rIns="91432" bIns="45716"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32" tIns="45716" rIns="91432" bIns="45716"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0843687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txStyles>
    <p:titleStyle>
      <a:lvl1pPr algn="l" defTabSz="121905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60" indent="-304760" algn="l" defTabSz="1219050" rtl="0" eaLnBrk="1" latinLnBrk="0" hangingPunct="1">
        <a:lnSpc>
          <a:spcPct val="110000"/>
        </a:lnSpc>
        <a:spcBef>
          <a:spcPts val="1333"/>
        </a:spcBef>
        <a:buFont typeface="Arial" panose="020B0604020202020204" pitchFamily="34" charset="0"/>
        <a:buChar char="•"/>
        <a:defRPr sz="2133" kern="1200">
          <a:solidFill>
            <a:srgbClr val="393A39"/>
          </a:solidFill>
          <a:latin typeface="Lato" panose="020F0502020204030203" pitchFamily="34" charset="0"/>
          <a:ea typeface="+mn-ea"/>
          <a:cs typeface="+mn-cs"/>
        </a:defRPr>
      </a:lvl1pPr>
      <a:lvl2pPr marL="914286" indent="-304760" algn="l" defTabSz="1219050" rtl="0" eaLnBrk="1" latinLnBrk="0" hangingPunct="1">
        <a:lnSpc>
          <a:spcPct val="110000"/>
        </a:lnSpc>
        <a:spcBef>
          <a:spcPts val="667"/>
        </a:spcBef>
        <a:buFont typeface="Lato" panose="020F0502020204030203" pitchFamily="34" charset="0"/>
        <a:buChar char="–"/>
        <a:defRPr sz="1867" kern="1200">
          <a:solidFill>
            <a:srgbClr val="393A39"/>
          </a:solidFill>
          <a:latin typeface="Lato" panose="020F0502020204030203" pitchFamily="34" charset="0"/>
          <a:ea typeface="+mn-ea"/>
          <a:cs typeface="+mn-cs"/>
        </a:defRPr>
      </a:lvl2pPr>
      <a:lvl3pPr marL="1523811" indent="-304760" algn="l" defTabSz="121905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573" indent="0" algn="l" defTabSz="121905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098" indent="0" algn="l" defTabSz="121905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380" indent="-304760" algn="l" defTabSz="121905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1906" indent="-304760" algn="l" defTabSz="121905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430" indent="-304760" algn="l" defTabSz="121905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0953" indent="-304760" algn="l" defTabSz="121905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050" rtl="0" eaLnBrk="1" latinLnBrk="0" hangingPunct="1">
        <a:defRPr sz="2400" kern="1200">
          <a:solidFill>
            <a:schemeClr val="tx1"/>
          </a:solidFill>
          <a:latin typeface="+mn-lt"/>
          <a:ea typeface="+mn-ea"/>
          <a:cs typeface="+mn-cs"/>
        </a:defRPr>
      </a:lvl1pPr>
      <a:lvl2pPr marL="609523" algn="l" defTabSz="1219050" rtl="0" eaLnBrk="1" latinLnBrk="0" hangingPunct="1">
        <a:defRPr sz="2400" kern="1200">
          <a:solidFill>
            <a:schemeClr val="tx1"/>
          </a:solidFill>
          <a:latin typeface="+mn-lt"/>
          <a:ea typeface="+mn-ea"/>
          <a:cs typeface="+mn-cs"/>
        </a:defRPr>
      </a:lvl2pPr>
      <a:lvl3pPr marL="1219050" algn="l" defTabSz="1219050" rtl="0" eaLnBrk="1" latinLnBrk="0" hangingPunct="1">
        <a:defRPr sz="2400" kern="1200">
          <a:solidFill>
            <a:schemeClr val="tx1"/>
          </a:solidFill>
          <a:latin typeface="+mn-lt"/>
          <a:ea typeface="+mn-ea"/>
          <a:cs typeface="+mn-cs"/>
        </a:defRPr>
      </a:lvl3pPr>
      <a:lvl4pPr marL="1828573" algn="l" defTabSz="1219050" rtl="0" eaLnBrk="1" latinLnBrk="0" hangingPunct="1">
        <a:defRPr sz="2400" kern="1200">
          <a:solidFill>
            <a:schemeClr val="tx1"/>
          </a:solidFill>
          <a:latin typeface="+mn-lt"/>
          <a:ea typeface="+mn-ea"/>
          <a:cs typeface="+mn-cs"/>
        </a:defRPr>
      </a:lvl4pPr>
      <a:lvl5pPr marL="2438098" algn="l" defTabSz="1219050" rtl="0" eaLnBrk="1" latinLnBrk="0" hangingPunct="1">
        <a:defRPr sz="2400" kern="1200">
          <a:solidFill>
            <a:schemeClr val="tx1"/>
          </a:solidFill>
          <a:latin typeface="+mn-lt"/>
          <a:ea typeface="+mn-ea"/>
          <a:cs typeface="+mn-cs"/>
        </a:defRPr>
      </a:lvl5pPr>
      <a:lvl6pPr marL="3047620" algn="l" defTabSz="1219050" rtl="0" eaLnBrk="1" latinLnBrk="0" hangingPunct="1">
        <a:defRPr sz="2400" kern="1200">
          <a:solidFill>
            <a:schemeClr val="tx1"/>
          </a:solidFill>
          <a:latin typeface="+mn-lt"/>
          <a:ea typeface="+mn-ea"/>
          <a:cs typeface="+mn-cs"/>
        </a:defRPr>
      </a:lvl6pPr>
      <a:lvl7pPr marL="3657143" algn="l" defTabSz="1219050" rtl="0" eaLnBrk="1" latinLnBrk="0" hangingPunct="1">
        <a:defRPr sz="2400" kern="1200">
          <a:solidFill>
            <a:schemeClr val="tx1"/>
          </a:solidFill>
          <a:latin typeface="+mn-lt"/>
          <a:ea typeface="+mn-ea"/>
          <a:cs typeface="+mn-cs"/>
        </a:defRPr>
      </a:lvl7pPr>
      <a:lvl8pPr marL="4266667" algn="l" defTabSz="1219050" rtl="0" eaLnBrk="1" latinLnBrk="0" hangingPunct="1">
        <a:defRPr sz="2400" kern="1200">
          <a:solidFill>
            <a:schemeClr val="tx1"/>
          </a:solidFill>
          <a:latin typeface="+mn-lt"/>
          <a:ea typeface="+mn-ea"/>
          <a:cs typeface="+mn-cs"/>
        </a:defRPr>
      </a:lvl8pPr>
      <a:lvl9pPr marL="4876191" algn="l" defTabSz="121905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7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7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94657811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3727" r:id="rId26"/>
    <p:sldLayoutId id="2147483728" r:id="rId27"/>
    <p:sldLayoutId id="2147483729" r:id="rId28"/>
    <p:sldLayoutId id="2147483730" r:id="rId29"/>
    <p:sldLayoutId id="2147483731" r:id="rId30"/>
    <p:sldLayoutId id="2147483732" r:id="rId31"/>
    <p:sldLayoutId id="2147483733" r:id="rId32"/>
    <p:sldLayoutId id="2147483734" r:id="rId33"/>
    <p:sldLayoutId id="2147483735" r:id="rId34"/>
    <p:sldLayoutId id="2147483736" r:id="rId35"/>
    <p:sldLayoutId id="2147483737" r:id="rId36"/>
    <p:sldLayoutId id="2147483738" r:id="rId37"/>
    <p:sldLayoutId id="2147483739" r:id="rId38"/>
    <p:sldLayoutId id="2147483740" r:id="rId39"/>
    <p:sldLayoutId id="2147483741" r:id="rId40"/>
    <p:sldLayoutId id="2147483742" r:id="rId41"/>
    <p:sldLayoutId id="2147483743" r:id="rId42"/>
    <p:sldLayoutId id="2147483744" r:id="rId43"/>
    <p:sldLayoutId id="2147483745" r:id="rId44"/>
    <p:sldLayoutId id="2147483746" r:id="rId45"/>
    <p:sldLayoutId id="2147483747" r:id="rId46"/>
    <p:sldLayoutId id="2147483748" r:id="rId47"/>
    <p:sldLayoutId id="2147483749" r:id="rId48"/>
    <p:sldLayoutId id="2147483750" r:id="rId49"/>
    <p:sldLayoutId id="2147483751" r:id="rId50"/>
    <p:sldLayoutId id="2147483752" r:id="rId51"/>
    <p:sldLayoutId id="2147483753" r:id="rId52"/>
    <p:sldLayoutId id="2147483754" r:id="rId53"/>
    <p:sldLayoutId id="2147483755" r:id="rId54"/>
    <p:sldLayoutId id="2147483756" r:id="rId55"/>
    <p:sldLayoutId id="2147483757" r:id="rId56"/>
    <p:sldLayoutId id="2147483758" r:id="rId57"/>
    <p:sldLayoutId id="2147483759" r:id="rId58"/>
    <p:sldLayoutId id="2147483760" r:id="rId59"/>
    <p:sldLayoutId id="2147483761" r:id="rId60"/>
    <p:sldLayoutId id="2147483762" r:id="rId61"/>
    <p:sldLayoutId id="2147483763" r:id="rId62"/>
    <p:sldLayoutId id="2147483764" r:id="rId63"/>
    <p:sldLayoutId id="2147483765" r:id="rId64"/>
    <p:sldLayoutId id="2147483766" r:id="rId65"/>
    <p:sldLayoutId id="2147483767" r:id="rId66"/>
    <p:sldLayoutId id="2147483768" r:id="rId67"/>
    <p:sldLayoutId id="2147483769" r:id="rId68"/>
    <p:sldLayoutId id="2147483770" r:id="rId69"/>
    <p:sldLayoutId id="2147483771" r:id="rId7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7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88E5393-3926-4F3F-8AB0-8C0F7EECCDDF}"/>
              </a:ext>
            </a:extLst>
          </p:cNvPr>
          <p:cNvSpPr/>
          <p:nvPr/>
        </p:nvSpPr>
        <p:spPr>
          <a:xfrm>
            <a:off x="7571874" y="0"/>
            <a:ext cx="4620126" cy="685800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9751" y="1695167"/>
            <a:ext cx="10750549" cy="2853267"/>
          </a:xfrm>
        </p:spPr>
        <p:txBody>
          <a:bodyPr/>
          <a:lstStyle/>
          <a:p>
            <a:r>
              <a:rPr lang="en-US" noProof="0" dirty="0"/>
              <a:t>Circulating Fluidized Bed</a:t>
            </a:r>
          </a:p>
        </p:txBody>
      </p:sp>
      <p:sp>
        <p:nvSpPr>
          <p:cNvPr id="3" name="Text Placeholder 2">
            <a:extLst>
              <a:ext uri="{FF2B5EF4-FFF2-40B4-BE49-F238E27FC236}">
                <a16:creationId xmlns:a16="http://schemas.microsoft.com/office/drawing/2014/main" id="{856F6EFF-A71D-4ED6-B0B6-3DBAA246DE3C}"/>
              </a:ext>
            </a:extLst>
          </p:cNvPr>
          <p:cNvSpPr>
            <a:spLocks noGrp="1"/>
          </p:cNvSpPr>
          <p:nvPr>
            <p:ph type="body" idx="1"/>
          </p:nvPr>
        </p:nvSpPr>
        <p:spPr/>
        <p:txBody>
          <a:bodyPr/>
          <a:lstStyle/>
          <a:p>
            <a:endParaRPr lang="en-US"/>
          </a:p>
        </p:txBody>
      </p:sp>
      <p:sp>
        <p:nvSpPr>
          <p:cNvPr id="4" name="Text Placeholder 3">
            <a:extLst>
              <a:ext uri="{FF2B5EF4-FFF2-40B4-BE49-F238E27FC236}">
                <a16:creationId xmlns:a16="http://schemas.microsoft.com/office/drawing/2014/main" id="{538AEAD2-AF5D-4E8F-91D0-FDCD676594DE}"/>
              </a:ext>
            </a:extLst>
          </p:cNvPr>
          <p:cNvSpPr>
            <a:spLocks noGrp="1"/>
          </p:cNvSpPr>
          <p:nvPr>
            <p:ph type="body" idx="10"/>
          </p:nvPr>
        </p:nvSpPr>
        <p:spPr/>
        <p:txBody>
          <a:bodyPr/>
          <a:lstStyle/>
          <a:p>
            <a:endParaRPr lang="en-US"/>
          </a:p>
        </p:txBody>
      </p:sp>
      <p:sp>
        <p:nvSpPr>
          <p:cNvPr id="5" name="Text Placeholder 4">
            <a:extLst>
              <a:ext uri="{FF2B5EF4-FFF2-40B4-BE49-F238E27FC236}">
                <a16:creationId xmlns:a16="http://schemas.microsoft.com/office/drawing/2014/main" id="{BF43F971-87E4-444F-AC83-E2836A86CFBC}"/>
              </a:ext>
            </a:extLst>
          </p:cNvPr>
          <p:cNvSpPr>
            <a:spLocks noGrp="1"/>
          </p:cNvSpPr>
          <p:nvPr>
            <p:ph type="body" idx="11"/>
          </p:nvPr>
        </p:nvSpPr>
        <p:spPr/>
        <p:txBody>
          <a:bodyPr/>
          <a:lstStyle/>
          <a:p>
            <a:endParaRPr lang="en-US"/>
          </a:p>
        </p:txBody>
      </p:sp>
      <p:sp>
        <p:nvSpPr>
          <p:cNvPr id="6" name="Text Placeholder 5">
            <a:extLst>
              <a:ext uri="{FF2B5EF4-FFF2-40B4-BE49-F238E27FC236}">
                <a16:creationId xmlns:a16="http://schemas.microsoft.com/office/drawing/2014/main" id="{3E4CF2EE-B231-4AEF-89AB-B02B80D693BF}"/>
              </a:ext>
            </a:extLst>
          </p:cNvPr>
          <p:cNvSpPr>
            <a:spLocks noGrp="1"/>
          </p:cNvSpPr>
          <p:nvPr>
            <p:ph type="body" idx="12"/>
          </p:nvPr>
        </p:nvSpPr>
        <p:spPr/>
        <p:txBody>
          <a:bodyPr/>
          <a:lstStyle/>
          <a:p>
            <a:endParaRPr lang="en-US"/>
          </a:p>
        </p:txBody>
      </p:sp>
      <p:pic>
        <p:nvPicPr>
          <p:cNvPr id="9" name="Picture 8">
            <a:extLst>
              <a:ext uri="{FF2B5EF4-FFF2-40B4-BE49-F238E27FC236}">
                <a16:creationId xmlns:a16="http://schemas.microsoft.com/office/drawing/2014/main" id="{D18C9203-5E12-4A75-8778-741EFF655C99}"/>
              </a:ext>
            </a:extLst>
          </p:cNvPr>
          <p:cNvPicPr>
            <a:picLocks noChangeAspect="1"/>
          </p:cNvPicPr>
          <p:nvPr/>
        </p:nvPicPr>
        <p:blipFill rotWithShape="1">
          <a:blip r:embed="rId3"/>
          <a:srcRect l="7237" r="16679"/>
          <a:stretch/>
        </p:blipFill>
        <p:spPr>
          <a:xfrm>
            <a:off x="7571873" y="1747100"/>
            <a:ext cx="4620127" cy="3415733"/>
          </a:xfrm>
          <a:prstGeom prst="rect">
            <a:avLst/>
          </a:prstGeom>
        </p:spPr>
      </p:pic>
    </p:spTree>
    <p:extLst>
      <p:ext uri="{BB962C8B-B14F-4D97-AF65-F5344CB8AC3E}">
        <p14:creationId xmlns:p14="http://schemas.microsoft.com/office/powerpoint/2010/main" val="2926787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5620" y="2291768"/>
            <a:ext cx="5300760" cy="4210623"/>
          </a:xfrm>
          <a:prstGeom prst="rect">
            <a:avLst/>
          </a:prstGeom>
        </p:spPr>
      </p:pic>
      <p:sp>
        <p:nvSpPr>
          <p:cNvPr id="2" name="Title 1"/>
          <p:cNvSpPr>
            <a:spLocks noGrp="1"/>
          </p:cNvSpPr>
          <p:nvPr>
            <p:ph type="title"/>
          </p:nvPr>
        </p:nvSpPr>
        <p:spPr/>
        <p:txBody>
          <a:bodyPr/>
          <a:lstStyle/>
          <a:p>
            <a:r>
              <a:rPr lang="en-US" noProof="0" dirty="0"/>
              <a:t>Averaged Gas-Phase Volume Fraction</a:t>
            </a:r>
          </a:p>
        </p:txBody>
      </p:sp>
      <p:sp>
        <p:nvSpPr>
          <p:cNvPr id="3" name="Content Placeholder 2"/>
          <p:cNvSpPr>
            <a:spLocks noGrp="1"/>
          </p:cNvSpPr>
          <p:nvPr>
            <p:ph idx="1"/>
          </p:nvPr>
        </p:nvSpPr>
        <p:spPr/>
        <p:txBody>
          <a:bodyPr/>
          <a:lstStyle/>
          <a:p>
            <a:pPr marL="0" indent="0">
              <a:buNone/>
            </a:pPr>
            <a:r>
              <a:rPr lang="en-US" noProof="0" dirty="0"/>
              <a:t>The gas-phase volume fraction profiles at the corresponding positions (see previous slide).</a:t>
            </a:r>
          </a:p>
        </p:txBody>
      </p:sp>
    </p:spTree>
    <p:extLst>
      <p:ext uri="{BB962C8B-B14F-4D97-AF65-F5344CB8AC3E}">
        <p14:creationId xmlns:p14="http://schemas.microsoft.com/office/powerpoint/2010/main" val="2555359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467E7D-9F27-40EE-BF2F-355072937F40}"/>
              </a:ext>
            </a:extLst>
          </p:cNvPr>
          <p:cNvSpPr>
            <a:spLocks noGrp="1"/>
          </p:cNvSpPr>
          <p:nvPr>
            <p:ph idx="1"/>
          </p:nvPr>
        </p:nvSpPr>
        <p:spPr/>
        <p:txBody>
          <a:bodyPr/>
          <a:lstStyle/>
          <a:p>
            <a:r>
              <a:rPr lang="en-US" noProof="0" dirty="0"/>
              <a:t>info@comsol.com</a:t>
            </a:r>
          </a:p>
        </p:txBody>
      </p:sp>
    </p:spTree>
    <p:extLst>
      <p:ext uri="{BB962C8B-B14F-4D97-AF65-F5344CB8AC3E}">
        <p14:creationId xmlns:p14="http://schemas.microsoft.com/office/powerpoint/2010/main" val="3810208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Introduction</a:t>
            </a:r>
          </a:p>
        </p:txBody>
      </p:sp>
      <p:sp>
        <p:nvSpPr>
          <p:cNvPr id="3" name="Content Placeholder 2">
            <a:extLst>
              <a:ext uri="{FF2B5EF4-FFF2-40B4-BE49-F238E27FC236}">
                <a16:creationId xmlns:a16="http://schemas.microsoft.com/office/drawing/2014/main" id="{B886001D-3B77-4AB3-8BEB-769B696B27E2}"/>
              </a:ext>
            </a:extLst>
          </p:cNvPr>
          <p:cNvSpPr>
            <a:spLocks noGrp="1"/>
          </p:cNvSpPr>
          <p:nvPr>
            <p:ph sz="quarter" idx="11"/>
          </p:nvPr>
        </p:nvSpPr>
        <p:spPr/>
        <p:txBody>
          <a:bodyPr/>
          <a:lstStyle/>
          <a:p>
            <a:r>
              <a:rPr lang="en-US" noProof="0" dirty="0"/>
              <a:t> </a:t>
            </a:r>
          </a:p>
        </p:txBody>
      </p:sp>
      <p:sp>
        <p:nvSpPr>
          <p:cNvPr id="5" name="Content Placeholder 4"/>
          <p:cNvSpPr>
            <a:spLocks noGrp="1"/>
          </p:cNvSpPr>
          <p:nvPr>
            <p:ph sz="half" idx="10"/>
          </p:nvPr>
        </p:nvSpPr>
        <p:spPr/>
        <p:txBody>
          <a:bodyPr/>
          <a:lstStyle/>
          <a:p>
            <a:r>
              <a:rPr lang="en-US" dirty="0"/>
              <a:t>This model simulates the operation of a circulating fluidized bed. The dispersed phase, which consists of solid spherical particles, is fluidized by a gas and transported through a vertical riser.</a:t>
            </a:r>
          </a:p>
          <a:p>
            <a:r>
              <a:rPr lang="en-US" dirty="0"/>
              <a:t>Upon exiting the outlet, the dispersed phase is reintroduced near the gas inlet at the bottom of the bed.</a:t>
            </a:r>
          </a:p>
          <a:p>
            <a:r>
              <a:rPr lang="en-US" dirty="0"/>
              <a:t>To study the flow in the fluidized bed, the model employs the Euler–Euler approach. The setup follows the methodology described in [1].</a:t>
            </a:r>
          </a:p>
        </p:txBody>
      </p:sp>
      <p:sp>
        <p:nvSpPr>
          <p:cNvPr id="2" name="TextBox 1">
            <a:extLst>
              <a:ext uri="{FF2B5EF4-FFF2-40B4-BE49-F238E27FC236}">
                <a16:creationId xmlns:a16="http://schemas.microsoft.com/office/drawing/2014/main" id="{E10998DC-4E3A-4BC0-871F-982A620D2ADA}"/>
              </a:ext>
            </a:extLst>
          </p:cNvPr>
          <p:cNvSpPr txBox="1"/>
          <p:nvPr/>
        </p:nvSpPr>
        <p:spPr>
          <a:xfrm>
            <a:off x="102413" y="6441281"/>
            <a:ext cx="5895474" cy="369332"/>
          </a:xfrm>
          <a:prstGeom prst="rect">
            <a:avLst/>
          </a:prstGeom>
          <a:noFill/>
        </p:spPr>
        <p:txBody>
          <a:bodyPr wrap="square" rtlCol="0">
            <a:spAutoFit/>
          </a:bodyPr>
          <a:lstStyle/>
          <a:p>
            <a:r>
              <a:rPr lang="en-US" sz="900" dirty="0">
                <a:solidFill>
                  <a:schemeClr val="tx1">
                    <a:lumMod val="60000"/>
                    <a:lumOff val="40000"/>
                  </a:schemeClr>
                </a:solidFill>
              </a:rPr>
              <a:t>[1] N. Yang et al., “CFD simulation of concurrent-up gas–solid flow in circulating fluidized beds with structure-dependent drag coefficient,” </a:t>
            </a:r>
            <a:r>
              <a:rPr lang="en-US" sz="900" i="1" dirty="0">
                <a:solidFill>
                  <a:schemeClr val="tx1">
                    <a:lumMod val="60000"/>
                    <a:lumOff val="40000"/>
                  </a:schemeClr>
                </a:solidFill>
              </a:rPr>
              <a:t>J. Chem. Eng.</a:t>
            </a:r>
            <a:r>
              <a:rPr lang="en-US" sz="900" dirty="0">
                <a:solidFill>
                  <a:schemeClr val="tx1">
                    <a:lumMod val="60000"/>
                    <a:lumOff val="40000"/>
                  </a:schemeClr>
                </a:solidFill>
              </a:rPr>
              <a:t>, vol. 96, pp. 71–80, 2003.</a:t>
            </a:r>
            <a:endParaRPr lang="en-SE" sz="900" dirty="0">
              <a:solidFill>
                <a:schemeClr val="tx1">
                  <a:lumMod val="60000"/>
                  <a:lumOff val="40000"/>
                </a:schemeClr>
              </a:solidFill>
            </a:endParaRPr>
          </a:p>
        </p:txBody>
      </p:sp>
      <p:grpSp>
        <p:nvGrpSpPr>
          <p:cNvPr id="47" name="Group 46">
            <a:extLst>
              <a:ext uri="{FF2B5EF4-FFF2-40B4-BE49-F238E27FC236}">
                <a16:creationId xmlns:a16="http://schemas.microsoft.com/office/drawing/2014/main" id="{6C3FCB2D-C6D4-4D7E-BBCC-D0DCB389A616}"/>
              </a:ext>
            </a:extLst>
          </p:cNvPr>
          <p:cNvGrpSpPr/>
          <p:nvPr/>
        </p:nvGrpSpPr>
        <p:grpSpPr>
          <a:xfrm>
            <a:off x="9007934" y="572984"/>
            <a:ext cx="2239037" cy="5868297"/>
            <a:chOff x="9007934" y="572984"/>
            <a:chExt cx="2239037" cy="5868297"/>
          </a:xfrm>
        </p:grpSpPr>
        <p:sp>
          <p:nvSpPr>
            <p:cNvPr id="7" name="Rectangle 6">
              <a:extLst>
                <a:ext uri="{FF2B5EF4-FFF2-40B4-BE49-F238E27FC236}">
                  <a16:creationId xmlns:a16="http://schemas.microsoft.com/office/drawing/2014/main" id="{DB016CBD-EF65-4CB1-AA6B-D592648895C8}"/>
                </a:ext>
              </a:extLst>
            </p:cNvPr>
            <p:cNvSpPr/>
            <p:nvPr/>
          </p:nvSpPr>
          <p:spPr>
            <a:xfrm>
              <a:off x="9761621" y="2159000"/>
              <a:ext cx="1411705" cy="36402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98FF5DF7-FEAA-4F7F-BB69-BB7A6AFF0DE8}"/>
                </a:ext>
              </a:extLst>
            </p:cNvPr>
            <p:cNvCxnSpPr/>
            <p:nvPr/>
          </p:nvCxnSpPr>
          <p:spPr>
            <a:xfrm>
              <a:off x="9761621" y="5291138"/>
              <a:ext cx="0" cy="24526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62B309E-EC66-4C42-BC6A-516CAC6D95B1}"/>
                </a:ext>
              </a:extLst>
            </p:cNvPr>
            <p:cNvCxnSpPr/>
            <p:nvPr/>
          </p:nvCxnSpPr>
          <p:spPr>
            <a:xfrm>
              <a:off x="11173326" y="5291138"/>
              <a:ext cx="0" cy="24526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31FA35F-34BC-4055-817D-929AD7F260BF}"/>
                </a:ext>
              </a:extLst>
            </p:cNvPr>
            <p:cNvCxnSpPr>
              <a:cxnSpLocks/>
            </p:cNvCxnSpPr>
            <p:nvPr/>
          </p:nvCxnSpPr>
          <p:spPr>
            <a:xfrm>
              <a:off x="9784556" y="2159000"/>
              <a:ext cx="6519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6068EE4-ED34-4AFB-9BEC-DC04349B260A}"/>
                </a:ext>
              </a:extLst>
            </p:cNvPr>
            <p:cNvCxnSpPr>
              <a:cxnSpLocks/>
            </p:cNvCxnSpPr>
            <p:nvPr/>
          </p:nvCxnSpPr>
          <p:spPr>
            <a:xfrm>
              <a:off x="10502313" y="2159000"/>
              <a:ext cx="6519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215FEE92-F1D1-4E26-974C-5AD67A9F9929}"/>
                </a:ext>
              </a:extLst>
            </p:cNvPr>
            <p:cNvCxnSpPr>
              <a:cxnSpLocks/>
              <a:stCxn id="22" idx="0"/>
              <a:endCxn id="24" idx="1"/>
            </p:cNvCxnSpPr>
            <p:nvPr/>
          </p:nvCxnSpPr>
          <p:spPr>
            <a:xfrm rot="16200000" flipH="1" flipV="1">
              <a:off x="8297450" y="3601119"/>
              <a:ext cx="3254769" cy="370530"/>
            </a:xfrm>
            <a:prstGeom prst="bentConnector4">
              <a:avLst>
                <a:gd name="adj1" fmla="val -7024"/>
                <a:gd name="adj2" fmla="val 274803"/>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08ED21E-9E47-47CD-93EE-2C4A31353683}"/>
                </a:ext>
              </a:extLst>
            </p:cNvPr>
            <p:cNvSpPr/>
            <p:nvPr/>
          </p:nvSpPr>
          <p:spPr>
            <a:xfrm>
              <a:off x="9784117" y="2159000"/>
              <a:ext cx="651965" cy="1460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4AF57B-BC78-4F7C-A00A-32D05A69EBC9}"/>
                </a:ext>
              </a:extLst>
            </p:cNvPr>
            <p:cNvSpPr/>
            <p:nvPr/>
          </p:nvSpPr>
          <p:spPr>
            <a:xfrm>
              <a:off x="10502312" y="2165367"/>
              <a:ext cx="651965" cy="1460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8B0A587-5D84-4E43-A1C6-D3A2ACEF0B13}"/>
                </a:ext>
              </a:extLst>
            </p:cNvPr>
            <p:cNvSpPr/>
            <p:nvPr/>
          </p:nvSpPr>
          <p:spPr>
            <a:xfrm>
              <a:off x="9739570" y="5291138"/>
              <a:ext cx="89828" cy="2452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681719AB-1134-414F-9453-33540A569F4B}"/>
                </a:ext>
              </a:extLst>
            </p:cNvPr>
            <p:cNvSpPr/>
            <p:nvPr/>
          </p:nvSpPr>
          <p:spPr>
            <a:xfrm>
              <a:off x="11093023" y="5291137"/>
              <a:ext cx="89828" cy="2452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Connector: Elbow 28">
              <a:extLst>
                <a:ext uri="{FF2B5EF4-FFF2-40B4-BE49-F238E27FC236}">
                  <a16:creationId xmlns:a16="http://schemas.microsoft.com/office/drawing/2014/main" id="{4A95564A-BBD0-41BA-82C7-91A2401CFEE3}"/>
                </a:ext>
              </a:extLst>
            </p:cNvPr>
            <p:cNvCxnSpPr>
              <a:cxnSpLocks/>
            </p:cNvCxnSpPr>
            <p:nvPr/>
          </p:nvCxnSpPr>
          <p:spPr>
            <a:xfrm rot="5400000" flipV="1">
              <a:off x="9364250" y="3601119"/>
              <a:ext cx="3254769" cy="370530"/>
            </a:xfrm>
            <a:prstGeom prst="bentConnector4">
              <a:avLst>
                <a:gd name="adj1" fmla="val -7024"/>
                <a:gd name="adj2" fmla="val 274803"/>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657F278-D331-4C2F-B381-615958B89B93}"/>
                </a:ext>
              </a:extLst>
            </p:cNvPr>
            <p:cNvCxnSpPr/>
            <p:nvPr/>
          </p:nvCxnSpPr>
          <p:spPr>
            <a:xfrm flipV="1">
              <a:off x="10185400" y="1092200"/>
              <a:ext cx="0" cy="106679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E74A7E11-2F5D-4D4D-B264-A30B5FDBC506}"/>
                </a:ext>
              </a:extLst>
            </p:cNvPr>
            <p:cNvCxnSpPr/>
            <p:nvPr/>
          </p:nvCxnSpPr>
          <p:spPr>
            <a:xfrm flipV="1">
              <a:off x="10731500" y="1092200"/>
              <a:ext cx="0" cy="106679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84C85C9-BCA1-4003-AE8F-C0CA10510738}"/>
                </a:ext>
              </a:extLst>
            </p:cNvPr>
            <p:cNvCxnSpPr>
              <a:stCxn id="7" idx="2"/>
            </p:cNvCxnSpPr>
            <p:nvPr/>
          </p:nvCxnSpPr>
          <p:spPr>
            <a:xfrm>
              <a:off x="10467474" y="5799221"/>
              <a:ext cx="501" cy="642060"/>
            </a:xfrm>
            <a:prstGeom prst="line">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9DBF9908-F3EB-4120-A4F7-5054288F3272}"/>
                </a:ext>
              </a:extLst>
            </p:cNvPr>
            <p:cNvSpPr txBox="1"/>
            <p:nvPr/>
          </p:nvSpPr>
          <p:spPr>
            <a:xfrm>
              <a:off x="10533314" y="6143944"/>
              <a:ext cx="713657" cy="261610"/>
            </a:xfrm>
            <a:prstGeom prst="rect">
              <a:avLst/>
            </a:prstGeom>
            <a:noFill/>
          </p:spPr>
          <p:txBody>
            <a:bodyPr wrap="none" rtlCol="0">
              <a:spAutoFit/>
            </a:bodyPr>
            <a:lstStyle/>
            <a:p>
              <a:r>
                <a:rPr lang="en-US" sz="1100" dirty="0">
                  <a:latin typeface="Lato Light" panose="020F0302020204030203" pitchFamily="34" charset="0"/>
                </a:rPr>
                <a:t>Gas inlet</a:t>
              </a:r>
            </a:p>
          </p:txBody>
        </p:sp>
        <p:sp>
          <p:nvSpPr>
            <p:cNvPr id="42" name="TextBox 41">
              <a:extLst>
                <a:ext uri="{FF2B5EF4-FFF2-40B4-BE49-F238E27FC236}">
                  <a16:creationId xmlns:a16="http://schemas.microsoft.com/office/drawing/2014/main" id="{BF8B63D3-3523-415A-85CC-ABE3AE0B903B}"/>
                </a:ext>
              </a:extLst>
            </p:cNvPr>
            <p:cNvSpPr txBox="1"/>
            <p:nvPr/>
          </p:nvSpPr>
          <p:spPr>
            <a:xfrm>
              <a:off x="10165146" y="572984"/>
              <a:ext cx="604653" cy="430887"/>
            </a:xfrm>
            <a:prstGeom prst="rect">
              <a:avLst/>
            </a:prstGeom>
            <a:noFill/>
          </p:spPr>
          <p:txBody>
            <a:bodyPr wrap="none" rtlCol="0">
              <a:spAutoFit/>
            </a:bodyPr>
            <a:lstStyle/>
            <a:p>
              <a:r>
                <a:rPr lang="en-US" sz="1100" dirty="0">
                  <a:latin typeface="Lato Light" panose="020F0302020204030203" pitchFamily="34" charset="0"/>
                </a:rPr>
                <a:t>Gas </a:t>
              </a:r>
            </a:p>
            <a:p>
              <a:r>
                <a:rPr lang="en-US" sz="1100" dirty="0">
                  <a:latin typeface="Lato Light" panose="020F0302020204030203" pitchFamily="34" charset="0"/>
                </a:rPr>
                <a:t>outlets</a:t>
              </a:r>
            </a:p>
          </p:txBody>
        </p:sp>
        <p:sp>
          <p:nvSpPr>
            <p:cNvPr id="43" name="TextBox 42">
              <a:extLst>
                <a:ext uri="{FF2B5EF4-FFF2-40B4-BE49-F238E27FC236}">
                  <a16:creationId xmlns:a16="http://schemas.microsoft.com/office/drawing/2014/main" id="{EB76D633-E96D-4562-9844-002AF78C0B31}"/>
                </a:ext>
              </a:extLst>
            </p:cNvPr>
            <p:cNvSpPr txBox="1"/>
            <p:nvPr/>
          </p:nvSpPr>
          <p:spPr>
            <a:xfrm>
              <a:off x="9007934" y="1453146"/>
              <a:ext cx="1008609" cy="430887"/>
            </a:xfrm>
            <a:prstGeom prst="rect">
              <a:avLst/>
            </a:prstGeom>
            <a:noFill/>
          </p:spPr>
          <p:txBody>
            <a:bodyPr wrap="none" rtlCol="0">
              <a:spAutoFit/>
            </a:bodyPr>
            <a:lstStyle/>
            <a:p>
              <a:r>
                <a:rPr lang="en-US" sz="1100" dirty="0">
                  <a:latin typeface="Lato Light" panose="020F0302020204030203" pitchFamily="34" charset="0"/>
                </a:rPr>
                <a:t>Recirculation </a:t>
              </a:r>
            </a:p>
            <a:p>
              <a:r>
                <a:rPr lang="en-US" sz="1100" dirty="0">
                  <a:latin typeface="Lato Light" panose="020F0302020204030203" pitchFamily="34" charset="0"/>
                </a:rPr>
                <a:t>of particles</a:t>
              </a:r>
            </a:p>
          </p:txBody>
        </p:sp>
        <p:sp>
          <p:nvSpPr>
            <p:cNvPr id="44" name="Rectangle 43">
              <a:extLst>
                <a:ext uri="{FF2B5EF4-FFF2-40B4-BE49-F238E27FC236}">
                  <a16:creationId xmlns:a16="http://schemas.microsoft.com/office/drawing/2014/main" id="{09321B44-8C5A-4C4E-9A77-8C4EB0C1596D}"/>
                </a:ext>
              </a:extLst>
            </p:cNvPr>
            <p:cNvSpPr/>
            <p:nvPr/>
          </p:nvSpPr>
          <p:spPr>
            <a:xfrm>
              <a:off x="9784117" y="2190750"/>
              <a:ext cx="1370140" cy="3590925"/>
            </a:xfrm>
            <a:prstGeom prst="rect">
              <a:avLst/>
            </a:prstGeom>
            <a:pattFill prst="divot">
              <a:fgClr>
                <a:schemeClr val="accent1"/>
              </a:fgClr>
              <a:bgClr>
                <a:srgbClr val="FFFFFF"/>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45566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Problem Definition</a:t>
            </a:r>
          </a:p>
        </p:txBody>
      </p:sp>
      <p:sp>
        <p:nvSpPr>
          <p:cNvPr id="2" name="Content Placeholder 1">
            <a:extLst>
              <a:ext uri="{FF2B5EF4-FFF2-40B4-BE49-F238E27FC236}">
                <a16:creationId xmlns:a16="http://schemas.microsoft.com/office/drawing/2014/main" id="{0A8BBB32-25B4-4CE4-AF36-98BC25BD34A6}"/>
              </a:ext>
            </a:extLst>
          </p:cNvPr>
          <p:cNvSpPr>
            <a:spLocks noGrp="1"/>
          </p:cNvSpPr>
          <p:nvPr>
            <p:ph sz="quarter" idx="11"/>
          </p:nvPr>
        </p:nvSpPr>
        <p:spPr/>
        <p:txBody>
          <a:bodyPr/>
          <a:lstStyle/>
          <a:p>
            <a:r>
              <a:rPr lang="en-US" noProof="0" dirty="0"/>
              <a:t> </a:t>
            </a:r>
          </a:p>
        </p:txBody>
      </p:sp>
      <mc:AlternateContent xmlns:mc="http://schemas.openxmlformats.org/markup-compatibility/2006" xmlns:a14="http://schemas.microsoft.com/office/drawing/2010/main">
        <mc:Choice Requires="a14">
          <p:sp>
            <p:nvSpPr>
              <p:cNvPr id="5" name="Content Placeholder 4"/>
              <p:cNvSpPr>
                <a:spLocks noGrp="1"/>
              </p:cNvSpPr>
              <p:nvPr>
                <p:ph sz="half" idx="10"/>
              </p:nvPr>
            </p:nvSpPr>
            <p:spPr/>
            <p:txBody>
              <a:bodyPr>
                <a:normAutofit fontScale="85000" lnSpcReduction="10000"/>
              </a:bodyPr>
              <a:lstStyle/>
              <a:p>
                <a:pPr>
                  <a:lnSpc>
                    <a:spcPct val="120000"/>
                  </a:lnSpc>
                  <a:spcBef>
                    <a:spcPts val="600"/>
                  </a:spcBef>
                </a:pPr>
                <a:r>
                  <a:rPr lang="en-US" noProof="0" dirty="0"/>
                  <a:t>The viscosity of the dispersed phase is defined from the </a:t>
                </a:r>
                <a:r>
                  <a:rPr lang="en-US" noProof="0" dirty="0" err="1"/>
                  <a:t>Gidaspow</a:t>
                </a:r>
                <a:r>
                  <a:rPr lang="en-US" noProof="0" dirty="0"/>
                  <a:t> model as:</a:t>
                </a:r>
                <a:br>
                  <a:rPr lang="en-US" noProof="0" dirty="0"/>
                </a:br>
                <a:r>
                  <a:rPr lang="en-US" sz="600" noProof="0" dirty="0"/>
                  <a:t> </a:t>
                </a:r>
                <a:endParaRPr lang="en-US" noProof="0" dirty="0"/>
              </a:p>
              <a:p>
                <a:pPr marL="0" indent="0">
                  <a:lnSpc>
                    <a:spcPct val="120000"/>
                  </a:lnSpc>
                  <a:spcBef>
                    <a:spcPts val="600"/>
                  </a:spcBef>
                  <a:buNone/>
                </a:pPr>
                <a14:m>
                  <m:oMathPara xmlns:m="http://schemas.openxmlformats.org/officeDocument/2006/math">
                    <m:oMathParaPr>
                      <m:jc m:val="centerGroup"/>
                    </m:oMathParaPr>
                    <m:oMath xmlns:m="http://schemas.openxmlformats.org/officeDocument/2006/math">
                      <m:sSub>
                        <m:sSubPr>
                          <m:ctrlPr>
                            <a:rPr lang="en-US" i="1" noProof="0" smtClean="0">
                              <a:latin typeface="Cambria Math" panose="02040503050406030204" pitchFamily="18" charset="0"/>
                            </a:rPr>
                          </m:ctrlPr>
                        </m:sSubPr>
                        <m:e>
                          <m:r>
                            <a:rPr lang="en-US" i="1" noProof="0" smtClean="0">
                              <a:latin typeface="Cambria Math" panose="02040503050406030204" pitchFamily="18" charset="0"/>
                              <a:ea typeface="Cambria Math" panose="02040503050406030204" pitchFamily="18" charset="0"/>
                            </a:rPr>
                            <m:t>𝜇</m:t>
                          </m:r>
                        </m:e>
                        <m:sub>
                          <m:r>
                            <a:rPr lang="en-US" b="0" i="1" noProof="0" smtClean="0">
                              <a:latin typeface="Cambria Math" panose="02040503050406030204" pitchFamily="18" charset="0"/>
                            </a:rPr>
                            <m:t>𝑑</m:t>
                          </m:r>
                        </m:sub>
                      </m:sSub>
                      <m:r>
                        <a:rPr lang="en-US" b="0" i="1" noProof="0" smtClean="0">
                          <a:latin typeface="Cambria Math" panose="02040503050406030204" pitchFamily="18" charset="0"/>
                        </a:rPr>
                        <m:t>=0.5</m:t>
                      </m:r>
                      <m:sSub>
                        <m:sSubPr>
                          <m:ctrlPr>
                            <a:rPr lang="en-US" b="0" i="1" noProof="0" smtClean="0">
                              <a:latin typeface="Cambria Math" panose="02040503050406030204" pitchFamily="18" charset="0"/>
                            </a:rPr>
                          </m:ctrlPr>
                        </m:sSubPr>
                        <m:e>
                          <m:r>
                            <a:rPr lang="en-US" b="0" i="1" noProof="0" smtClean="0">
                              <a:latin typeface="Cambria Math" panose="02040503050406030204" pitchFamily="18" charset="0"/>
                              <a:ea typeface="Cambria Math" panose="02040503050406030204" pitchFamily="18" charset="0"/>
                            </a:rPr>
                            <m:t>𝜙</m:t>
                          </m:r>
                        </m:e>
                        <m:sub>
                          <m:r>
                            <a:rPr lang="en-US" b="0" i="1" noProof="0" smtClean="0">
                              <a:latin typeface="Cambria Math" panose="02040503050406030204" pitchFamily="18" charset="0"/>
                            </a:rPr>
                            <m:t>𝑑</m:t>
                          </m:r>
                        </m:sub>
                      </m:sSub>
                    </m:oMath>
                  </m:oMathPara>
                </a14:m>
                <a:endParaRPr lang="en-US" b="0" noProof="0" dirty="0"/>
              </a:p>
              <a:p>
                <a:pPr>
                  <a:lnSpc>
                    <a:spcPct val="120000"/>
                  </a:lnSpc>
                  <a:spcBef>
                    <a:spcPts val="600"/>
                  </a:spcBef>
                </a:pPr>
                <a:r>
                  <a:rPr lang="en-US" noProof="0" dirty="0"/>
                  <a:t>The </a:t>
                </a:r>
                <a:r>
                  <a:rPr lang="en-US" noProof="0" dirty="0" err="1"/>
                  <a:t>Gidaspow</a:t>
                </a:r>
                <a:r>
                  <a:rPr lang="en-US" noProof="0" dirty="0"/>
                  <a:t> momentum-transfer coefficients are also applied here:</a:t>
                </a:r>
                <a:br>
                  <a:rPr lang="en-US" noProof="0" dirty="0"/>
                </a:br>
                <a:endParaRPr lang="en-US" sz="300" noProof="0" dirty="0"/>
              </a:p>
              <a:p>
                <a:pPr marL="0" indent="0">
                  <a:lnSpc>
                    <a:spcPct val="120000"/>
                  </a:lnSpc>
                  <a:spcBef>
                    <a:spcPts val="600"/>
                  </a:spcBef>
                  <a:buNone/>
                </a:pPr>
                <a14:m>
                  <m:oMathPara xmlns:m="http://schemas.openxmlformats.org/officeDocument/2006/math">
                    <m:oMathParaPr>
                      <m:jc m:val="centerGroup"/>
                    </m:oMathParaPr>
                    <m:oMath xmlns:m="http://schemas.openxmlformats.org/officeDocument/2006/math">
                      <m:m>
                        <m:mPr>
                          <m:mcs>
                            <m:mc>
                              <m:mcPr>
                                <m:count m:val="1"/>
                                <m:mcJc m:val="center"/>
                              </m:mcPr>
                            </m:mc>
                          </m:mcs>
                          <m:ctrlPr>
                            <a:rPr lang="en-US" i="1" noProof="0" smtClean="0">
                              <a:latin typeface="Cambria Math" panose="02040503050406030204" pitchFamily="18" charset="0"/>
                              <a:ea typeface="Cambria Math" panose="02040503050406030204" pitchFamily="18" charset="0"/>
                            </a:rPr>
                          </m:ctrlPr>
                        </m:mPr>
                        <m:mr>
                          <m:e>
                            <m:m>
                              <m:mPr>
                                <m:mcs>
                                  <m:mc>
                                    <m:mcPr>
                                      <m:count m:val="2"/>
                                      <m:mcJc m:val="center"/>
                                    </m:mcPr>
                                  </m:mc>
                                </m:mcs>
                                <m:ctrlPr>
                                  <a:rPr lang="en-US" i="1" noProof="0" smtClean="0">
                                    <a:latin typeface="Cambria Math" panose="02040503050406030204" pitchFamily="18" charset="0"/>
                                    <a:ea typeface="Cambria Math" panose="02040503050406030204" pitchFamily="18" charset="0"/>
                                  </a:rPr>
                                </m:ctrlPr>
                              </m:mPr>
                              <m:mr>
                                <m:e>
                                  <m:r>
                                    <a:rPr lang="en-US" i="1" noProof="0" smtClean="0">
                                      <a:latin typeface="Cambria Math" panose="02040503050406030204" pitchFamily="18" charset="0"/>
                                      <a:ea typeface="Cambria Math" panose="02040503050406030204" pitchFamily="18" charset="0"/>
                                    </a:rPr>
                                    <m:t>𝛽</m:t>
                                  </m:r>
                                  <m:r>
                                    <a:rPr lang="en-US" i="1" noProof="0" smtClean="0">
                                      <a:latin typeface="Cambria Math" panose="02040503050406030204" pitchFamily="18" charset="0"/>
                                      <a:ea typeface="Cambria Math" panose="02040503050406030204" pitchFamily="18" charset="0"/>
                                    </a:rPr>
                                    <m:t>=</m:t>
                                  </m:r>
                                  <m:f>
                                    <m:fPr>
                                      <m:ctrlPr>
                                        <a:rPr lang="en-US" i="1" noProof="0" smtClean="0">
                                          <a:latin typeface="Cambria Math" panose="02040503050406030204" pitchFamily="18" charset="0"/>
                                          <a:ea typeface="Cambria Math" panose="02040503050406030204" pitchFamily="18" charset="0"/>
                                        </a:rPr>
                                      </m:ctrlPr>
                                    </m:fPr>
                                    <m:num>
                                      <m:r>
                                        <a:rPr lang="en-US" i="1" noProof="0" smtClean="0">
                                          <a:latin typeface="Cambria Math" panose="02040503050406030204" pitchFamily="18" charset="0"/>
                                          <a:ea typeface="Cambria Math" panose="02040503050406030204" pitchFamily="18" charset="0"/>
                                        </a:rPr>
                                        <m:t>3</m:t>
                                      </m:r>
                                      <m:sSub>
                                        <m:sSubPr>
                                          <m:ctrlPr>
                                            <a:rPr lang="en-US" i="1" noProof="0" smtClean="0">
                                              <a:latin typeface="Cambria Math" panose="02040503050406030204" pitchFamily="18" charset="0"/>
                                              <a:ea typeface="Cambria Math" panose="02040503050406030204" pitchFamily="18" charset="0"/>
                                            </a:rPr>
                                          </m:ctrlPr>
                                        </m:sSubPr>
                                        <m:e>
                                          <m:r>
                                            <a:rPr lang="en-US" i="1" noProof="0" smtClean="0">
                                              <a:latin typeface="Cambria Math" panose="02040503050406030204" pitchFamily="18" charset="0"/>
                                              <a:ea typeface="Cambria Math" panose="02040503050406030204" pitchFamily="18" charset="0"/>
                                            </a:rPr>
                                            <m:t>𝜙</m:t>
                                          </m:r>
                                        </m:e>
                                        <m:sub>
                                          <m:r>
                                            <a:rPr lang="en-US" i="1" noProof="0" smtClean="0">
                                              <a:latin typeface="Cambria Math" panose="02040503050406030204" pitchFamily="18" charset="0"/>
                                              <a:ea typeface="Cambria Math" panose="02040503050406030204" pitchFamily="18" charset="0"/>
                                            </a:rPr>
                                            <m:t>𝑐</m:t>
                                          </m:r>
                                        </m:sub>
                                      </m:sSub>
                                      <m:sSub>
                                        <m:sSubPr>
                                          <m:ctrlPr>
                                            <a:rPr lang="en-US" i="1" noProof="0" smtClean="0">
                                              <a:latin typeface="Cambria Math" panose="02040503050406030204" pitchFamily="18" charset="0"/>
                                              <a:ea typeface="Cambria Math" panose="02040503050406030204" pitchFamily="18" charset="0"/>
                                            </a:rPr>
                                          </m:ctrlPr>
                                        </m:sSubPr>
                                        <m:e>
                                          <m:r>
                                            <a:rPr lang="en-US" i="1" noProof="0" smtClean="0">
                                              <a:latin typeface="Cambria Math" panose="02040503050406030204" pitchFamily="18" charset="0"/>
                                              <a:ea typeface="Cambria Math" panose="02040503050406030204" pitchFamily="18" charset="0"/>
                                            </a:rPr>
                                            <m:t>𝜙</m:t>
                                          </m:r>
                                        </m:e>
                                        <m:sub>
                                          <m:r>
                                            <a:rPr lang="en-US" i="1" noProof="0">
                                              <a:latin typeface="Cambria Math" panose="02040503050406030204" pitchFamily="18" charset="0"/>
                                              <a:ea typeface="Cambria Math" panose="02040503050406030204" pitchFamily="18" charset="0"/>
                                            </a:rPr>
                                            <m:t>𝑑</m:t>
                                          </m:r>
                                        </m:sub>
                                      </m:sSub>
                                      <m:sSub>
                                        <m:sSubPr>
                                          <m:ctrlPr>
                                            <a:rPr lang="en-US" i="1" noProof="0" smtClean="0">
                                              <a:latin typeface="Cambria Math" panose="02040503050406030204" pitchFamily="18" charset="0"/>
                                              <a:ea typeface="Cambria Math" panose="02040503050406030204" pitchFamily="18" charset="0"/>
                                            </a:rPr>
                                          </m:ctrlPr>
                                        </m:sSubPr>
                                        <m:e>
                                          <m:r>
                                            <a:rPr lang="en-US" i="1" noProof="0" smtClean="0">
                                              <a:latin typeface="Cambria Math" panose="02040503050406030204" pitchFamily="18" charset="0"/>
                                              <a:ea typeface="Cambria Math" panose="02040503050406030204" pitchFamily="18" charset="0"/>
                                            </a:rPr>
                                            <m:t>𝜌</m:t>
                                          </m:r>
                                        </m:e>
                                        <m:sub>
                                          <m:r>
                                            <a:rPr lang="en-US" i="1" noProof="0" smtClean="0">
                                              <a:latin typeface="Cambria Math" panose="02040503050406030204" pitchFamily="18" charset="0"/>
                                              <a:ea typeface="Cambria Math" panose="02040503050406030204" pitchFamily="18" charset="0"/>
                                            </a:rPr>
                                            <m:t>𝑐</m:t>
                                          </m:r>
                                        </m:sub>
                                      </m:sSub>
                                      <m:sSub>
                                        <m:sSubPr>
                                          <m:ctrlPr>
                                            <a:rPr lang="en-US" i="1" noProof="0" smtClean="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𝐶</m:t>
                                          </m:r>
                                        </m:e>
                                        <m:sub>
                                          <m:r>
                                            <a:rPr lang="en-US" i="1" noProof="0">
                                              <a:latin typeface="Cambria Math" panose="02040503050406030204" pitchFamily="18" charset="0"/>
                                              <a:ea typeface="Cambria Math" panose="02040503050406030204" pitchFamily="18" charset="0"/>
                                            </a:rPr>
                                            <m:t>𝑑</m:t>
                                          </m:r>
                                        </m:sub>
                                      </m:sSub>
                                    </m:num>
                                    <m:den>
                                      <m:r>
                                        <a:rPr lang="en-US" i="1" noProof="0" smtClean="0">
                                          <a:latin typeface="Cambria Math" panose="02040503050406030204" pitchFamily="18" charset="0"/>
                                          <a:ea typeface="Cambria Math" panose="02040503050406030204" pitchFamily="18" charset="0"/>
                                        </a:rPr>
                                        <m:t>4</m:t>
                                      </m:r>
                                      <m:sSub>
                                        <m:sSubPr>
                                          <m:ctrlPr>
                                            <a:rPr lang="en-US" i="1" noProof="0" smtClean="0">
                                              <a:latin typeface="Cambria Math" panose="02040503050406030204" pitchFamily="18" charset="0"/>
                                              <a:ea typeface="Cambria Math" panose="02040503050406030204" pitchFamily="18" charset="0"/>
                                            </a:rPr>
                                          </m:ctrlPr>
                                        </m:sSubPr>
                                        <m:e>
                                          <m:r>
                                            <a:rPr lang="en-US" i="1" noProof="0" smtClean="0">
                                              <a:latin typeface="Cambria Math" panose="02040503050406030204" pitchFamily="18" charset="0"/>
                                              <a:ea typeface="Cambria Math" panose="02040503050406030204" pitchFamily="18" charset="0"/>
                                            </a:rPr>
                                            <m:t>𝑑</m:t>
                                          </m:r>
                                        </m:e>
                                        <m:sub>
                                          <m:r>
                                            <a:rPr lang="en-US" i="1" noProof="0" smtClean="0">
                                              <a:latin typeface="Cambria Math" panose="02040503050406030204" pitchFamily="18" charset="0"/>
                                              <a:ea typeface="Cambria Math" panose="02040503050406030204" pitchFamily="18" charset="0"/>
                                            </a:rPr>
                                            <m:t>𝑑</m:t>
                                          </m:r>
                                        </m:sub>
                                      </m:sSub>
                                    </m:den>
                                  </m:f>
                                  <m:d>
                                    <m:dPr>
                                      <m:begChr m:val="|"/>
                                      <m:endChr m:val="|"/>
                                      <m:ctrlPr>
                                        <a:rPr lang="en-US" i="1" noProof="0" smtClean="0">
                                          <a:latin typeface="Cambria Math" panose="02040503050406030204" pitchFamily="18" charset="0"/>
                                          <a:ea typeface="Cambria Math" panose="02040503050406030204" pitchFamily="18" charset="0"/>
                                        </a:rPr>
                                      </m:ctrlPr>
                                    </m:dPr>
                                    <m:e>
                                      <m:sSub>
                                        <m:sSubPr>
                                          <m:ctrlPr>
                                            <a:rPr lang="en-US" i="1" noProof="0" smtClean="0">
                                              <a:latin typeface="Cambria Math" panose="02040503050406030204" pitchFamily="18" charset="0"/>
                                              <a:ea typeface="Cambria Math" panose="02040503050406030204" pitchFamily="18" charset="0"/>
                                            </a:rPr>
                                          </m:ctrlPr>
                                        </m:sSubPr>
                                        <m:e>
                                          <m:r>
                                            <a:rPr lang="en-US" b="1" i="1" noProof="0" smtClean="0">
                                              <a:latin typeface="Cambria Math" panose="02040503050406030204" pitchFamily="18" charset="0"/>
                                              <a:ea typeface="Cambria Math" panose="02040503050406030204" pitchFamily="18" charset="0"/>
                                            </a:rPr>
                                            <m:t>𝒖</m:t>
                                          </m:r>
                                        </m:e>
                                        <m:sub>
                                          <m:r>
                                            <a:rPr lang="en-US" i="1" noProof="0" smtClean="0">
                                              <a:latin typeface="Cambria Math" panose="02040503050406030204" pitchFamily="18" charset="0"/>
                                              <a:ea typeface="Cambria Math" panose="02040503050406030204" pitchFamily="18" charset="0"/>
                                            </a:rPr>
                                            <m:t>𝑠𝑙𝑖𝑝</m:t>
                                          </m:r>
                                        </m:sub>
                                      </m:sSub>
                                    </m:e>
                                  </m:d>
                                  <m:sSubSup>
                                    <m:sSubSupPr>
                                      <m:ctrlPr>
                                        <a:rPr lang="en-US" i="1" noProof="0" smtClean="0">
                                          <a:latin typeface="Cambria Math" panose="02040503050406030204" pitchFamily="18" charset="0"/>
                                          <a:ea typeface="Cambria Math" panose="02040503050406030204" pitchFamily="18" charset="0"/>
                                        </a:rPr>
                                      </m:ctrlPr>
                                    </m:sSubSupPr>
                                    <m:e>
                                      <m:r>
                                        <a:rPr lang="en-US" i="1" noProof="0" smtClean="0">
                                          <a:latin typeface="Cambria Math" panose="02040503050406030204" pitchFamily="18" charset="0"/>
                                          <a:ea typeface="Cambria Math" panose="02040503050406030204" pitchFamily="18" charset="0"/>
                                        </a:rPr>
                                        <m:t>𝜙</m:t>
                                      </m:r>
                                    </m:e>
                                    <m:sub>
                                      <m:r>
                                        <a:rPr lang="en-US" i="1" noProof="0" smtClean="0">
                                          <a:latin typeface="Cambria Math" panose="02040503050406030204" pitchFamily="18" charset="0"/>
                                          <a:ea typeface="Cambria Math" panose="02040503050406030204" pitchFamily="18" charset="0"/>
                                        </a:rPr>
                                        <m:t>𝑐</m:t>
                                      </m:r>
                                    </m:sub>
                                    <m:sup>
                                      <m:r>
                                        <a:rPr lang="en-US" i="1" noProof="0" smtClean="0">
                                          <a:latin typeface="Cambria Math" panose="02040503050406030204" pitchFamily="18" charset="0"/>
                                          <a:ea typeface="Cambria Math" panose="02040503050406030204" pitchFamily="18" charset="0"/>
                                        </a:rPr>
                                        <m:t>−2.65</m:t>
                                      </m:r>
                                    </m:sup>
                                  </m:sSubSup>
                                  <m:r>
                                    <a:rPr lang="en-US" i="1" noProof="0">
                                      <a:latin typeface="Cambria Math" panose="02040503050406030204" pitchFamily="18" charset="0"/>
                                      <a:ea typeface="Cambria Math" panose="02040503050406030204" pitchFamily="18" charset="0"/>
                                    </a:rPr>
                                    <m:t>,</m:t>
                                  </m:r>
                                </m:e>
                                <m:e>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𝜙</m:t>
                                      </m:r>
                                    </m:e>
                                    <m:sub>
                                      <m:r>
                                        <a:rPr lang="en-US" i="1" noProof="0">
                                          <a:latin typeface="Cambria Math" panose="02040503050406030204" pitchFamily="18" charset="0"/>
                                          <a:ea typeface="Cambria Math" panose="02040503050406030204" pitchFamily="18" charset="0"/>
                                        </a:rPr>
                                        <m:t>𝑐</m:t>
                                      </m:r>
                                    </m:sub>
                                  </m:sSub>
                                  <m:r>
                                    <a:rPr lang="en-US" i="1" noProof="0">
                                      <a:latin typeface="Cambria Math" panose="02040503050406030204" pitchFamily="18" charset="0"/>
                                      <a:ea typeface="Cambria Math" panose="02040503050406030204" pitchFamily="18" charset="0"/>
                                    </a:rPr>
                                    <m:t>&lt;0.8</m:t>
                                  </m:r>
                                </m:e>
                              </m:mr>
                              <m:mr>
                                <m:e>
                                  <m:r>
                                    <a:rPr lang="en-US" i="1" noProof="0" smtClean="0">
                                      <a:latin typeface="Cambria Math" panose="02040503050406030204" pitchFamily="18" charset="0"/>
                                      <a:ea typeface="Cambria Math" panose="02040503050406030204" pitchFamily="18" charset="0"/>
                                    </a:rPr>
                                    <m:t>𝛽</m:t>
                                  </m:r>
                                  <m:r>
                                    <a:rPr lang="en-US" i="1" noProof="0">
                                      <a:latin typeface="Cambria Math" panose="02040503050406030204" pitchFamily="18" charset="0"/>
                                      <a:ea typeface="Cambria Math" panose="02040503050406030204" pitchFamily="18" charset="0"/>
                                    </a:rPr>
                                    <m:t>=150</m:t>
                                  </m:r>
                                  <m:f>
                                    <m:fPr>
                                      <m:ctrlPr>
                                        <a:rPr lang="en-US" i="1" noProof="0">
                                          <a:latin typeface="Cambria Math" panose="02040503050406030204" pitchFamily="18" charset="0"/>
                                          <a:ea typeface="Cambria Math" panose="02040503050406030204" pitchFamily="18" charset="0"/>
                                        </a:rPr>
                                      </m:ctrlPr>
                                    </m:fPr>
                                    <m:num>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𝜇</m:t>
                                          </m:r>
                                        </m:e>
                                        <m:sub>
                                          <m:r>
                                            <a:rPr lang="en-US" i="1" noProof="0">
                                              <a:latin typeface="Cambria Math" panose="02040503050406030204" pitchFamily="18" charset="0"/>
                                              <a:ea typeface="Cambria Math" panose="02040503050406030204" pitchFamily="18" charset="0"/>
                                            </a:rPr>
                                            <m:t>𝑐</m:t>
                                          </m:r>
                                        </m:sub>
                                      </m:sSub>
                                      <m:sSubSup>
                                        <m:sSubSupPr>
                                          <m:ctrlPr>
                                            <a:rPr lang="en-US" i="1" noProof="0">
                                              <a:latin typeface="Cambria Math" panose="02040503050406030204" pitchFamily="18" charset="0"/>
                                              <a:ea typeface="Cambria Math" panose="02040503050406030204" pitchFamily="18" charset="0"/>
                                            </a:rPr>
                                          </m:ctrlPr>
                                        </m:sSubSupPr>
                                        <m:e>
                                          <m:r>
                                            <a:rPr lang="en-US" i="1" noProof="0">
                                              <a:latin typeface="Cambria Math" panose="02040503050406030204" pitchFamily="18" charset="0"/>
                                              <a:ea typeface="Cambria Math" panose="02040503050406030204" pitchFamily="18" charset="0"/>
                                            </a:rPr>
                                            <m:t>𝜙</m:t>
                                          </m:r>
                                        </m:e>
                                        <m:sub>
                                          <m:r>
                                            <a:rPr lang="en-US" i="1" noProof="0">
                                              <a:latin typeface="Cambria Math" panose="02040503050406030204" pitchFamily="18" charset="0"/>
                                              <a:ea typeface="Cambria Math" panose="02040503050406030204" pitchFamily="18" charset="0"/>
                                            </a:rPr>
                                            <m:t>𝑑</m:t>
                                          </m:r>
                                        </m:sub>
                                        <m:sup>
                                          <m:r>
                                            <a:rPr lang="en-US" i="1" noProof="0">
                                              <a:latin typeface="Cambria Math" panose="02040503050406030204" pitchFamily="18" charset="0"/>
                                              <a:ea typeface="Cambria Math" panose="02040503050406030204" pitchFamily="18" charset="0"/>
                                            </a:rPr>
                                            <m:t>2</m:t>
                                          </m:r>
                                        </m:sup>
                                      </m:sSubSup>
                                    </m:num>
                                    <m:den>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𝜙</m:t>
                                          </m:r>
                                        </m:e>
                                        <m:sub>
                                          <m:r>
                                            <a:rPr lang="en-US" i="1" noProof="0">
                                              <a:latin typeface="Cambria Math" panose="02040503050406030204" pitchFamily="18" charset="0"/>
                                              <a:ea typeface="Cambria Math" panose="02040503050406030204" pitchFamily="18" charset="0"/>
                                            </a:rPr>
                                            <m:t>𝑐</m:t>
                                          </m:r>
                                        </m:sub>
                                      </m:sSub>
                                      <m:sSubSup>
                                        <m:sSubSupPr>
                                          <m:ctrlPr>
                                            <a:rPr lang="en-US" i="1" noProof="0">
                                              <a:latin typeface="Cambria Math" panose="02040503050406030204" pitchFamily="18" charset="0"/>
                                              <a:ea typeface="Cambria Math" panose="02040503050406030204" pitchFamily="18" charset="0"/>
                                            </a:rPr>
                                          </m:ctrlPr>
                                        </m:sSubSupPr>
                                        <m:e>
                                          <m:r>
                                            <a:rPr lang="en-US" i="1" noProof="0">
                                              <a:latin typeface="Cambria Math" panose="02040503050406030204" pitchFamily="18" charset="0"/>
                                              <a:ea typeface="Cambria Math" panose="02040503050406030204" pitchFamily="18" charset="0"/>
                                            </a:rPr>
                                            <m:t>𝑑</m:t>
                                          </m:r>
                                        </m:e>
                                        <m:sub>
                                          <m:r>
                                            <a:rPr lang="en-US" i="1" noProof="0">
                                              <a:latin typeface="Cambria Math" panose="02040503050406030204" pitchFamily="18" charset="0"/>
                                              <a:ea typeface="Cambria Math" panose="02040503050406030204" pitchFamily="18" charset="0"/>
                                            </a:rPr>
                                            <m:t>𝑑</m:t>
                                          </m:r>
                                        </m:sub>
                                        <m:sup>
                                          <m:r>
                                            <a:rPr lang="en-US" i="1" noProof="0">
                                              <a:latin typeface="Cambria Math" panose="02040503050406030204" pitchFamily="18" charset="0"/>
                                              <a:ea typeface="Cambria Math" panose="02040503050406030204" pitchFamily="18" charset="0"/>
                                            </a:rPr>
                                            <m:t>2</m:t>
                                          </m:r>
                                        </m:sup>
                                      </m:sSubSup>
                                    </m:den>
                                  </m:f>
                                  <m:r>
                                    <a:rPr lang="en-US" i="1" noProof="0">
                                      <a:latin typeface="Cambria Math" panose="02040503050406030204" pitchFamily="18" charset="0"/>
                                      <a:ea typeface="Cambria Math" panose="02040503050406030204" pitchFamily="18" charset="0"/>
                                    </a:rPr>
                                    <m:t>+1.75</m:t>
                                  </m:r>
                                  <m:f>
                                    <m:fPr>
                                      <m:ctrlPr>
                                        <a:rPr lang="en-US" i="1" noProof="0">
                                          <a:latin typeface="Cambria Math" panose="02040503050406030204" pitchFamily="18" charset="0"/>
                                          <a:ea typeface="Cambria Math" panose="02040503050406030204" pitchFamily="18" charset="0"/>
                                        </a:rPr>
                                      </m:ctrlPr>
                                    </m:fPr>
                                    <m:num>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𝜙</m:t>
                                          </m:r>
                                        </m:e>
                                        <m:sub>
                                          <m:r>
                                            <a:rPr lang="en-US" i="1" noProof="0">
                                              <a:latin typeface="Cambria Math" panose="02040503050406030204" pitchFamily="18" charset="0"/>
                                              <a:ea typeface="Cambria Math" panose="02040503050406030204" pitchFamily="18" charset="0"/>
                                            </a:rPr>
                                            <m:t>𝑑</m:t>
                                          </m:r>
                                        </m:sub>
                                      </m:sSub>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𝜌</m:t>
                                          </m:r>
                                        </m:e>
                                        <m:sub>
                                          <m:r>
                                            <a:rPr lang="en-US" i="1" noProof="0">
                                              <a:latin typeface="Cambria Math" panose="02040503050406030204" pitchFamily="18" charset="0"/>
                                              <a:ea typeface="Cambria Math" panose="02040503050406030204" pitchFamily="18" charset="0"/>
                                            </a:rPr>
                                            <m:t>𝑐</m:t>
                                          </m:r>
                                        </m:sub>
                                      </m:sSub>
                                    </m:num>
                                    <m:den>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𝑑</m:t>
                                          </m:r>
                                        </m:e>
                                        <m:sub>
                                          <m:r>
                                            <a:rPr lang="en-US" i="1" noProof="0">
                                              <a:latin typeface="Cambria Math" panose="02040503050406030204" pitchFamily="18" charset="0"/>
                                              <a:ea typeface="Cambria Math" panose="02040503050406030204" pitchFamily="18" charset="0"/>
                                            </a:rPr>
                                            <m:t>𝑑</m:t>
                                          </m:r>
                                        </m:sub>
                                      </m:sSub>
                                    </m:den>
                                  </m:f>
                                  <m:d>
                                    <m:dPr>
                                      <m:begChr m:val="|"/>
                                      <m:endChr m:val="|"/>
                                      <m:ctrlPr>
                                        <a:rPr lang="en-US" i="1" noProof="0" smtClean="0">
                                          <a:latin typeface="Cambria Math" panose="02040503050406030204" pitchFamily="18" charset="0"/>
                                          <a:ea typeface="Cambria Math" panose="02040503050406030204" pitchFamily="18" charset="0"/>
                                        </a:rPr>
                                      </m:ctrlPr>
                                    </m:dPr>
                                    <m:e>
                                      <m:sSub>
                                        <m:sSubPr>
                                          <m:ctrlPr>
                                            <a:rPr lang="en-US" i="1" noProof="0" smtClean="0">
                                              <a:latin typeface="Cambria Math" panose="02040503050406030204" pitchFamily="18" charset="0"/>
                                              <a:ea typeface="Cambria Math" panose="02040503050406030204" pitchFamily="18" charset="0"/>
                                            </a:rPr>
                                          </m:ctrlPr>
                                        </m:sSubPr>
                                        <m:e>
                                          <m:r>
                                            <a:rPr lang="en-US" b="1" i="1" noProof="0" smtClean="0">
                                              <a:latin typeface="Cambria Math" panose="02040503050406030204" pitchFamily="18" charset="0"/>
                                              <a:ea typeface="Cambria Math" panose="02040503050406030204" pitchFamily="18" charset="0"/>
                                            </a:rPr>
                                            <m:t>𝒖</m:t>
                                          </m:r>
                                        </m:e>
                                        <m:sub>
                                          <m:r>
                                            <a:rPr lang="en-US" i="1" noProof="0" smtClean="0">
                                              <a:latin typeface="Cambria Math" panose="02040503050406030204" pitchFamily="18" charset="0"/>
                                              <a:ea typeface="Cambria Math" panose="02040503050406030204" pitchFamily="18" charset="0"/>
                                            </a:rPr>
                                            <m:t>𝑠𝑙𝑖𝑝</m:t>
                                          </m:r>
                                        </m:sub>
                                      </m:sSub>
                                    </m:e>
                                  </m:d>
                                  <m:r>
                                    <a:rPr lang="en-US" i="1" noProof="0">
                                      <a:latin typeface="Cambria Math" panose="02040503050406030204" pitchFamily="18" charset="0"/>
                                      <a:ea typeface="Cambria Math" panose="02040503050406030204" pitchFamily="18" charset="0"/>
                                    </a:rPr>
                                    <m:t>,</m:t>
                                  </m:r>
                                </m:e>
                                <m:e>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𝜙</m:t>
                                      </m:r>
                                    </m:e>
                                    <m:sub>
                                      <m:r>
                                        <a:rPr lang="en-US" i="1" noProof="0">
                                          <a:latin typeface="Cambria Math" panose="02040503050406030204" pitchFamily="18" charset="0"/>
                                          <a:ea typeface="Cambria Math" panose="02040503050406030204" pitchFamily="18" charset="0"/>
                                        </a:rPr>
                                        <m:t>𝑐</m:t>
                                      </m:r>
                                    </m:sub>
                                  </m:sSub>
                                  <m:r>
                                    <a:rPr lang="en-US" i="1" noProof="0">
                                      <a:latin typeface="Cambria Math" panose="02040503050406030204" pitchFamily="18" charset="0"/>
                                      <a:ea typeface="Cambria Math" panose="02040503050406030204" pitchFamily="18" charset="0"/>
                                    </a:rPr>
                                    <m:t>&gt;0.8</m:t>
                                  </m:r>
                                </m:e>
                              </m:mr>
                            </m:m>
                            <m:r>
                              <m:rPr>
                                <m:nor/>
                              </m:rPr>
                              <a:rPr lang="en-US" noProof="0">
                                <a:ea typeface="Cambria Math" panose="02040503050406030204" pitchFamily="18" charset="0"/>
                              </a:rPr>
                              <m:t> </m:t>
                            </m:r>
                          </m:e>
                        </m:mr>
                        <m:mr>
                          <m:e>
                            <m:r>
                              <a:rPr lang="en-US" b="0" i="1" noProof="0" smtClean="0">
                                <a:latin typeface="Cambria Math" panose="02040503050406030204" pitchFamily="18" charset="0"/>
                                <a:ea typeface="Cambria Math" panose="02040503050406030204" pitchFamily="18" charset="0"/>
                              </a:rPr>
                              <m:t> </m:t>
                            </m:r>
                          </m:e>
                        </m:mr>
                      </m:m>
                    </m:oMath>
                  </m:oMathPara>
                </a14:m>
                <a:endParaRPr lang="en-US" noProof="0" dirty="0"/>
              </a:p>
              <a:p>
                <a:pPr marL="0" indent="0">
                  <a:lnSpc>
                    <a:spcPct val="120000"/>
                  </a:lnSpc>
                  <a:spcBef>
                    <a:spcPts val="600"/>
                  </a:spcBef>
                  <a:buNone/>
                  <a:tabLst>
                    <a:tab pos="265113" algn="l"/>
                  </a:tabLst>
                </a:pPr>
                <a:r>
                  <a:rPr lang="en-US" noProof="0" dirty="0">
                    <a:ea typeface="Cambria Math" panose="02040503050406030204" pitchFamily="18" charset="0"/>
                  </a:rPr>
                  <a:t>	</a:t>
                </a:r>
                <a14:m>
                  <m:oMath xmlns:m="http://schemas.openxmlformats.org/officeDocument/2006/math">
                    <m:sSub>
                      <m:sSubPr>
                        <m:ctrlPr>
                          <a:rPr lang="en-US" i="1" noProof="0" smtClean="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𝐶</m:t>
                        </m:r>
                      </m:e>
                      <m:sub>
                        <m:r>
                          <a:rPr lang="en-US" i="1" noProof="0">
                            <a:latin typeface="Cambria Math" panose="02040503050406030204" pitchFamily="18" charset="0"/>
                            <a:ea typeface="Cambria Math" panose="02040503050406030204" pitchFamily="18" charset="0"/>
                          </a:rPr>
                          <m:t>𝑑</m:t>
                        </m:r>
                      </m:sub>
                    </m:sSub>
                    <m:r>
                      <a:rPr lang="en-US" i="1" noProof="0">
                        <a:latin typeface="Cambria Math" panose="02040503050406030204" pitchFamily="18" charset="0"/>
                        <a:ea typeface="Cambria Math" panose="02040503050406030204" pitchFamily="18" charset="0"/>
                      </a:rPr>
                      <m:t> </m:t>
                    </m:r>
                  </m:oMath>
                </a14:m>
                <a:r>
                  <a:rPr lang="en-US" noProof="0" dirty="0"/>
                  <a:t>is the drag coefficient for a single particle, given by the Schiller</a:t>
                </a:r>
                <a:r>
                  <a:rPr lang="en-US" dirty="0"/>
                  <a:t>–</a:t>
                </a:r>
                <a:r>
                  <a:rPr lang="en-US" noProof="0" dirty="0"/>
                  <a:t>Neuman expression.</a:t>
                </a:r>
              </a:p>
              <a:p>
                <a:pPr>
                  <a:lnSpc>
                    <a:spcPct val="120000"/>
                  </a:lnSpc>
                  <a:spcBef>
                    <a:spcPts val="600"/>
                  </a:spcBef>
                </a:pPr>
                <a:r>
                  <a:rPr lang="en-US" dirty="0"/>
                  <a:t>Particle–particle interactions, including collisions and friction between particles, are accounted for through the solids’ pressure term:</a:t>
                </a:r>
                <a:br>
                  <a:rPr lang="en-US" noProof="0" dirty="0"/>
                </a:br>
                <a:r>
                  <a:rPr lang="en-US" sz="600" noProof="0" dirty="0"/>
                  <a:t> </a:t>
                </a:r>
                <a:endParaRPr lang="en-US" noProof="0" dirty="0"/>
              </a:p>
              <a:p>
                <a:pPr marL="0" indent="0">
                  <a:lnSpc>
                    <a:spcPct val="120000"/>
                  </a:lnSpc>
                  <a:spcBef>
                    <a:spcPts val="600"/>
                  </a:spcBef>
                  <a:buNone/>
                </a:pPr>
                <a14:m>
                  <m:oMathPara xmlns:m="http://schemas.openxmlformats.org/officeDocument/2006/math">
                    <m:oMathParaPr>
                      <m:jc m:val="centerGroup"/>
                    </m:oMathParaPr>
                    <m:oMath xmlns:m="http://schemas.openxmlformats.org/officeDocument/2006/math">
                      <m:r>
                        <a:rPr lang="en-US" i="1" noProof="0" smtClean="0">
                          <a:latin typeface="Cambria Math" panose="02040503050406030204" pitchFamily="18" charset="0"/>
                          <a:ea typeface="Cambria Math" panose="02040503050406030204" pitchFamily="18" charset="0"/>
                        </a:rPr>
                        <m:t>𝛻</m:t>
                      </m:r>
                      <m:sSub>
                        <m:sSubPr>
                          <m:ctrlPr>
                            <a:rPr lang="en-US" i="1" noProof="0" smtClean="0">
                              <a:latin typeface="Cambria Math" panose="02040503050406030204" pitchFamily="18" charset="0"/>
                              <a:ea typeface="Cambria Math" panose="02040503050406030204" pitchFamily="18" charset="0"/>
                            </a:rPr>
                          </m:ctrlPr>
                        </m:sSubPr>
                        <m:e>
                          <m:r>
                            <a:rPr lang="en-US" b="0" i="1" noProof="0" smtClean="0">
                              <a:latin typeface="Cambria Math" panose="02040503050406030204" pitchFamily="18" charset="0"/>
                              <a:ea typeface="Cambria Math" panose="02040503050406030204" pitchFamily="18" charset="0"/>
                            </a:rPr>
                            <m:t>𝑝</m:t>
                          </m:r>
                        </m:e>
                        <m:sub>
                          <m:r>
                            <a:rPr lang="en-US" b="0" i="1" noProof="0" smtClean="0">
                              <a:latin typeface="Cambria Math" panose="02040503050406030204" pitchFamily="18" charset="0"/>
                              <a:ea typeface="Cambria Math" panose="02040503050406030204" pitchFamily="18" charset="0"/>
                            </a:rPr>
                            <m:t>𝑠</m:t>
                          </m:r>
                        </m:sub>
                      </m:sSub>
                      <m:r>
                        <a:rPr lang="en-US" b="0" i="1" noProof="0" smtClean="0">
                          <a:latin typeface="Cambria Math" panose="02040503050406030204" pitchFamily="18" charset="0"/>
                          <a:ea typeface="Cambria Math" panose="02040503050406030204" pitchFamily="18" charset="0"/>
                        </a:rPr>
                        <m:t>=−</m:t>
                      </m:r>
                      <m:sSup>
                        <m:sSupPr>
                          <m:ctrlPr>
                            <a:rPr lang="en-US" b="0" i="1" noProof="0" smtClean="0">
                              <a:latin typeface="Cambria Math" panose="02040503050406030204" pitchFamily="18" charset="0"/>
                              <a:ea typeface="Cambria Math" panose="02040503050406030204" pitchFamily="18" charset="0"/>
                            </a:rPr>
                          </m:ctrlPr>
                        </m:sSupPr>
                        <m:e>
                          <m:r>
                            <a:rPr lang="en-US" b="0" i="1" noProof="0" smtClean="0">
                              <a:latin typeface="Cambria Math" panose="02040503050406030204" pitchFamily="18" charset="0"/>
                              <a:ea typeface="Cambria Math" panose="02040503050406030204" pitchFamily="18" charset="0"/>
                            </a:rPr>
                            <m:t>10</m:t>
                          </m:r>
                        </m:e>
                        <m:sup>
                          <m:r>
                            <a:rPr lang="en-US" b="0" i="1" noProof="0" smtClean="0">
                              <a:latin typeface="Cambria Math" panose="02040503050406030204" pitchFamily="18" charset="0"/>
                              <a:ea typeface="Cambria Math" panose="02040503050406030204" pitchFamily="18" charset="0"/>
                            </a:rPr>
                            <m:t>−8.686</m:t>
                          </m:r>
                          <m:sSub>
                            <m:sSubPr>
                              <m:ctrlPr>
                                <a:rPr lang="en-US" b="0" i="1" noProof="0" smtClean="0">
                                  <a:latin typeface="Cambria Math" panose="02040503050406030204" pitchFamily="18" charset="0"/>
                                  <a:ea typeface="Cambria Math" panose="02040503050406030204" pitchFamily="18" charset="0"/>
                                </a:rPr>
                              </m:ctrlPr>
                            </m:sSubPr>
                            <m:e>
                              <m:r>
                                <a:rPr lang="en-US" b="0" i="1" noProof="0" smtClean="0">
                                  <a:latin typeface="Cambria Math" panose="02040503050406030204" pitchFamily="18" charset="0"/>
                                  <a:ea typeface="Cambria Math" panose="02040503050406030204" pitchFamily="18" charset="0"/>
                                </a:rPr>
                                <m:t>𝜙</m:t>
                              </m:r>
                            </m:e>
                            <m:sub>
                              <m:r>
                                <a:rPr lang="en-US" b="0" i="1" noProof="0" smtClean="0">
                                  <a:latin typeface="Cambria Math" panose="02040503050406030204" pitchFamily="18" charset="0"/>
                                  <a:ea typeface="Cambria Math" panose="02040503050406030204" pitchFamily="18" charset="0"/>
                                </a:rPr>
                                <m:t>𝑐</m:t>
                              </m:r>
                            </m:sub>
                          </m:sSub>
                          <m:r>
                            <a:rPr lang="en-US" b="0" i="1" noProof="0" smtClean="0">
                              <a:latin typeface="Cambria Math" panose="02040503050406030204" pitchFamily="18" charset="0"/>
                              <a:ea typeface="Cambria Math" panose="02040503050406030204" pitchFamily="18" charset="0"/>
                            </a:rPr>
                            <m:t>+6.385</m:t>
                          </m:r>
                        </m:sup>
                      </m:sSup>
                      <m:r>
                        <a:rPr lang="en-US" b="0" i="1" noProof="0" smtClean="0">
                          <a:latin typeface="Cambria Math" panose="02040503050406030204" pitchFamily="18" charset="0"/>
                          <a:ea typeface="Cambria Math" panose="02040503050406030204" pitchFamily="18" charset="0"/>
                        </a:rPr>
                        <m:t>𝛻</m:t>
                      </m:r>
                      <m:sSub>
                        <m:sSubPr>
                          <m:ctrlPr>
                            <a:rPr lang="en-US" b="0" i="1" noProof="0" smtClean="0">
                              <a:latin typeface="Cambria Math" panose="02040503050406030204" pitchFamily="18" charset="0"/>
                              <a:ea typeface="Cambria Math" panose="02040503050406030204" pitchFamily="18" charset="0"/>
                            </a:rPr>
                          </m:ctrlPr>
                        </m:sSubPr>
                        <m:e>
                          <m:r>
                            <a:rPr lang="en-US" b="0" i="1" noProof="0" smtClean="0">
                              <a:latin typeface="Cambria Math" panose="02040503050406030204" pitchFamily="18" charset="0"/>
                              <a:ea typeface="Cambria Math" panose="02040503050406030204" pitchFamily="18" charset="0"/>
                            </a:rPr>
                            <m:t>𝜙</m:t>
                          </m:r>
                        </m:e>
                        <m:sub>
                          <m:r>
                            <a:rPr lang="en-US" b="0" i="1" noProof="0" smtClean="0">
                              <a:latin typeface="Cambria Math" panose="02040503050406030204" pitchFamily="18" charset="0"/>
                              <a:ea typeface="Cambria Math" panose="02040503050406030204" pitchFamily="18" charset="0"/>
                            </a:rPr>
                            <m:t>𝑐</m:t>
                          </m:r>
                        </m:sub>
                      </m:sSub>
                    </m:oMath>
                  </m:oMathPara>
                </a14:m>
                <a:endParaRPr lang="en-US" noProof="0" dirty="0"/>
              </a:p>
            </p:txBody>
          </p:sp>
        </mc:Choice>
        <mc:Fallback xmlns="">
          <p:sp>
            <p:nvSpPr>
              <p:cNvPr id="5" name="Content Placeholder 4"/>
              <p:cNvSpPr>
                <a:spLocks noGrp="1" noRot="1" noChangeAspect="1" noMove="1" noResize="1" noEditPoints="1" noAdjustHandles="1" noChangeArrowheads="1" noChangeShapeType="1" noTextEdit="1"/>
              </p:cNvSpPr>
              <p:nvPr>
                <p:ph sz="half" idx="10"/>
              </p:nvPr>
            </p:nvSpPr>
            <p:spPr>
              <a:blipFill>
                <a:blip r:embed="rId3"/>
                <a:stretch>
                  <a:fillRect l="-1721" t="-434"/>
                </a:stretch>
              </a:blipFill>
            </p:spPr>
            <p:txBody>
              <a:bodyPr/>
              <a:lstStyle/>
              <a:p>
                <a:r>
                  <a:rPr lang="en-US">
                    <a:noFill/>
                  </a:rPr>
                  <a:t> </a:t>
                </a:r>
              </a:p>
            </p:txBody>
          </p:sp>
        </mc:Fallback>
      </mc:AlternateContent>
      <p:sp>
        <p:nvSpPr>
          <p:cNvPr id="3" name="Text Placeholder 2">
            <a:extLst>
              <a:ext uri="{FF2B5EF4-FFF2-40B4-BE49-F238E27FC236}">
                <a16:creationId xmlns:a16="http://schemas.microsoft.com/office/drawing/2014/main" id="{9CA7DF37-22F8-4DF9-AFF2-ED20BA98A6B7}"/>
              </a:ext>
            </a:extLst>
          </p:cNvPr>
          <p:cNvSpPr>
            <a:spLocks noGrp="1"/>
          </p:cNvSpPr>
          <p:nvPr>
            <p:ph type="body" sz="quarter" idx="12"/>
          </p:nvPr>
        </p:nvSpPr>
        <p:spPr/>
        <p:txBody>
          <a:bodyPr/>
          <a:lstStyle/>
          <a:p>
            <a:r>
              <a:rPr lang="en-US" noProof="0" dirty="0"/>
              <a:t> </a:t>
            </a:r>
          </a:p>
        </p:txBody>
      </p:sp>
      <p:grpSp>
        <p:nvGrpSpPr>
          <p:cNvPr id="6" name="Group 5">
            <a:extLst>
              <a:ext uri="{FF2B5EF4-FFF2-40B4-BE49-F238E27FC236}">
                <a16:creationId xmlns:a16="http://schemas.microsoft.com/office/drawing/2014/main" id="{401572D2-2EB4-4541-BF9D-3B6400FDFD07}"/>
              </a:ext>
            </a:extLst>
          </p:cNvPr>
          <p:cNvGrpSpPr/>
          <p:nvPr/>
        </p:nvGrpSpPr>
        <p:grpSpPr>
          <a:xfrm>
            <a:off x="9007934" y="572984"/>
            <a:ext cx="2239037" cy="5868297"/>
            <a:chOff x="9007934" y="572984"/>
            <a:chExt cx="2239037" cy="5868297"/>
          </a:xfrm>
        </p:grpSpPr>
        <p:sp>
          <p:nvSpPr>
            <p:cNvPr id="7" name="Rectangle 6">
              <a:extLst>
                <a:ext uri="{FF2B5EF4-FFF2-40B4-BE49-F238E27FC236}">
                  <a16:creationId xmlns:a16="http://schemas.microsoft.com/office/drawing/2014/main" id="{7D858621-9201-4463-ACEE-001289C86A42}"/>
                </a:ext>
              </a:extLst>
            </p:cNvPr>
            <p:cNvSpPr/>
            <p:nvPr/>
          </p:nvSpPr>
          <p:spPr>
            <a:xfrm>
              <a:off x="9761621" y="2159000"/>
              <a:ext cx="1411705" cy="36402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5B246053-14D0-431B-9C39-933B799571BF}"/>
                </a:ext>
              </a:extLst>
            </p:cNvPr>
            <p:cNvCxnSpPr/>
            <p:nvPr/>
          </p:nvCxnSpPr>
          <p:spPr>
            <a:xfrm>
              <a:off x="9761621" y="5291138"/>
              <a:ext cx="0" cy="24526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AF1556E-EF72-4433-9079-2CAA6729C17E}"/>
                </a:ext>
              </a:extLst>
            </p:cNvPr>
            <p:cNvCxnSpPr/>
            <p:nvPr/>
          </p:nvCxnSpPr>
          <p:spPr>
            <a:xfrm>
              <a:off x="11173326" y="5291138"/>
              <a:ext cx="0" cy="24526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A0204E4-4E87-4126-B662-D1078F0AFFCE}"/>
                </a:ext>
              </a:extLst>
            </p:cNvPr>
            <p:cNvCxnSpPr>
              <a:cxnSpLocks/>
            </p:cNvCxnSpPr>
            <p:nvPr/>
          </p:nvCxnSpPr>
          <p:spPr>
            <a:xfrm>
              <a:off x="9784556" y="2159000"/>
              <a:ext cx="6519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7650284-3274-4992-9CB4-D0310E7250F1}"/>
                </a:ext>
              </a:extLst>
            </p:cNvPr>
            <p:cNvCxnSpPr>
              <a:cxnSpLocks/>
            </p:cNvCxnSpPr>
            <p:nvPr/>
          </p:nvCxnSpPr>
          <p:spPr>
            <a:xfrm>
              <a:off x="10502313" y="2159000"/>
              <a:ext cx="6519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Connector: Elbow 11">
              <a:extLst>
                <a:ext uri="{FF2B5EF4-FFF2-40B4-BE49-F238E27FC236}">
                  <a16:creationId xmlns:a16="http://schemas.microsoft.com/office/drawing/2014/main" id="{1009E030-EC16-44CD-BD00-5750DB0CA995}"/>
                </a:ext>
              </a:extLst>
            </p:cNvPr>
            <p:cNvCxnSpPr>
              <a:cxnSpLocks/>
              <a:stCxn id="13" idx="0"/>
              <a:endCxn id="15" idx="1"/>
            </p:cNvCxnSpPr>
            <p:nvPr/>
          </p:nvCxnSpPr>
          <p:spPr>
            <a:xfrm rot="16200000" flipH="1" flipV="1">
              <a:off x="8297450" y="3601119"/>
              <a:ext cx="3254769" cy="370530"/>
            </a:xfrm>
            <a:prstGeom prst="bentConnector4">
              <a:avLst>
                <a:gd name="adj1" fmla="val -7024"/>
                <a:gd name="adj2" fmla="val 274803"/>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09F17D1B-C063-4820-A09C-A1D283276FCC}"/>
                </a:ext>
              </a:extLst>
            </p:cNvPr>
            <p:cNvSpPr/>
            <p:nvPr/>
          </p:nvSpPr>
          <p:spPr>
            <a:xfrm>
              <a:off x="9784117" y="2159000"/>
              <a:ext cx="651965" cy="1460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AD50DD5-5BAA-457F-A52A-06604C591BEB}"/>
                </a:ext>
              </a:extLst>
            </p:cNvPr>
            <p:cNvSpPr/>
            <p:nvPr/>
          </p:nvSpPr>
          <p:spPr>
            <a:xfrm>
              <a:off x="10502312" y="2165367"/>
              <a:ext cx="651965" cy="1460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54DEB3A-B2A5-43B7-88FF-B65BE0F25008}"/>
                </a:ext>
              </a:extLst>
            </p:cNvPr>
            <p:cNvSpPr/>
            <p:nvPr/>
          </p:nvSpPr>
          <p:spPr>
            <a:xfrm>
              <a:off x="9739570" y="5291138"/>
              <a:ext cx="89828" cy="2452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E21765E-ABA8-4FE4-B722-BA4EDAB93913}"/>
                </a:ext>
              </a:extLst>
            </p:cNvPr>
            <p:cNvSpPr/>
            <p:nvPr/>
          </p:nvSpPr>
          <p:spPr>
            <a:xfrm>
              <a:off x="11093023" y="5291137"/>
              <a:ext cx="89828" cy="2452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Connector: Elbow 16">
              <a:extLst>
                <a:ext uri="{FF2B5EF4-FFF2-40B4-BE49-F238E27FC236}">
                  <a16:creationId xmlns:a16="http://schemas.microsoft.com/office/drawing/2014/main" id="{21407962-F385-4004-8103-4A38DD1D0125}"/>
                </a:ext>
              </a:extLst>
            </p:cNvPr>
            <p:cNvCxnSpPr>
              <a:cxnSpLocks/>
            </p:cNvCxnSpPr>
            <p:nvPr/>
          </p:nvCxnSpPr>
          <p:spPr>
            <a:xfrm rot="5400000" flipV="1">
              <a:off x="9364250" y="3601119"/>
              <a:ext cx="3254769" cy="370530"/>
            </a:xfrm>
            <a:prstGeom prst="bentConnector4">
              <a:avLst>
                <a:gd name="adj1" fmla="val -7024"/>
                <a:gd name="adj2" fmla="val 274803"/>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84DFE6A-C4A3-4FE6-97C5-11C7B4C3363B}"/>
                </a:ext>
              </a:extLst>
            </p:cNvPr>
            <p:cNvCxnSpPr/>
            <p:nvPr/>
          </p:nvCxnSpPr>
          <p:spPr>
            <a:xfrm flipV="1">
              <a:off x="10185400" y="1092200"/>
              <a:ext cx="0" cy="106679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C9B4CCB-F119-488A-A424-3C0CE5C1A2AC}"/>
                </a:ext>
              </a:extLst>
            </p:cNvPr>
            <p:cNvCxnSpPr/>
            <p:nvPr/>
          </p:nvCxnSpPr>
          <p:spPr>
            <a:xfrm flipV="1">
              <a:off x="10731500" y="1092200"/>
              <a:ext cx="0" cy="106679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06DEC77-D942-41EA-BD61-1282A3C5B09F}"/>
                </a:ext>
              </a:extLst>
            </p:cNvPr>
            <p:cNvCxnSpPr>
              <a:stCxn id="7" idx="2"/>
            </p:cNvCxnSpPr>
            <p:nvPr/>
          </p:nvCxnSpPr>
          <p:spPr>
            <a:xfrm>
              <a:off x="10467474" y="5799221"/>
              <a:ext cx="501" cy="642060"/>
            </a:xfrm>
            <a:prstGeom prst="line">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F3563A0-AFD7-4886-8351-8E6F19FE461A}"/>
                </a:ext>
              </a:extLst>
            </p:cNvPr>
            <p:cNvSpPr txBox="1"/>
            <p:nvPr/>
          </p:nvSpPr>
          <p:spPr>
            <a:xfrm>
              <a:off x="10533314" y="6143944"/>
              <a:ext cx="713657" cy="261610"/>
            </a:xfrm>
            <a:prstGeom prst="rect">
              <a:avLst/>
            </a:prstGeom>
            <a:noFill/>
          </p:spPr>
          <p:txBody>
            <a:bodyPr wrap="none" rtlCol="0">
              <a:spAutoFit/>
            </a:bodyPr>
            <a:lstStyle/>
            <a:p>
              <a:r>
                <a:rPr lang="en-US" sz="1100" dirty="0">
                  <a:latin typeface="Lato Light" panose="020F0302020204030203" pitchFamily="34" charset="0"/>
                </a:rPr>
                <a:t>Gas inlet</a:t>
              </a:r>
            </a:p>
          </p:txBody>
        </p:sp>
        <p:sp>
          <p:nvSpPr>
            <p:cNvPr id="22" name="TextBox 21">
              <a:extLst>
                <a:ext uri="{FF2B5EF4-FFF2-40B4-BE49-F238E27FC236}">
                  <a16:creationId xmlns:a16="http://schemas.microsoft.com/office/drawing/2014/main" id="{F3011995-5F9E-48A8-82F8-3E3D066F1E6C}"/>
                </a:ext>
              </a:extLst>
            </p:cNvPr>
            <p:cNvSpPr txBox="1"/>
            <p:nvPr/>
          </p:nvSpPr>
          <p:spPr>
            <a:xfrm>
              <a:off x="10165146" y="572984"/>
              <a:ext cx="604653" cy="430887"/>
            </a:xfrm>
            <a:prstGeom prst="rect">
              <a:avLst/>
            </a:prstGeom>
            <a:noFill/>
          </p:spPr>
          <p:txBody>
            <a:bodyPr wrap="none" rtlCol="0">
              <a:spAutoFit/>
            </a:bodyPr>
            <a:lstStyle/>
            <a:p>
              <a:r>
                <a:rPr lang="en-US" sz="1100" dirty="0">
                  <a:latin typeface="Lato Light" panose="020F0302020204030203" pitchFamily="34" charset="0"/>
                </a:rPr>
                <a:t>Gas </a:t>
              </a:r>
            </a:p>
            <a:p>
              <a:r>
                <a:rPr lang="en-US" sz="1100" dirty="0">
                  <a:latin typeface="Lato Light" panose="020F0302020204030203" pitchFamily="34" charset="0"/>
                </a:rPr>
                <a:t>outlets</a:t>
              </a:r>
            </a:p>
          </p:txBody>
        </p:sp>
        <p:sp>
          <p:nvSpPr>
            <p:cNvPr id="23" name="TextBox 22">
              <a:extLst>
                <a:ext uri="{FF2B5EF4-FFF2-40B4-BE49-F238E27FC236}">
                  <a16:creationId xmlns:a16="http://schemas.microsoft.com/office/drawing/2014/main" id="{E5AD4B27-A2E2-4056-B492-9C0BA3F5AD25}"/>
                </a:ext>
              </a:extLst>
            </p:cNvPr>
            <p:cNvSpPr txBox="1"/>
            <p:nvPr/>
          </p:nvSpPr>
          <p:spPr>
            <a:xfrm>
              <a:off x="9007934" y="1453146"/>
              <a:ext cx="1008609" cy="430887"/>
            </a:xfrm>
            <a:prstGeom prst="rect">
              <a:avLst/>
            </a:prstGeom>
            <a:noFill/>
          </p:spPr>
          <p:txBody>
            <a:bodyPr wrap="none" rtlCol="0">
              <a:spAutoFit/>
            </a:bodyPr>
            <a:lstStyle/>
            <a:p>
              <a:r>
                <a:rPr lang="en-US" sz="1100" dirty="0">
                  <a:latin typeface="Lato Light" panose="020F0302020204030203" pitchFamily="34" charset="0"/>
                </a:rPr>
                <a:t>Recirculation </a:t>
              </a:r>
            </a:p>
            <a:p>
              <a:r>
                <a:rPr lang="en-US" sz="1100" dirty="0">
                  <a:latin typeface="Lato Light" panose="020F0302020204030203" pitchFamily="34" charset="0"/>
                </a:rPr>
                <a:t>of particles</a:t>
              </a:r>
            </a:p>
          </p:txBody>
        </p:sp>
        <p:sp>
          <p:nvSpPr>
            <p:cNvPr id="24" name="Rectangle 23">
              <a:extLst>
                <a:ext uri="{FF2B5EF4-FFF2-40B4-BE49-F238E27FC236}">
                  <a16:creationId xmlns:a16="http://schemas.microsoft.com/office/drawing/2014/main" id="{30D86FEF-E434-4E01-B1C8-15CC8FA7DE11}"/>
                </a:ext>
              </a:extLst>
            </p:cNvPr>
            <p:cNvSpPr/>
            <p:nvPr/>
          </p:nvSpPr>
          <p:spPr>
            <a:xfrm>
              <a:off x="9784117" y="2190750"/>
              <a:ext cx="1370140" cy="3590925"/>
            </a:xfrm>
            <a:prstGeom prst="rect">
              <a:avLst/>
            </a:prstGeom>
            <a:pattFill prst="divot">
              <a:fgClr>
                <a:schemeClr val="accent1"/>
              </a:fgClr>
              <a:bgClr>
                <a:srgbClr val="FFFFFF"/>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79257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dirty="0"/>
              <a:t>Boundary Conditions</a:t>
            </a:r>
          </a:p>
        </p:txBody>
      </p:sp>
      <p:sp>
        <p:nvSpPr>
          <p:cNvPr id="5" name="Content Placeholder 4"/>
          <p:cNvSpPr>
            <a:spLocks noGrp="1"/>
          </p:cNvSpPr>
          <p:nvPr>
            <p:ph sz="half" idx="10"/>
          </p:nvPr>
        </p:nvSpPr>
        <p:spPr/>
        <p:txBody>
          <a:bodyPr>
            <a:normAutofit fontScale="92500"/>
          </a:bodyPr>
          <a:lstStyle/>
          <a:p>
            <a:pPr>
              <a:lnSpc>
                <a:spcPct val="110000"/>
              </a:lnSpc>
              <a:spcBef>
                <a:spcPts val="1000"/>
              </a:spcBef>
            </a:pPr>
            <a:r>
              <a:rPr lang="en-US" dirty="0"/>
              <a:t>To fluidize the bed, gas is injected vertically at the bottom of the riser, with the dispersed-phase flux set to zero at the gas inlet.</a:t>
            </a:r>
          </a:p>
          <a:p>
            <a:pPr>
              <a:lnSpc>
                <a:spcPct val="110000"/>
              </a:lnSpc>
              <a:spcBef>
                <a:spcPts val="1000"/>
              </a:spcBef>
            </a:pPr>
            <a:r>
              <a:rPr lang="en-US" dirty="0"/>
              <a:t>A pressure condition (normal flow) is applied to both phases at the outlet. To prevent the dispersed phase from falling back into the bed at the outflow boundary, the gravitational volume force is gradually removed in a region upstream of the outlet using a smoothly varying step function.</a:t>
            </a:r>
          </a:p>
          <a:p>
            <a:pPr>
              <a:lnSpc>
                <a:spcPct val="110000"/>
              </a:lnSpc>
              <a:spcBef>
                <a:spcPts val="1000"/>
              </a:spcBef>
            </a:pPr>
            <a:r>
              <a:rPr lang="en-US" dirty="0"/>
              <a:t>At a short distance from the bottom of the riser, the dispersed mass flux exiting at the top is reinjected horizontally through two inlets on the side walls, with a velocity equal to the gas inlet velocity.</a:t>
            </a:r>
          </a:p>
          <a:p>
            <a:pPr>
              <a:lnSpc>
                <a:spcPct val="110000"/>
              </a:lnSpc>
              <a:spcBef>
                <a:spcPts val="1000"/>
              </a:spcBef>
            </a:pPr>
            <a:r>
              <a:rPr lang="en-US" dirty="0"/>
              <a:t>Along the riser walls, a no-slip condition is applied to the continuous phase, while a slip condition is applied to the dispersed phase.</a:t>
            </a:r>
          </a:p>
        </p:txBody>
      </p:sp>
      <p:sp>
        <p:nvSpPr>
          <p:cNvPr id="3" name="Content Placeholder 2">
            <a:extLst>
              <a:ext uri="{FF2B5EF4-FFF2-40B4-BE49-F238E27FC236}">
                <a16:creationId xmlns:a16="http://schemas.microsoft.com/office/drawing/2014/main" id="{00E57C29-0C5F-405C-BEAF-328259EAF05A}"/>
              </a:ext>
            </a:extLst>
          </p:cNvPr>
          <p:cNvSpPr>
            <a:spLocks noGrp="1"/>
          </p:cNvSpPr>
          <p:nvPr>
            <p:ph sz="quarter" idx="11"/>
          </p:nvPr>
        </p:nvSpPr>
        <p:spPr/>
        <p:txBody>
          <a:bodyPr/>
          <a:lstStyle/>
          <a:p>
            <a:r>
              <a:rPr lang="en-US" noProof="0" dirty="0"/>
              <a:t> </a:t>
            </a:r>
          </a:p>
        </p:txBody>
      </p:sp>
      <p:grpSp>
        <p:nvGrpSpPr>
          <p:cNvPr id="7" name="Group 6">
            <a:extLst>
              <a:ext uri="{FF2B5EF4-FFF2-40B4-BE49-F238E27FC236}">
                <a16:creationId xmlns:a16="http://schemas.microsoft.com/office/drawing/2014/main" id="{879FEC37-3E24-4748-AB6B-1469480B9354}"/>
              </a:ext>
            </a:extLst>
          </p:cNvPr>
          <p:cNvGrpSpPr/>
          <p:nvPr/>
        </p:nvGrpSpPr>
        <p:grpSpPr>
          <a:xfrm>
            <a:off x="9007934" y="572984"/>
            <a:ext cx="2239037" cy="5868297"/>
            <a:chOff x="9007934" y="572984"/>
            <a:chExt cx="2239037" cy="5868297"/>
          </a:xfrm>
        </p:grpSpPr>
        <p:sp>
          <p:nvSpPr>
            <p:cNvPr id="9" name="Rectangle 8">
              <a:extLst>
                <a:ext uri="{FF2B5EF4-FFF2-40B4-BE49-F238E27FC236}">
                  <a16:creationId xmlns:a16="http://schemas.microsoft.com/office/drawing/2014/main" id="{B3472631-EB16-43B7-87D2-C260220745B9}"/>
                </a:ext>
              </a:extLst>
            </p:cNvPr>
            <p:cNvSpPr/>
            <p:nvPr/>
          </p:nvSpPr>
          <p:spPr>
            <a:xfrm>
              <a:off x="9761621" y="2159000"/>
              <a:ext cx="1411705" cy="36402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1012AA57-E1C1-48BF-A035-9CB3626E36A6}"/>
                </a:ext>
              </a:extLst>
            </p:cNvPr>
            <p:cNvCxnSpPr/>
            <p:nvPr/>
          </p:nvCxnSpPr>
          <p:spPr>
            <a:xfrm>
              <a:off x="9761621" y="5291138"/>
              <a:ext cx="0" cy="24526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2515AF5-499C-4216-A66A-403489792C5B}"/>
                </a:ext>
              </a:extLst>
            </p:cNvPr>
            <p:cNvCxnSpPr/>
            <p:nvPr/>
          </p:nvCxnSpPr>
          <p:spPr>
            <a:xfrm>
              <a:off x="11173326" y="5291138"/>
              <a:ext cx="0" cy="24526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9D783DE-1449-4C50-B846-9297E3F33E15}"/>
                </a:ext>
              </a:extLst>
            </p:cNvPr>
            <p:cNvCxnSpPr>
              <a:cxnSpLocks/>
            </p:cNvCxnSpPr>
            <p:nvPr/>
          </p:nvCxnSpPr>
          <p:spPr>
            <a:xfrm>
              <a:off x="9784556" y="2159000"/>
              <a:ext cx="6519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B2DEDDE-9B3A-4CCE-AAD3-E6178910780E}"/>
                </a:ext>
              </a:extLst>
            </p:cNvPr>
            <p:cNvCxnSpPr>
              <a:cxnSpLocks/>
            </p:cNvCxnSpPr>
            <p:nvPr/>
          </p:nvCxnSpPr>
          <p:spPr>
            <a:xfrm>
              <a:off x="10502313" y="2159000"/>
              <a:ext cx="6519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E24DDDC1-9183-4BAD-9AB4-DEF752F89122}"/>
                </a:ext>
              </a:extLst>
            </p:cNvPr>
            <p:cNvCxnSpPr>
              <a:cxnSpLocks/>
              <a:stCxn id="15" idx="0"/>
              <a:endCxn id="17" idx="1"/>
            </p:cNvCxnSpPr>
            <p:nvPr/>
          </p:nvCxnSpPr>
          <p:spPr>
            <a:xfrm rot="16200000" flipH="1" flipV="1">
              <a:off x="8297450" y="3601119"/>
              <a:ext cx="3254769" cy="370530"/>
            </a:xfrm>
            <a:prstGeom prst="bentConnector4">
              <a:avLst>
                <a:gd name="adj1" fmla="val -7024"/>
                <a:gd name="adj2" fmla="val 274803"/>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DBA60107-C30F-4D9B-AE31-F9C591FF2F3A}"/>
                </a:ext>
              </a:extLst>
            </p:cNvPr>
            <p:cNvSpPr/>
            <p:nvPr/>
          </p:nvSpPr>
          <p:spPr>
            <a:xfrm>
              <a:off x="9784117" y="2159000"/>
              <a:ext cx="651965" cy="1460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DA5BC23-BAEA-49C2-96D9-2AE971F2262C}"/>
                </a:ext>
              </a:extLst>
            </p:cNvPr>
            <p:cNvSpPr/>
            <p:nvPr/>
          </p:nvSpPr>
          <p:spPr>
            <a:xfrm>
              <a:off x="10502312" y="2165367"/>
              <a:ext cx="651965" cy="1460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AECADF4-FA00-45AD-AAFB-B4A6B18744B2}"/>
                </a:ext>
              </a:extLst>
            </p:cNvPr>
            <p:cNvSpPr/>
            <p:nvPr/>
          </p:nvSpPr>
          <p:spPr>
            <a:xfrm>
              <a:off x="9739570" y="5291138"/>
              <a:ext cx="89828" cy="2452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431924A-DC0E-40F5-9D78-C5E6E80E8BAD}"/>
                </a:ext>
              </a:extLst>
            </p:cNvPr>
            <p:cNvSpPr/>
            <p:nvPr/>
          </p:nvSpPr>
          <p:spPr>
            <a:xfrm>
              <a:off x="11093023" y="5291137"/>
              <a:ext cx="89828" cy="2452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ctor: Elbow 18">
              <a:extLst>
                <a:ext uri="{FF2B5EF4-FFF2-40B4-BE49-F238E27FC236}">
                  <a16:creationId xmlns:a16="http://schemas.microsoft.com/office/drawing/2014/main" id="{81BC099E-C9B0-4F1C-BC13-AC795F05AA43}"/>
                </a:ext>
              </a:extLst>
            </p:cNvPr>
            <p:cNvCxnSpPr>
              <a:cxnSpLocks/>
            </p:cNvCxnSpPr>
            <p:nvPr/>
          </p:nvCxnSpPr>
          <p:spPr>
            <a:xfrm rot="5400000" flipV="1">
              <a:off x="9364250" y="3601119"/>
              <a:ext cx="3254769" cy="370530"/>
            </a:xfrm>
            <a:prstGeom prst="bentConnector4">
              <a:avLst>
                <a:gd name="adj1" fmla="val -7024"/>
                <a:gd name="adj2" fmla="val 274803"/>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96FF6E4-DE8F-4FDE-88D5-1746232D1EB2}"/>
                </a:ext>
              </a:extLst>
            </p:cNvPr>
            <p:cNvCxnSpPr/>
            <p:nvPr/>
          </p:nvCxnSpPr>
          <p:spPr>
            <a:xfrm flipV="1">
              <a:off x="10185400" y="1092200"/>
              <a:ext cx="0" cy="106679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BD9A9C9-D49D-4071-8772-3E254A6D6688}"/>
                </a:ext>
              </a:extLst>
            </p:cNvPr>
            <p:cNvCxnSpPr/>
            <p:nvPr/>
          </p:nvCxnSpPr>
          <p:spPr>
            <a:xfrm flipV="1">
              <a:off x="10731500" y="1092200"/>
              <a:ext cx="0" cy="106679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42FEC23-466B-44E3-BD42-F178BEAFB97C}"/>
                </a:ext>
              </a:extLst>
            </p:cNvPr>
            <p:cNvCxnSpPr>
              <a:stCxn id="9" idx="2"/>
            </p:cNvCxnSpPr>
            <p:nvPr/>
          </p:nvCxnSpPr>
          <p:spPr>
            <a:xfrm>
              <a:off x="10467474" y="5799221"/>
              <a:ext cx="501" cy="642060"/>
            </a:xfrm>
            <a:prstGeom prst="line">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4005698-C5C6-4435-9433-5A8F5A05EF64}"/>
                </a:ext>
              </a:extLst>
            </p:cNvPr>
            <p:cNvSpPr txBox="1"/>
            <p:nvPr/>
          </p:nvSpPr>
          <p:spPr>
            <a:xfrm>
              <a:off x="10533314" y="6143944"/>
              <a:ext cx="713657" cy="261610"/>
            </a:xfrm>
            <a:prstGeom prst="rect">
              <a:avLst/>
            </a:prstGeom>
            <a:noFill/>
          </p:spPr>
          <p:txBody>
            <a:bodyPr wrap="none" rtlCol="0">
              <a:spAutoFit/>
            </a:bodyPr>
            <a:lstStyle/>
            <a:p>
              <a:r>
                <a:rPr lang="en-US" sz="1100" dirty="0">
                  <a:latin typeface="Lato Light" panose="020F0302020204030203" pitchFamily="34" charset="0"/>
                </a:rPr>
                <a:t>Gas inlet</a:t>
              </a:r>
            </a:p>
          </p:txBody>
        </p:sp>
        <p:sp>
          <p:nvSpPr>
            <p:cNvPr id="24" name="TextBox 23">
              <a:extLst>
                <a:ext uri="{FF2B5EF4-FFF2-40B4-BE49-F238E27FC236}">
                  <a16:creationId xmlns:a16="http://schemas.microsoft.com/office/drawing/2014/main" id="{466DA103-D9FC-4F0D-8FAE-6672CA0BBD61}"/>
                </a:ext>
              </a:extLst>
            </p:cNvPr>
            <p:cNvSpPr txBox="1"/>
            <p:nvPr/>
          </p:nvSpPr>
          <p:spPr>
            <a:xfrm>
              <a:off x="10165146" y="572984"/>
              <a:ext cx="604653" cy="430887"/>
            </a:xfrm>
            <a:prstGeom prst="rect">
              <a:avLst/>
            </a:prstGeom>
            <a:noFill/>
          </p:spPr>
          <p:txBody>
            <a:bodyPr wrap="none" rtlCol="0">
              <a:spAutoFit/>
            </a:bodyPr>
            <a:lstStyle/>
            <a:p>
              <a:r>
                <a:rPr lang="en-US" sz="1100" dirty="0">
                  <a:latin typeface="Lato Light" panose="020F0302020204030203" pitchFamily="34" charset="0"/>
                </a:rPr>
                <a:t>Gas </a:t>
              </a:r>
            </a:p>
            <a:p>
              <a:r>
                <a:rPr lang="en-US" sz="1100" dirty="0">
                  <a:latin typeface="Lato Light" panose="020F0302020204030203" pitchFamily="34" charset="0"/>
                </a:rPr>
                <a:t>outlets</a:t>
              </a:r>
            </a:p>
          </p:txBody>
        </p:sp>
        <p:sp>
          <p:nvSpPr>
            <p:cNvPr id="25" name="TextBox 24">
              <a:extLst>
                <a:ext uri="{FF2B5EF4-FFF2-40B4-BE49-F238E27FC236}">
                  <a16:creationId xmlns:a16="http://schemas.microsoft.com/office/drawing/2014/main" id="{5DF8529A-61B2-420D-B238-E318303A0D41}"/>
                </a:ext>
              </a:extLst>
            </p:cNvPr>
            <p:cNvSpPr txBox="1"/>
            <p:nvPr/>
          </p:nvSpPr>
          <p:spPr>
            <a:xfrm>
              <a:off x="9007934" y="1453146"/>
              <a:ext cx="1008609" cy="430887"/>
            </a:xfrm>
            <a:prstGeom prst="rect">
              <a:avLst/>
            </a:prstGeom>
            <a:noFill/>
          </p:spPr>
          <p:txBody>
            <a:bodyPr wrap="none" rtlCol="0">
              <a:spAutoFit/>
            </a:bodyPr>
            <a:lstStyle/>
            <a:p>
              <a:r>
                <a:rPr lang="en-US" sz="1100" dirty="0">
                  <a:latin typeface="Lato Light" panose="020F0302020204030203" pitchFamily="34" charset="0"/>
                </a:rPr>
                <a:t>Recirculation </a:t>
              </a:r>
            </a:p>
            <a:p>
              <a:r>
                <a:rPr lang="en-US" sz="1100" dirty="0">
                  <a:latin typeface="Lato Light" panose="020F0302020204030203" pitchFamily="34" charset="0"/>
                </a:rPr>
                <a:t>of particles</a:t>
              </a:r>
            </a:p>
          </p:txBody>
        </p:sp>
        <p:sp>
          <p:nvSpPr>
            <p:cNvPr id="26" name="Rectangle 25">
              <a:extLst>
                <a:ext uri="{FF2B5EF4-FFF2-40B4-BE49-F238E27FC236}">
                  <a16:creationId xmlns:a16="http://schemas.microsoft.com/office/drawing/2014/main" id="{77C49C85-A4EF-4047-AD78-991BED9575AA}"/>
                </a:ext>
              </a:extLst>
            </p:cNvPr>
            <p:cNvSpPr/>
            <p:nvPr/>
          </p:nvSpPr>
          <p:spPr>
            <a:xfrm>
              <a:off x="9784117" y="2190750"/>
              <a:ext cx="1370140" cy="3590925"/>
            </a:xfrm>
            <a:prstGeom prst="rect">
              <a:avLst/>
            </a:prstGeom>
            <a:pattFill prst="divot">
              <a:fgClr>
                <a:schemeClr val="accent1"/>
              </a:fgClr>
              <a:bgClr>
                <a:srgbClr val="FFFFFF"/>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12095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Visualization</a:t>
            </a:r>
          </a:p>
        </p:txBody>
      </p:sp>
      <p:sp>
        <p:nvSpPr>
          <p:cNvPr id="3" name="Content Placeholder 2"/>
          <p:cNvSpPr>
            <a:spLocks noGrp="1"/>
          </p:cNvSpPr>
          <p:nvPr>
            <p:ph idx="1"/>
          </p:nvPr>
        </p:nvSpPr>
        <p:spPr/>
        <p:txBody>
          <a:bodyPr/>
          <a:lstStyle/>
          <a:p>
            <a:pPr marL="0" indent="0">
              <a:buNone/>
            </a:pPr>
            <a:r>
              <a:rPr lang="en-US" sz="1800" dirty="0"/>
              <a:t>The current model features a slender geometry with an aspect ratio of approximately 100. As a result, when plotting and inspecting the solution over the entire modeling domain, it is difficult to distinguish finer details. To enhance visibility in the figures below, the view has been stretched tenfold in the </a:t>
            </a:r>
            <a:r>
              <a:rPr lang="en-US" sz="1800" i="1" dirty="0"/>
              <a:t>x</a:t>
            </a:r>
            <a:r>
              <a:rPr lang="en-US" sz="1800" dirty="0"/>
              <a:t>-direction.</a:t>
            </a:r>
          </a:p>
          <a:p>
            <a:pPr marL="0" indent="0">
              <a:buNone/>
            </a:pPr>
            <a:endParaRPr lang="en-US" noProof="0" dirty="0"/>
          </a:p>
          <a:p>
            <a:pPr marL="0" indent="0">
              <a:buNone/>
            </a:pPr>
            <a:endParaRPr lang="en-US" noProof="0" dirty="0"/>
          </a:p>
        </p:txBody>
      </p:sp>
      <p:pic>
        <p:nvPicPr>
          <p:cNvPr id="8" name="Picture 7">
            <a:extLst>
              <a:ext uri="{FF2B5EF4-FFF2-40B4-BE49-F238E27FC236}">
                <a16:creationId xmlns:a16="http://schemas.microsoft.com/office/drawing/2014/main" id="{DA61116A-8487-4A3B-B272-A23C643ED384}"/>
              </a:ext>
            </a:extLst>
          </p:cNvPr>
          <p:cNvPicPr>
            <a:picLocks noChangeAspect="1"/>
          </p:cNvPicPr>
          <p:nvPr/>
        </p:nvPicPr>
        <p:blipFill>
          <a:blip r:embed="rId3"/>
          <a:stretch>
            <a:fillRect/>
          </a:stretch>
        </p:blipFill>
        <p:spPr>
          <a:xfrm>
            <a:off x="1466469" y="3035328"/>
            <a:ext cx="4540347" cy="3405260"/>
          </a:xfrm>
          <a:prstGeom prst="rect">
            <a:avLst/>
          </a:prstGeom>
        </p:spPr>
      </p:pic>
      <p:pic>
        <p:nvPicPr>
          <p:cNvPr id="9" name="Picture 8">
            <a:extLst>
              <a:ext uri="{FF2B5EF4-FFF2-40B4-BE49-F238E27FC236}">
                <a16:creationId xmlns:a16="http://schemas.microsoft.com/office/drawing/2014/main" id="{4A09DAFC-47C6-48F6-9867-C1F44A01E5DE}"/>
              </a:ext>
            </a:extLst>
          </p:cNvPr>
          <p:cNvPicPr>
            <a:picLocks noChangeAspect="1"/>
          </p:cNvPicPr>
          <p:nvPr/>
        </p:nvPicPr>
        <p:blipFill>
          <a:blip r:embed="rId4"/>
          <a:stretch>
            <a:fillRect/>
          </a:stretch>
        </p:blipFill>
        <p:spPr>
          <a:xfrm>
            <a:off x="6185186" y="3035328"/>
            <a:ext cx="4540347" cy="3405260"/>
          </a:xfrm>
          <a:prstGeom prst="rect">
            <a:avLst/>
          </a:prstGeom>
        </p:spPr>
      </p:pic>
    </p:spTree>
    <p:extLst>
      <p:ext uri="{BB962C8B-B14F-4D97-AF65-F5344CB8AC3E}">
        <p14:creationId xmlns:p14="http://schemas.microsoft.com/office/powerpoint/2010/main" val="1771681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Start-Up Phase</a:t>
            </a:r>
          </a:p>
        </p:txBody>
      </p:sp>
      <p:sp>
        <p:nvSpPr>
          <p:cNvPr id="4" name="Content Placeholder 3">
            <a:extLst>
              <a:ext uri="{FF2B5EF4-FFF2-40B4-BE49-F238E27FC236}">
                <a16:creationId xmlns:a16="http://schemas.microsoft.com/office/drawing/2014/main" id="{4428D994-C5E7-4572-AF3B-689A9E644256}"/>
              </a:ext>
            </a:extLst>
          </p:cNvPr>
          <p:cNvSpPr>
            <a:spLocks noGrp="1"/>
          </p:cNvSpPr>
          <p:nvPr>
            <p:ph sz="quarter" idx="11"/>
          </p:nvPr>
        </p:nvSpPr>
        <p:spPr/>
        <p:txBody>
          <a:bodyPr/>
          <a:lstStyle/>
          <a:p>
            <a:r>
              <a:rPr lang="en-US" noProof="0" dirty="0"/>
              <a:t> </a:t>
            </a:r>
          </a:p>
        </p:txBody>
      </p:sp>
      <p:sp>
        <p:nvSpPr>
          <p:cNvPr id="3" name="Content Placeholder 2"/>
          <p:cNvSpPr>
            <a:spLocks noGrp="1"/>
          </p:cNvSpPr>
          <p:nvPr>
            <p:ph sz="half" idx="10"/>
          </p:nvPr>
        </p:nvSpPr>
        <p:spPr/>
        <p:txBody>
          <a:bodyPr/>
          <a:lstStyle/>
          <a:p>
            <a:pPr marL="0" indent="0">
              <a:buNone/>
            </a:pPr>
            <a:r>
              <a:rPr lang="en-US" dirty="0"/>
              <a:t>The figure illustrates the startup of the fluidized bed simulation.</a:t>
            </a:r>
          </a:p>
          <a:p>
            <a:pPr marL="0" indent="0">
              <a:buNone/>
            </a:pPr>
            <a:r>
              <a:rPr lang="en-US" dirty="0"/>
              <a:t>The dispersed phase volume fraction is shown at the initial state and during the first five seconds of the simulation.</a:t>
            </a:r>
            <a:endParaRPr lang="en-US" noProof="0" dirty="0"/>
          </a:p>
        </p:txBody>
      </p:sp>
      <p:sp>
        <p:nvSpPr>
          <p:cNvPr id="6" name="Text Placeholder 5">
            <a:extLst>
              <a:ext uri="{FF2B5EF4-FFF2-40B4-BE49-F238E27FC236}">
                <a16:creationId xmlns:a16="http://schemas.microsoft.com/office/drawing/2014/main" id="{B62A271D-E5E1-406A-9239-49F60B638046}"/>
              </a:ext>
            </a:extLst>
          </p:cNvPr>
          <p:cNvSpPr>
            <a:spLocks noGrp="1"/>
          </p:cNvSpPr>
          <p:nvPr>
            <p:ph type="body" sz="quarter" idx="12"/>
          </p:nvPr>
        </p:nvSpPr>
        <p:spPr/>
        <p:txBody>
          <a:bodyPr>
            <a:normAutofit fontScale="70000" lnSpcReduction="20000"/>
          </a:bodyPr>
          <a:lstStyle/>
          <a:p>
            <a:r>
              <a:rPr lang="en-US" dirty="0"/>
              <a:t>T</a:t>
            </a:r>
            <a:r>
              <a:rPr lang="en-US" noProof="0" dirty="0"/>
              <a:t>he packed bed section is pushed upward by the gas, primarily in the center of the bed. </a:t>
            </a:r>
            <a:r>
              <a:rPr lang="en-US" dirty="0"/>
              <a:t>D</a:t>
            </a:r>
            <a:r>
              <a:rPr lang="en-US" noProof="0" dirty="0" err="1"/>
              <a:t>ue</a:t>
            </a:r>
            <a:r>
              <a:rPr lang="en-US" noProof="0" dirty="0"/>
              <a:t> to the lower gas velocity close to the walls, the heavy solid phase is able to accumulate and fall down along the walls, creating pockets with high concentrations of solids.</a:t>
            </a:r>
          </a:p>
        </p:txBody>
      </p:sp>
      <p:pic>
        <p:nvPicPr>
          <p:cNvPr id="8" name="Picture 7">
            <a:extLst>
              <a:ext uri="{FF2B5EF4-FFF2-40B4-BE49-F238E27FC236}">
                <a16:creationId xmlns:a16="http://schemas.microsoft.com/office/drawing/2014/main" id="{CEB2A703-7B87-4569-9086-CB5DDD7228AF}"/>
              </a:ext>
            </a:extLst>
          </p:cNvPr>
          <p:cNvPicPr>
            <a:picLocks noChangeAspect="1"/>
          </p:cNvPicPr>
          <p:nvPr/>
        </p:nvPicPr>
        <p:blipFill>
          <a:blip r:embed="rId3"/>
          <a:stretch>
            <a:fillRect/>
          </a:stretch>
        </p:blipFill>
        <p:spPr>
          <a:xfrm>
            <a:off x="5486400" y="1092200"/>
            <a:ext cx="6453814" cy="4840360"/>
          </a:xfrm>
          <a:prstGeom prst="rect">
            <a:avLst/>
          </a:prstGeom>
        </p:spPr>
      </p:pic>
    </p:spTree>
    <p:extLst>
      <p:ext uri="{BB962C8B-B14F-4D97-AF65-F5344CB8AC3E}">
        <p14:creationId xmlns:p14="http://schemas.microsoft.com/office/powerpoint/2010/main" val="2115445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Steady Operation</a:t>
            </a:r>
            <a:endParaRPr lang="en-US" noProof="0" dirty="0"/>
          </a:p>
        </p:txBody>
      </p:sp>
      <p:sp>
        <p:nvSpPr>
          <p:cNvPr id="4" name="Content Placeholder 3">
            <a:extLst>
              <a:ext uri="{FF2B5EF4-FFF2-40B4-BE49-F238E27FC236}">
                <a16:creationId xmlns:a16="http://schemas.microsoft.com/office/drawing/2014/main" id="{376DAB9B-3ADD-4941-B144-407C19626215}"/>
              </a:ext>
            </a:extLst>
          </p:cNvPr>
          <p:cNvSpPr>
            <a:spLocks noGrp="1"/>
          </p:cNvSpPr>
          <p:nvPr>
            <p:ph sz="quarter" idx="11"/>
          </p:nvPr>
        </p:nvSpPr>
        <p:spPr/>
        <p:txBody>
          <a:bodyPr/>
          <a:lstStyle/>
          <a:p>
            <a:r>
              <a:rPr lang="en-US" noProof="0" dirty="0"/>
              <a:t> </a:t>
            </a:r>
          </a:p>
        </p:txBody>
      </p:sp>
      <p:sp>
        <p:nvSpPr>
          <p:cNvPr id="5" name="Content Placeholder 4"/>
          <p:cNvSpPr>
            <a:spLocks noGrp="1"/>
          </p:cNvSpPr>
          <p:nvPr>
            <p:ph sz="half" idx="10"/>
          </p:nvPr>
        </p:nvSpPr>
        <p:spPr/>
        <p:txBody>
          <a:bodyPr/>
          <a:lstStyle/>
          <a:p>
            <a:pPr marL="0" indent="0">
              <a:buNone/>
            </a:pPr>
            <a:r>
              <a:rPr lang="en-US" noProof="0" dirty="0"/>
              <a:t>This figure shows snapshots of the dispersed phase volume fraction during steady operation.</a:t>
            </a:r>
          </a:p>
        </p:txBody>
      </p:sp>
      <p:sp>
        <p:nvSpPr>
          <p:cNvPr id="6" name="Text Placeholder 5">
            <a:extLst>
              <a:ext uri="{FF2B5EF4-FFF2-40B4-BE49-F238E27FC236}">
                <a16:creationId xmlns:a16="http://schemas.microsoft.com/office/drawing/2014/main" id="{552D5650-5D1F-4609-BCA7-A7397F270AF0}"/>
              </a:ext>
            </a:extLst>
          </p:cNvPr>
          <p:cNvSpPr>
            <a:spLocks noGrp="1"/>
          </p:cNvSpPr>
          <p:nvPr>
            <p:ph type="body" sz="quarter" idx="12"/>
          </p:nvPr>
        </p:nvSpPr>
        <p:spPr>
          <a:xfrm>
            <a:off x="5486399" y="6172200"/>
            <a:ext cx="5118100" cy="406400"/>
          </a:xfrm>
        </p:spPr>
        <p:txBody>
          <a:bodyPr>
            <a:normAutofit fontScale="92500"/>
          </a:bodyPr>
          <a:lstStyle/>
          <a:p>
            <a:r>
              <a:rPr lang="en-US" noProof="0" dirty="0"/>
              <a:t>Black indicates high-volume fraction. The bed width has been scaled by a factor of </a:t>
            </a:r>
            <a:r>
              <a:rPr lang="en-US" dirty="0"/>
              <a:t>10</a:t>
            </a:r>
            <a:r>
              <a:rPr lang="en-US" noProof="0" dirty="0"/>
              <a:t>.</a:t>
            </a:r>
          </a:p>
        </p:txBody>
      </p:sp>
      <p:pic>
        <p:nvPicPr>
          <p:cNvPr id="10" name="Picture 9">
            <a:extLst>
              <a:ext uri="{FF2B5EF4-FFF2-40B4-BE49-F238E27FC236}">
                <a16:creationId xmlns:a16="http://schemas.microsoft.com/office/drawing/2014/main" id="{03BDF06F-328E-45EA-828C-B4FEC39E3C55}"/>
              </a:ext>
            </a:extLst>
          </p:cNvPr>
          <p:cNvPicPr>
            <a:picLocks noChangeAspect="1"/>
          </p:cNvPicPr>
          <p:nvPr/>
        </p:nvPicPr>
        <p:blipFill>
          <a:blip r:embed="rId3"/>
          <a:stretch>
            <a:fillRect/>
          </a:stretch>
        </p:blipFill>
        <p:spPr>
          <a:xfrm>
            <a:off x="5486401" y="1092201"/>
            <a:ext cx="6453814" cy="4840360"/>
          </a:xfrm>
          <a:prstGeom prst="rect">
            <a:avLst/>
          </a:prstGeom>
        </p:spPr>
      </p:pic>
    </p:spTree>
    <p:extLst>
      <p:ext uri="{BB962C8B-B14F-4D97-AF65-F5344CB8AC3E}">
        <p14:creationId xmlns:p14="http://schemas.microsoft.com/office/powerpoint/2010/main" val="2775363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Dispersed Phase Outflux</a:t>
            </a:r>
          </a:p>
        </p:txBody>
      </p:sp>
      <p:pic>
        <p:nvPicPr>
          <p:cNvPr id="5" name="Picture 4">
            <a:extLst>
              <a:ext uri="{FF2B5EF4-FFF2-40B4-BE49-F238E27FC236}">
                <a16:creationId xmlns:a16="http://schemas.microsoft.com/office/drawing/2014/main" id="{015D435E-8193-4467-BAE5-7C6912BE7F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18130" y="2202515"/>
            <a:ext cx="5732170" cy="4299876"/>
          </a:xfrm>
          <a:prstGeom prst="rect">
            <a:avLst/>
          </a:prstGeom>
        </p:spPr>
      </p:pic>
    </p:spTree>
    <p:extLst>
      <p:ext uri="{BB962C8B-B14F-4D97-AF65-F5344CB8AC3E}">
        <p14:creationId xmlns:p14="http://schemas.microsoft.com/office/powerpoint/2010/main" val="2767576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Averaged Streamwise Gas-Phase Velocity</a:t>
            </a:r>
          </a:p>
        </p:txBody>
      </p:sp>
      <p:sp>
        <p:nvSpPr>
          <p:cNvPr id="3" name="Content Placeholder 2"/>
          <p:cNvSpPr>
            <a:spLocks noGrp="1"/>
          </p:cNvSpPr>
          <p:nvPr>
            <p:ph idx="1"/>
          </p:nvPr>
        </p:nvSpPr>
        <p:spPr/>
        <p:txBody>
          <a:bodyPr/>
          <a:lstStyle/>
          <a:p>
            <a:pPr marL="0" indent="0">
              <a:buNone/>
            </a:pPr>
            <a:r>
              <a:rPr lang="en-US" noProof="0" dirty="0"/>
              <a:t>Profiles of the averaged streamwise gas-phase velocity at three different vertical positions.</a:t>
            </a:r>
          </a:p>
        </p:txBody>
      </p:sp>
      <p:pic>
        <p:nvPicPr>
          <p:cNvPr id="5" name="Picture 4">
            <a:extLst>
              <a:ext uri="{FF2B5EF4-FFF2-40B4-BE49-F238E27FC236}">
                <a16:creationId xmlns:a16="http://schemas.microsoft.com/office/drawing/2014/main" id="{35010BA8-3FDB-4D73-B875-EC22E798F5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3194" y="2291768"/>
            <a:ext cx="5613186" cy="4210623"/>
          </a:xfrm>
          <a:prstGeom prst="rect">
            <a:avLst/>
          </a:prstGeom>
        </p:spPr>
      </p:pic>
    </p:spTree>
    <p:extLst>
      <p:ext uri="{BB962C8B-B14F-4D97-AF65-F5344CB8AC3E}">
        <p14:creationId xmlns:p14="http://schemas.microsoft.com/office/powerpoint/2010/main" val="1547225261"/>
      </p:ext>
    </p:extLst>
  </p:cSld>
  <p:clrMapOvr>
    <a:masterClrMapping/>
  </p:clrMapOvr>
</p:sld>
</file>

<file path=ppt/theme/theme1.xml><?xml version="1.0" encoding="utf-8"?>
<a:theme xmlns:a="http://schemas.openxmlformats.org/drawingml/2006/main" name="MallV5.5">
  <a:themeElements>
    <a:clrScheme name="COMSOL">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Lato">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llV5.5" id="{E23453FF-A3CC-4444-BB78-969C35448C1D}" vid="{F306FB6A-B3F0-4275-88B5-0DCC4D1783D9}"/>
    </a:ext>
  </a:extLst>
</a:theme>
</file>

<file path=ppt/theme/theme2.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A49447-083C-5441-83E1-DC6CE2F4F96C}" vid="{BC03C017-C680-8241-AA26-6D12BD0AD6A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comsol-slide-template-NEW2</Template>
  <TotalTime>32747</TotalTime>
  <Words>621</Words>
  <Application>Microsoft Macintosh PowerPoint</Application>
  <PresentationFormat>Widescreen</PresentationFormat>
  <Paragraphs>66</Paragraphs>
  <Slides>11</Slides>
  <Notes>11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vt:i4>
      </vt:variant>
    </vt:vector>
  </HeadingPairs>
  <TitlesOfParts>
    <vt:vector size="20" baseType="lpstr">
      <vt:lpstr>Arial</vt:lpstr>
      <vt:lpstr>Calibri</vt:lpstr>
      <vt:lpstr>Cambria Math</vt:lpstr>
      <vt:lpstr>Lato</vt:lpstr>
      <vt:lpstr>Lato Black</vt:lpstr>
      <vt:lpstr>Lato Light</vt:lpstr>
      <vt:lpstr>Wingdings</vt:lpstr>
      <vt:lpstr>MallV5.5</vt:lpstr>
      <vt:lpstr>COMSOL</vt:lpstr>
      <vt:lpstr>Circulating Fluidized Bed</vt:lpstr>
      <vt:lpstr>Introduction</vt:lpstr>
      <vt:lpstr>Problem Definition</vt:lpstr>
      <vt:lpstr>Boundary Conditions</vt:lpstr>
      <vt:lpstr>Visualization</vt:lpstr>
      <vt:lpstr>Start-Up Phase</vt:lpstr>
      <vt:lpstr>Steady Operation</vt:lpstr>
      <vt:lpstr>Dispersed Phase Outflux</vt:lpstr>
      <vt:lpstr>Averaged Streamwise Gas-Phase Velocity</vt:lpstr>
      <vt:lpstr>Averaged Gas-Phase Volume Fraction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Circulating Fluidized Bed</dc:title>
  <dc:creator>COMSOL</dc:creator>
  <cp:lastModifiedBy>Microsoft Office User</cp:lastModifiedBy>
  <cp:revision>80</cp:revision>
  <dcterms:created xsi:type="dcterms:W3CDTF">2019-06-17T12:08:08Z</dcterms:created>
  <dcterms:modified xsi:type="dcterms:W3CDTF">2025-03-10T17:12:13Z</dcterms:modified>
</cp:coreProperties>
</file>