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719" r:id="rId2"/>
  </p:sldMasterIdLst>
  <p:notesMasterIdLst>
    <p:notesMasterId r:id="rId8"/>
  </p:notesMasterIdLst>
  <p:sldIdLst>
    <p:sldId id="2342" r:id="rId3"/>
    <p:sldId id="2343" r:id="rId4"/>
    <p:sldId id="280" r:id="rId5"/>
    <p:sldId id="283" r:id="rId6"/>
    <p:sldId id="284"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76" userDrawn="1">
          <p15:clr>
            <a:srgbClr val="A4A3A4"/>
          </p15:clr>
        </p15:guide>
        <p15:guide id="2" pos="1728" userDrawn="1">
          <p15:clr>
            <a:srgbClr val="A4A3A4"/>
          </p15:clr>
        </p15:guide>
        <p15:guide id="3" orient="horz" pos="37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77896" autoAdjust="0"/>
  </p:normalViewPr>
  <p:slideViewPr>
    <p:cSldViewPr snapToGrid="0">
      <p:cViewPr varScale="1">
        <p:scale>
          <a:sx n="87" d="100"/>
          <a:sy n="87" d="100"/>
        </p:scale>
        <p:origin x="876" y="84"/>
      </p:cViewPr>
      <p:guideLst>
        <p:guide orient="horz" pos="1176"/>
        <p:guide pos="1728"/>
        <p:guide orient="horz" pos="37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5D5891-D8E8-B84D-8958-A8D5D7D20F89}" type="datetimeFigureOut">
              <a:rPr lang="en-US" smtClean="0"/>
              <a:t>3/27/2025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BC0E23-42C3-2F4A-8326-F7C035E1F413}" type="slidenum">
              <a:rPr lang="en-US" smtClean="0"/>
              <a:t>‹#›</a:t>
            </a:fld>
            <a:endParaRPr lang="en-US"/>
          </a:p>
        </p:txBody>
      </p:sp>
    </p:spTree>
    <p:extLst>
      <p:ext uri="{BB962C8B-B14F-4D97-AF65-F5344CB8AC3E}">
        <p14:creationId xmlns:p14="http://schemas.microsoft.com/office/powerpoint/2010/main" val="1908715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2.emf"/></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4.xml.rels><?xml version="1.0" encoding="UTF-8" standalone="yes"?>
<Relationships xmlns="http://schemas.openxmlformats.org/package/2006/relationships"><Relationship Id="rId8" Type="http://schemas.openxmlformats.org/officeDocument/2006/relationships/hyperlink" Target="http://www.comsol.com/stories" TargetMode="External"/><Relationship Id="rId3" Type="http://schemas.openxmlformats.org/officeDocument/2006/relationships/hyperlink" Target="https://www.comsol.com/product-download" TargetMode="External"/><Relationship Id="rId7" Type="http://schemas.openxmlformats.org/officeDocument/2006/relationships/hyperlink" Target="http://www.comsol.com/video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blogs" TargetMode="External"/><Relationship Id="rId5" Type="http://schemas.openxmlformats.org/officeDocument/2006/relationships/hyperlink" Target="http://www.comsol.com/learning-center" TargetMode="External"/><Relationship Id="rId4" Type="http://schemas.openxmlformats.org/officeDocument/2006/relationships/hyperlink" Target="http://www.comsol.com/models" TargetMode="External"/><Relationship Id="rId9" Type="http://schemas.openxmlformats.org/officeDocument/2006/relationships/hyperlink" Target="http://www.comsol.com/" TargetMode="Externa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03503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61291199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065057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4956056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104109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726027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9856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3117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015490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4832334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052270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7715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4349132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95418198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2010398-561B-62F6-76E0-8AFD54EA5A30}"/>
              </a:ext>
            </a:extLst>
          </p:cNvPr>
          <p:cNvPicPr>
            <a:picLocks noChangeAspect="1"/>
          </p:cNvPicPr>
          <p:nvPr/>
        </p:nvPicPr>
        <p:blipFill>
          <a:blip r:embed="rId2"/>
          <a:stretch>
            <a:fill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110456128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3293A6-C4C6-229D-91C7-11068B7C4CBA}"/>
              </a:ext>
            </a:extLst>
          </p:cNvPr>
          <p:cNvPicPr>
            <a:picLocks noChangeAspect="1"/>
          </p:cNvPicPr>
          <p:nvPr/>
        </p:nvPicPr>
        <p:blipFill>
          <a:blip r:embed="rId2"/>
          <a:stretch>
            <a:fill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23718211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2F0B16B-5D6B-F6B9-BE76-01EDA1F9DB62}"/>
              </a:ext>
            </a:extLst>
          </p:cNvPr>
          <p:cNvPicPr>
            <a:picLocks noChangeAspect="1"/>
          </p:cNvPicPr>
          <p:nvPr/>
        </p:nvPicPr>
        <p:blipFill>
          <a:blip r:embed="rId2"/>
          <a:stretch>
            <a:fillRect/>
          </a:stretch>
        </p:blipFill>
        <p:spPr>
          <a:xfrm>
            <a:off x="-1" y="-1"/>
            <a:ext cx="12191996" cy="6857999"/>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63753"/>
            <a:ext cx="6433144"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1767815"/>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514600"/>
            <a:ext cx="2572344" cy="43434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657600" y="2514600"/>
            <a:ext cx="2641600" cy="434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502400" y="2514600"/>
            <a:ext cx="2540000" cy="434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9347201" y="2514601"/>
            <a:ext cx="2540001" cy="43433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6628945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CE6CDCD-4955-A280-E4B2-159DD3BD6D60}"/>
              </a:ext>
            </a:extLst>
          </p:cNvPr>
          <p:cNvPicPr>
            <a:picLocks noChangeAspect="1"/>
          </p:cNvPicPr>
          <p:nvPr/>
        </p:nvPicPr>
        <p:blipFill>
          <a:blip r:embed="rId2"/>
          <a:stretch>
            <a:fillRect/>
          </a:stretch>
        </p:blipFill>
        <p:spPr>
          <a:xfrm>
            <a:off x="0" y="0"/>
            <a:ext cx="12192000" cy="6858000"/>
          </a:xfrm>
          <a:prstGeom prst="rect">
            <a:avLst/>
          </a:prstGeom>
        </p:spPr>
      </p:pic>
      <p:sp>
        <p:nvSpPr>
          <p:cNvPr id="2" name="Rectangle 1">
            <a:hlinkClick r:id="rId3"/>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4"/>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5"/>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6"/>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6"/>
            <a:extLst>
              <a:ext uri="{FF2B5EF4-FFF2-40B4-BE49-F238E27FC236}">
                <a16:creationId xmlns:a16="http://schemas.microsoft.com/office/drawing/2014/main" id="{FB176131-B89E-304A-92DF-9CD3D468CD52}"/>
              </a:ext>
            </a:extLst>
          </p:cNvPr>
          <p:cNvSpPr/>
          <p:nvPr/>
        </p:nvSpPr>
        <p:spPr>
          <a:xfrm>
            <a:off x="849712" y="2479488"/>
            <a:ext cx="2604688" cy="4378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7"/>
            <a:extLst>
              <a:ext uri="{FF2B5EF4-FFF2-40B4-BE49-F238E27FC236}">
                <a16:creationId xmlns:a16="http://schemas.microsoft.com/office/drawing/2014/main" id="{D57913DA-4C41-E144-8C67-313CA8644FB7}"/>
              </a:ext>
            </a:extLst>
          </p:cNvPr>
          <p:cNvSpPr/>
          <p:nvPr/>
        </p:nvSpPr>
        <p:spPr>
          <a:xfrm>
            <a:off x="3657600" y="2479488"/>
            <a:ext cx="2604688" cy="4378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8"/>
            <a:extLst>
              <a:ext uri="{FF2B5EF4-FFF2-40B4-BE49-F238E27FC236}">
                <a16:creationId xmlns:a16="http://schemas.microsoft.com/office/drawing/2014/main" id="{84D23C97-34CA-EB47-8438-4CEEB5B8B203}"/>
              </a:ext>
            </a:extLst>
          </p:cNvPr>
          <p:cNvSpPr/>
          <p:nvPr/>
        </p:nvSpPr>
        <p:spPr>
          <a:xfrm>
            <a:off x="6465488" y="2479488"/>
            <a:ext cx="2604688" cy="4378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4"/>
            <a:extLst>
              <a:ext uri="{FF2B5EF4-FFF2-40B4-BE49-F238E27FC236}">
                <a16:creationId xmlns:a16="http://schemas.microsoft.com/office/drawing/2014/main" id="{E56E6BD5-8E0F-3E4D-AD7C-420C316889E3}"/>
              </a:ext>
            </a:extLst>
          </p:cNvPr>
          <p:cNvSpPr/>
          <p:nvPr/>
        </p:nvSpPr>
        <p:spPr>
          <a:xfrm>
            <a:off x="9273376" y="2479488"/>
            <a:ext cx="2604688" cy="43785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TextBox 15">
            <a:extLst>
              <a:ext uri="{FF2B5EF4-FFF2-40B4-BE49-F238E27FC236}">
                <a16:creationId xmlns:a16="http://schemas.microsoft.com/office/drawing/2014/main" id="{48281B1D-1988-B135-F45B-9E1929E666BC}"/>
              </a:ext>
            </a:extLst>
          </p:cNvPr>
          <p:cNvSpPr txBox="1"/>
          <p:nvPr/>
        </p:nvSpPr>
        <p:spPr>
          <a:xfrm>
            <a:off x="882056" y="1263753"/>
            <a:ext cx="6433144"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17" name="TextBox 16">
            <a:hlinkClick r:id="rId9"/>
            <a:extLst>
              <a:ext uri="{FF2B5EF4-FFF2-40B4-BE49-F238E27FC236}">
                <a16:creationId xmlns:a16="http://schemas.microsoft.com/office/drawing/2014/main" id="{BDA230B6-CF76-60A7-1D75-1701578E1750}"/>
              </a:ext>
            </a:extLst>
          </p:cNvPr>
          <p:cNvSpPr txBox="1"/>
          <p:nvPr/>
        </p:nvSpPr>
        <p:spPr>
          <a:xfrm>
            <a:off x="882056" y="1767815"/>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Tree>
    <p:extLst>
      <p:ext uri="{BB962C8B-B14F-4D97-AF65-F5344CB8AC3E}">
        <p14:creationId xmlns:p14="http://schemas.microsoft.com/office/powerpoint/2010/main" val="89560351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600"/>
            </a:lvl1pPr>
          </a:lstStyle>
          <a:p>
            <a:r>
              <a:rPr lang="en-US"/>
              <a:t>Click to edit Master title style</a:t>
            </a:r>
            <a:endParaRPr lang="sv-SE" dirty="0"/>
          </a:p>
        </p:txBody>
      </p:sp>
      <p:sp>
        <p:nvSpPr>
          <p:cNvPr id="3" name="Content Placeholder 2"/>
          <p:cNvSpPr>
            <a:spLocks noGrp="1"/>
          </p:cNvSpPr>
          <p:nvPr>
            <p:ph sz="half" idx="1"/>
          </p:nvPr>
        </p:nvSpPr>
        <p:spPr>
          <a:xfrm>
            <a:off x="609600" y="1600201"/>
            <a:ext cx="5384800" cy="4525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4" name="Content Placeholder 3"/>
          <p:cNvSpPr>
            <a:spLocks noGrp="1"/>
          </p:cNvSpPr>
          <p:nvPr>
            <p:ph sz="half" idx="2"/>
          </p:nvPr>
        </p:nvSpPr>
        <p:spPr>
          <a:xfrm>
            <a:off x="6197600" y="1600201"/>
            <a:ext cx="5384800" cy="4525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5" name="Date Placeholder 4"/>
          <p:cNvSpPr>
            <a:spLocks noGrp="1"/>
          </p:cNvSpPr>
          <p:nvPr>
            <p:ph type="dt" sz="half" idx="10"/>
          </p:nvPr>
        </p:nvSpPr>
        <p:spPr/>
        <p:txBody>
          <a:bodyPr/>
          <a:lstStyle/>
          <a:p>
            <a:fld id="{8676503E-C48B-4691-B107-154C388AAEEF}" type="datetimeFigureOut">
              <a:rPr lang="sv-SE" smtClean="0"/>
              <a:pPr/>
              <a:t>2025-03-27</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8A63B328-6A69-416F-B4B7-832239A48569}" type="slidenum">
              <a:rPr lang="sv-SE" smtClean="0"/>
              <a:pPr/>
              <a:t>‹#›</a:t>
            </a:fld>
            <a:endParaRPr lang="sv-SE"/>
          </a:p>
        </p:txBody>
      </p:sp>
    </p:spTree>
    <p:extLst>
      <p:ext uri="{BB962C8B-B14F-4D97-AF65-F5344CB8AC3E}">
        <p14:creationId xmlns:p14="http://schemas.microsoft.com/office/powerpoint/2010/main" val="1225251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5208669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026396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34920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142800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17588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175883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5073833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074352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0551832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9225088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0616415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1096533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533543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6607873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399204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9336853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6471892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0858212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24076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7223087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8604258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349435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6443871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766677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365442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342114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6042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4675465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7256279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09668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0330412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07062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2104066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5660913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7626940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66271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058620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6370817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1643850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0262388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89449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4233298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204388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57984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0686880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529971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4433611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66435529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7453592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27055062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600"/>
            </a:lvl1pPr>
          </a:lstStyle>
          <a:p>
            <a:r>
              <a:rPr lang="en-US"/>
              <a:t>Click to edit Master title style</a:t>
            </a:r>
            <a:endParaRPr lang="sv-SE" dirty="0"/>
          </a:p>
        </p:txBody>
      </p:sp>
      <p:sp>
        <p:nvSpPr>
          <p:cNvPr id="3" name="Content Placeholder 2"/>
          <p:cNvSpPr>
            <a:spLocks noGrp="1"/>
          </p:cNvSpPr>
          <p:nvPr>
            <p:ph sz="half" idx="1"/>
          </p:nvPr>
        </p:nvSpPr>
        <p:spPr>
          <a:xfrm>
            <a:off x="609600" y="1600201"/>
            <a:ext cx="5384800" cy="4525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4" name="Content Placeholder 3"/>
          <p:cNvSpPr>
            <a:spLocks noGrp="1"/>
          </p:cNvSpPr>
          <p:nvPr>
            <p:ph sz="half" idx="2"/>
          </p:nvPr>
        </p:nvSpPr>
        <p:spPr>
          <a:xfrm>
            <a:off x="6197600" y="1600201"/>
            <a:ext cx="5384800" cy="4525963"/>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5" name="Date Placeholder 4"/>
          <p:cNvSpPr>
            <a:spLocks noGrp="1"/>
          </p:cNvSpPr>
          <p:nvPr>
            <p:ph type="dt" sz="half" idx="10"/>
          </p:nvPr>
        </p:nvSpPr>
        <p:spPr/>
        <p:txBody>
          <a:bodyPr/>
          <a:lstStyle/>
          <a:p>
            <a:fld id="{8676503E-C48B-4691-B107-154C388AAEEF}" type="datetimeFigureOut">
              <a:rPr lang="sv-SE" smtClean="0"/>
              <a:pPr/>
              <a:t>2025-03-27</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8A63B328-6A69-416F-B4B7-832239A48569}" type="slidenum">
              <a:rPr lang="sv-SE" smtClean="0"/>
              <a:pPr/>
              <a:t>‹#›</a:t>
            </a:fld>
            <a:endParaRPr lang="sv-SE"/>
          </a:p>
        </p:txBody>
      </p:sp>
    </p:spTree>
    <p:extLst>
      <p:ext uri="{BB962C8B-B14F-4D97-AF65-F5344CB8AC3E}">
        <p14:creationId xmlns:p14="http://schemas.microsoft.com/office/powerpoint/2010/main" val="395075787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22107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8221714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6716737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27876627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83795535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00698352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741453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2495089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0289681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400380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4020017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654555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76004090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6963441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1774586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7323774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17748885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3824490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35377125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71162520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1304985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99154802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592379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75166287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85103123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6724763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06434568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25594994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39171454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00661586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72917784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6730208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82845896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4855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105246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67024408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0390767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9235035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8503148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9279282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8085383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2743112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645620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806739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82475826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image" Target="../media/image2.emf"/><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71.xml"/><Relationship Id="rId18" Type="http://schemas.openxmlformats.org/officeDocument/2006/relationships/slideLayout" Target="../slideLayouts/slideLayout76.xml"/><Relationship Id="rId26" Type="http://schemas.openxmlformats.org/officeDocument/2006/relationships/slideLayout" Target="../slideLayouts/slideLayout84.xml"/><Relationship Id="rId39" Type="http://schemas.openxmlformats.org/officeDocument/2006/relationships/slideLayout" Target="../slideLayouts/slideLayout97.xml"/><Relationship Id="rId21" Type="http://schemas.openxmlformats.org/officeDocument/2006/relationships/slideLayout" Target="../slideLayouts/slideLayout79.xml"/><Relationship Id="rId34" Type="http://schemas.openxmlformats.org/officeDocument/2006/relationships/slideLayout" Target="../slideLayouts/slideLayout92.xml"/><Relationship Id="rId42" Type="http://schemas.openxmlformats.org/officeDocument/2006/relationships/slideLayout" Target="../slideLayouts/slideLayout100.xml"/><Relationship Id="rId47" Type="http://schemas.openxmlformats.org/officeDocument/2006/relationships/slideLayout" Target="../slideLayouts/slideLayout105.xml"/><Relationship Id="rId50" Type="http://schemas.openxmlformats.org/officeDocument/2006/relationships/slideLayout" Target="../slideLayouts/slideLayout108.xml"/><Relationship Id="rId55" Type="http://schemas.openxmlformats.org/officeDocument/2006/relationships/slideLayout" Target="../slideLayouts/slideLayout113.xml"/><Relationship Id="rId7" Type="http://schemas.openxmlformats.org/officeDocument/2006/relationships/slideLayout" Target="../slideLayouts/slideLayout65.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29" Type="http://schemas.openxmlformats.org/officeDocument/2006/relationships/slideLayout" Target="../slideLayouts/slideLayout87.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32" Type="http://schemas.openxmlformats.org/officeDocument/2006/relationships/slideLayout" Target="../slideLayouts/slideLayout90.xml"/><Relationship Id="rId37" Type="http://schemas.openxmlformats.org/officeDocument/2006/relationships/slideLayout" Target="../slideLayouts/slideLayout95.xml"/><Relationship Id="rId40" Type="http://schemas.openxmlformats.org/officeDocument/2006/relationships/slideLayout" Target="../slideLayouts/slideLayout98.xml"/><Relationship Id="rId45" Type="http://schemas.openxmlformats.org/officeDocument/2006/relationships/slideLayout" Target="../slideLayouts/slideLayout103.xml"/><Relationship Id="rId53" Type="http://schemas.openxmlformats.org/officeDocument/2006/relationships/slideLayout" Target="../slideLayouts/slideLayout111.xml"/><Relationship Id="rId58" Type="http://schemas.openxmlformats.org/officeDocument/2006/relationships/theme" Target="../theme/theme2.xml"/><Relationship Id="rId5" Type="http://schemas.openxmlformats.org/officeDocument/2006/relationships/slideLayout" Target="../slideLayouts/slideLayout63.xml"/><Relationship Id="rId61" Type="http://schemas.openxmlformats.org/officeDocument/2006/relationships/image" Target="../media/image3.png"/><Relationship Id="rId19" Type="http://schemas.openxmlformats.org/officeDocument/2006/relationships/slideLayout" Target="../slideLayouts/slideLayout77.xml"/><Relationship Id="rId14" Type="http://schemas.openxmlformats.org/officeDocument/2006/relationships/slideLayout" Target="../slideLayouts/slideLayout72.xml"/><Relationship Id="rId22" Type="http://schemas.openxmlformats.org/officeDocument/2006/relationships/slideLayout" Target="../slideLayouts/slideLayout80.xml"/><Relationship Id="rId27" Type="http://schemas.openxmlformats.org/officeDocument/2006/relationships/slideLayout" Target="../slideLayouts/slideLayout85.xml"/><Relationship Id="rId30" Type="http://schemas.openxmlformats.org/officeDocument/2006/relationships/slideLayout" Target="../slideLayouts/slideLayout88.xml"/><Relationship Id="rId35" Type="http://schemas.openxmlformats.org/officeDocument/2006/relationships/slideLayout" Target="../slideLayouts/slideLayout93.xml"/><Relationship Id="rId43" Type="http://schemas.openxmlformats.org/officeDocument/2006/relationships/slideLayout" Target="../slideLayouts/slideLayout101.xml"/><Relationship Id="rId48" Type="http://schemas.openxmlformats.org/officeDocument/2006/relationships/slideLayout" Target="../slideLayouts/slideLayout106.xml"/><Relationship Id="rId56" Type="http://schemas.openxmlformats.org/officeDocument/2006/relationships/slideLayout" Target="../slideLayouts/slideLayout114.xml"/><Relationship Id="rId8" Type="http://schemas.openxmlformats.org/officeDocument/2006/relationships/slideLayout" Target="../slideLayouts/slideLayout66.xml"/><Relationship Id="rId51" Type="http://schemas.openxmlformats.org/officeDocument/2006/relationships/slideLayout" Target="../slideLayouts/slideLayout109.xml"/><Relationship Id="rId3" Type="http://schemas.openxmlformats.org/officeDocument/2006/relationships/slideLayout" Target="../slideLayouts/slideLayout61.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slideLayout" Target="../slideLayouts/slideLayout83.xml"/><Relationship Id="rId33" Type="http://schemas.openxmlformats.org/officeDocument/2006/relationships/slideLayout" Target="../slideLayouts/slideLayout91.xml"/><Relationship Id="rId38" Type="http://schemas.openxmlformats.org/officeDocument/2006/relationships/slideLayout" Target="../slideLayouts/slideLayout96.xml"/><Relationship Id="rId46" Type="http://schemas.openxmlformats.org/officeDocument/2006/relationships/slideLayout" Target="../slideLayouts/slideLayout104.xml"/><Relationship Id="rId59" Type="http://schemas.openxmlformats.org/officeDocument/2006/relationships/image" Target="../media/image1.emf"/><Relationship Id="rId20" Type="http://schemas.openxmlformats.org/officeDocument/2006/relationships/slideLayout" Target="../slideLayouts/slideLayout78.xml"/><Relationship Id="rId41" Type="http://schemas.openxmlformats.org/officeDocument/2006/relationships/slideLayout" Target="../slideLayouts/slideLayout99.xml"/><Relationship Id="rId54" Type="http://schemas.openxmlformats.org/officeDocument/2006/relationships/slideLayout" Target="../slideLayouts/slideLayout112.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28" Type="http://schemas.openxmlformats.org/officeDocument/2006/relationships/slideLayout" Target="../slideLayouts/slideLayout86.xml"/><Relationship Id="rId36" Type="http://schemas.openxmlformats.org/officeDocument/2006/relationships/slideLayout" Target="../slideLayouts/slideLayout94.xml"/><Relationship Id="rId49" Type="http://schemas.openxmlformats.org/officeDocument/2006/relationships/slideLayout" Target="../slideLayouts/slideLayout107.xml"/><Relationship Id="rId57" Type="http://schemas.openxmlformats.org/officeDocument/2006/relationships/slideLayout" Target="../slideLayouts/slideLayout115.xml"/><Relationship Id="rId10" Type="http://schemas.openxmlformats.org/officeDocument/2006/relationships/slideLayout" Target="../slideLayouts/slideLayout68.xml"/><Relationship Id="rId31" Type="http://schemas.openxmlformats.org/officeDocument/2006/relationships/slideLayout" Target="../slideLayouts/slideLayout89.xml"/><Relationship Id="rId44" Type="http://schemas.openxmlformats.org/officeDocument/2006/relationships/slideLayout" Target="../slideLayouts/slideLayout102.xml"/><Relationship Id="rId52" Type="http://schemas.openxmlformats.org/officeDocument/2006/relationships/slideLayout" Target="../slideLayouts/slideLayout110.xml"/><Relationship Id="rId60" Type="http://schemas.openxmlformats.org/officeDocument/2006/relationships/image" Target="../media/image2.emf"/><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0"/>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1"/>
          <a:stretch>
            <a:fillRect/>
          </a:stretch>
        </p:blipFill>
        <p:spPr>
          <a:xfrm>
            <a:off x="154371" y="298551"/>
            <a:ext cx="1003093" cy="92877"/>
          </a:xfrm>
          <a:prstGeom prst="rect">
            <a:avLst/>
          </a:prstGeom>
        </p:spPr>
      </p:pic>
    </p:spTree>
    <p:extLst>
      <p:ext uri="{BB962C8B-B14F-4D97-AF65-F5344CB8AC3E}">
        <p14:creationId xmlns:p14="http://schemas.microsoft.com/office/powerpoint/2010/main" val="28010016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2"/>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2526298614"/>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 id="2147483738" r:id="rId19"/>
    <p:sldLayoutId id="2147483739" r:id="rId20"/>
    <p:sldLayoutId id="2147483740" r:id="rId21"/>
    <p:sldLayoutId id="2147483741" r:id="rId22"/>
    <p:sldLayoutId id="2147483742" r:id="rId23"/>
    <p:sldLayoutId id="2147483743" r:id="rId24"/>
    <p:sldLayoutId id="2147483744" r:id="rId25"/>
    <p:sldLayoutId id="2147483745" r:id="rId26"/>
    <p:sldLayoutId id="2147483746" r:id="rId27"/>
    <p:sldLayoutId id="2147483747" r:id="rId28"/>
    <p:sldLayoutId id="2147483748" r:id="rId29"/>
    <p:sldLayoutId id="2147483749" r:id="rId30"/>
    <p:sldLayoutId id="2147483750" r:id="rId31"/>
    <p:sldLayoutId id="2147483751" r:id="rId32"/>
    <p:sldLayoutId id="2147483752" r:id="rId33"/>
    <p:sldLayoutId id="2147483753" r:id="rId34"/>
    <p:sldLayoutId id="2147483754" r:id="rId35"/>
    <p:sldLayoutId id="2147483755" r:id="rId36"/>
    <p:sldLayoutId id="2147483756" r:id="rId37"/>
    <p:sldLayoutId id="2147483757" r:id="rId38"/>
    <p:sldLayoutId id="2147483758" r:id="rId39"/>
    <p:sldLayoutId id="2147483759" r:id="rId40"/>
    <p:sldLayoutId id="2147483760" r:id="rId41"/>
    <p:sldLayoutId id="2147483761" r:id="rId42"/>
    <p:sldLayoutId id="2147483762" r:id="rId43"/>
    <p:sldLayoutId id="2147483763" r:id="rId44"/>
    <p:sldLayoutId id="2147483764" r:id="rId45"/>
    <p:sldLayoutId id="2147483765" r:id="rId46"/>
    <p:sldLayoutId id="2147483766" r:id="rId47"/>
    <p:sldLayoutId id="2147483767" r:id="rId48"/>
    <p:sldLayoutId id="2147483768" r:id="rId49"/>
    <p:sldLayoutId id="2147483769" r:id="rId50"/>
    <p:sldLayoutId id="2147483770" r:id="rId51"/>
    <p:sldLayoutId id="2147483771" r:id="rId52"/>
    <p:sldLayoutId id="2147483772" r:id="rId53"/>
    <p:sldLayoutId id="2147483773" r:id="rId54"/>
    <p:sldLayoutId id="2147483774" r:id="rId55"/>
    <p:sldLayoutId id="2147483775" r:id="rId56"/>
    <p:sldLayoutId id="2147483776"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4.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64.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15.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C29A6-20FF-44AB-8E3E-91DB857E6F8D}"/>
              </a:ext>
            </a:extLst>
          </p:cNvPr>
          <p:cNvSpPr>
            <a:spLocks noGrp="1"/>
          </p:cNvSpPr>
          <p:nvPr>
            <p:ph type="title"/>
          </p:nvPr>
        </p:nvSpPr>
        <p:spPr/>
        <p:txBody>
          <a:bodyPr>
            <a:normAutofit/>
          </a:bodyPr>
          <a:lstStyle/>
          <a:p>
            <a:r>
              <a:rPr lang="en-US" sz="5400" dirty="0"/>
              <a:t>Working of the Pantograph Mechanism</a:t>
            </a:r>
            <a:endParaRPr lang="sv-SE" sz="5400" dirty="0"/>
          </a:p>
        </p:txBody>
      </p:sp>
      <p:sp>
        <p:nvSpPr>
          <p:cNvPr id="3" name="Text Placeholder 2">
            <a:extLst>
              <a:ext uri="{FF2B5EF4-FFF2-40B4-BE49-F238E27FC236}">
                <a16:creationId xmlns:a16="http://schemas.microsoft.com/office/drawing/2014/main" id="{F739EBA5-AC34-472D-9395-859DE6A927A0}"/>
              </a:ext>
            </a:extLst>
          </p:cNvPr>
          <p:cNvSpPr>
            <a:spLocks noGrp="1"/>
          </p:cNvSpPr>
          <p:nvPr>
            <p:ph type="body" idx="1"/>
          </p:nvPr>
        </p:nvSpPr>
        <p:spPr/>
        <p:txBody>
          <a:bodyPr/>
          <a:lstStyle/>
          <a:p>
            <a:endParaRPr lang="en-US"/>
          </a:p>
        </p:txBody>
      </p:sp>
      <p:sp>
        <p:nvSpPr>
          <p:cNvPr id="4" name="Text Placeholder 3">
            <a:extLst>
              <a:ext uri="{FF2B5EF4-FFF2-40B4-BE49-F238E27FC236}">
                <a16:creationId xmlns:a16="http://schemas.microsoft.com/office/drawing/2014/main" id="{9956B74E-D9B3-45BB-BD6F-5BF3A228B7D0}"/>
              </a:ext>
            </a:extLst>
          </p:cNvPr>
          <p:cNvSpPr>
            <a:spLocks noGrp="1"/>
          </p:cNvSpPr>
          <p:nvPr>
            <p:ph type="body" idx="10"/>
          </p:nvPr>
        </p:nvSpPr>
        <p:spPr/>
        <p:txBody>
          <a:bodyPr/>
          <a:lstStyle/>
          <a:p>
            <a:endParaRPr lang="en-US"/>
          </a:p>
        </p:txBody>
      </p:sp>
      <p:sp>
        <p:nvSpPr>
          <p:cNvPr id="5" name="Text Placeholder 4">
            <a:extLst>
              <a:ext uri="{FF2B5EF4-FFF2-40B4-BE49-F238E27FC236}">
                <a16:creationId xmlns:a16="http://schemas.microsoft.com/office/drawing/2014/main" id="{83A6D807-5595-4A54-B226-109EBD7E771C}"/>
              </a:ext>
            </a:extLst>
          </p:cNvPr>
          <p:cNvSpPr>
            <a:spLocks noGrp="1"/>
          </p:cNvSpPr>
          <p:nvPr>
            <p:ph type="body" idx="11"/>
          </p:nvPr>
        </p:nvSpPr>
        <p:spPr/>
        <p:txBody>
          <a:bodyPr/>
          <a:lstStyle/>
          <a:p>
            <a:endParaRPr lang="en-US"/>
          </a:p>
        </p:txBody>
      </p:sp>
      <p:sp>
        <p:nvSpPr>
          <p:cNvPr id="6" name="Text Placeholder 5">
            <a:extLst>
              <a:ext uri="{FF2B5EF4-FFF2-40B4-BE49-F238E27FC236}">
                <a16:creationId xmlns:a16="http://schemas.microsoft.com/office/drawing/2014/main" id="{AAE98CC2-82FF-467D-922D-8BC13021A87F}"/>
              </a:ext>
            </a:extLst>
          </p:cNvPr>
          <p:cNvSpPr>
            <a:spLocks noGrp="1"/>
          </p:cNvSpPr>
          <p:nvPr>
            <p:ph type="body" idx="12"/>
          </p:nvPr>
        </p:nvSpPr>
        <p:spPr/>
        <p:txBody>
          <a:bodyPr/>
          <a:lstStyle/>
          <a:p>
            <a:endParaRPr lang="en-US"/>
          </a:p>
        </p:txBody>
      </p:sp>
    </p:spTree>
    <p:extLst>
      <p:ext uri="{BB962C8B-B14F-4D97-AF65-F5344CB8AC3E}">
        <p14:creationId xmlns:p14="http://schemas.microsoft.com/office/powerpoint/2010/main" val="2662485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2D1BB-F014-4625-AEE7-512EBCC4FBF4}"/>
              </a:ext>
            </a:extLst>
          </p:cNvPr>
          <p:cNvSpPr>
            <a:spLocks noGrp="1"/>
          </p:cNvSpPr>
          <p:nvPr>
            <p:ph type="title"/>
          </p:nvPr>
        </p:nvSpPr>
        <p:spPr/>
        <p:txBody>
          <a:bodyPr/>
          <a:lstStyle/>
          <a:p>
            <a:r>
              <a:rPr lang="sv-SE" dirty="0"/>
              <a:t>Background and Motivation</a:t>
            </a:r>
            <a:endParaRPr lang="en-US" dirty="0"/>
          </a:p>
        </p:txBody>
      </p:sp>
      <p:sp>
        <p:nvSpPr>
          <p:cNvPr id="3" name="Content Placeholder 2">
            <a:extLst>
              <a:ext uri="{FF2B5EF4-FFF2-40B4-BE49-F238E27FC236}">
                <a16:creationId xmlns:a16="http://schemas.microsoft.com/office/drawing/2014/main" id="{D7DD0D0F-992A-4F8C-8525-9DA6EBE555F9}"/>
              </a:ext>
            </a:extLst>
          </p:cNvPr>
          <p:cNvSpPr>
            <a:spLocks noGrp="1"/>
          </p:cNvSpPr>
          <p:nvPr>
            <p:ph idx="1"/>
          </p:nvPr>
        </p:nvSpPr>
        <p:spPr>
          <a:xfrm>
            <a:off x="609599" y="1778000"/>
            <a:ext cx="6334539" cy="5003800"/>
          </a:xfrm>
        </p:spPr>
        <p:txBody>
          <a:bodyPr>
            <a:normAutofit/>
          </a:bodyPr>
          <a:lstStyle/>
          <a:p>
            <a:r>
              <a:rPr lang="en-US" sz="1800" dirty="0"/>
              <a:t>This is a demo model to show how to model connections in a mechanical system using the </a:t>
            </a:r>
            <a:r>
              <a:rPr lang="en-US" sz="1800" i="1" dirty="0"/>
              <a:t>Multibody</a:t>
            </a:r>
            <a:r>
              <a:rPr lang="en-US" sz="1800" dirty="0"/>
              <a:t> </a:t>
            </a:r>
            <a:r>
              <a:rPr lang="en-US" sz="1800" i="1" dirty="0"/>
              <a:t>Dynamics</a:t>
            </a:r>
            <a:r>
              <a:rPr lang="en-US" sz="1800" dirty="0"/>
              <a:t> interface.</a:t>
            </a:r>
          </a:p>
          <a:p>
            <a:r>
              <a:rPr lang="en-IN" sz="1800" dirty="0"/>
              <a:t>The purpose of this mechanism is to produce an identical, either enlarged or miniaturized, copy of an existing drawing.</a:t>
            </a:r>
          </a:p>
        </p:txBody>
      </p:sp>
    </p:spTree>
    <p:extLst>
      <p:ext uri="{BB962C8B-B14F-4D97-AF65-F5344CB8AC3E}">
        <p14:creationId xmlns:p14="http://schemas.microsoft.com/office/powerpoint/2010/main" val="74741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Geometry and Operating Conditions</a:t>
            </a:r>
          </a:p>
        </p:txBody>
      </p:sp>
      <p:grpSp>
        <p:nvGrpSpPr>
          <p:cNvPr id="21" name="Group 20"/>
          <p:cNvGrpSpPr/>
          <p:nvPr/>
        </p:nvGrpSpPr>
        <p:grpSpPr>
          <a:xfrm>
            <a:off x="1183788" y="1932163"/>
            <a:ext cx="6745452" cy="3885942"/>
            <a:chOff x="1149922" y="2164682"/>
            <a:chExt cx="6745452" cy="3885942"/>
          </a:xfrm>
        </p:grpSpPr>
        <p:pic>
          <p:nvPicPr>
            <p:cNvPr id="1027" name="Picture 3" descr="C:\Users\admin\Desktop\MBD_43b\MBD_webinar_v4.3b\pantograph_mechanism\ModelDB\pantograph_geo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164682"/>
              <a:ext cx="5948862" cy="356857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7"/>
            <p:cNvSpPr txBox="1">
              <a:spLocks noChangeArrowheads="1"/>
            </p:cNvSpPr>
            <p:nvPr/>
          </p:nvSpPr>
          <p:spPr bwMode="auto">
            <a:xfrm>
              <a:off x="1149922" y="2821451"/>
              <a:ext cx="1869861" cy="584775"/>
            </a:xfrm>
            <a:prstGeom prst="rect">
              <a:avLst/>
            </a:prstGeom>
            <a:noFill/>
            <a:ln w="9525">
              <a:noFill/>
              <a:miter lim="800000"/>
              <a:headEnd/>
              <a:tailEnd/>
            </a:ln>
          </p:spPr>
          <p:txBody>
            <a:bodyPr wrap="square">
              <a:spAutoFit/>
            </a:bodyPr>
            <a:lstStyle/>
            <a:p>
              <a:r>
                <a:rPr lang="sv-SE" sz="1600" dirty="0"/>
                <a:t>All links are assumed rigid.</a:t>
              </a:r>
            </a:p>
          </p:txBody>
        </p:sp>
        <p:sp>
          <p:nvSpPr>
            <p:cNvPr id="23" name="TextBox 8"/>
            <p:cNvSpPr txBox="1">
              <a:spLocks noChangeArrowheads="1"/>
            </p:cNvSpPr>
            <p:nvPr/>
          </p:nvSpPr>
          <p:spPr bwMode="auto">
            <a:xfrm>
              <a:off x="3684376" y="3739719"/>
              <a:ext cx="1297150" cy="338554"/>
            </a:xfrm>
            <a:prstGeom prst="rect">
              <a:avLst/>
            </a:prstGeom>
            <a:noFill/>
            <a:ln w="9525">
              <a:noFill/>
              <a:miter lim="800000"/>
              <a:headEnd/>
              <a:tailEnd/>
            </a:ln>
          </p:spPr>
          <p:txBody>
            <a:bodyPr wrap="none">
              <a:spAutoFit/>
            </a:bodyPr>
            <a:lstStyle/>
            <a:p>
              <a:r>
                <a:rPr lang="sv-SE" sz="1600" dirty="0">
                  <a:latin typeface="Lato Light" panose="020F0302020204030203" pitchFamily="34" charset="77"/>
                </a:rPr>
                <a:t>Hinge Joints</a:t>
              </a:r>
            </a:p>
          </p:txBody>
        </p:sp>
        <p:cxnSp>
          <p:nvCxnSpPr>
            <p:cNvPr id="24" name="Straight Arrow Connector 23"/>
            <p:cNvCxnSpPr/>
            <p:nvPr/>
          </p:nvCxnSpPr>
          <p:spPr>
            <a:xfrm flipH="1">
              <a:off x="3059832" y="3931668"/>
              <a:ext cx="576063" cy="0"/>
            </a:xfrm>
            <a:prstGeom prst="straightConnector1">
              <a:avLst/>
            </a:prstGeom>
            <a:ln w="25400">
              <a:solidFill>
                <a:schemeClr val="accent1"/>
              </a:solidFill>
              <a:tailEnd type="arrow"/>
            </a:ln>
          </p:spPr>
          <p:style>
            <a:lnRef idx="3">
              <a:schemeClr val="accent2"/>
            </a:lnRef>
            <a:fillRef idx="0">
              <a:schemeClr val="accent2"/>
            </a:fillRef>
            <a:effectRef idx="2">
              <a:schemeClr val="accent2"/>
            </a:effectRef>
            <a:fontRef idx="minor">
              <a:schemeClr val="tx1"/>
            </a:fontRef>
          </p:style>
        </p:cxnSp>
        <p:cxnSp>
          <p:nvCxnSpPr>
            <p:cNvPr id="29" name="Straight Arrow Connector 28"/>
            <p:cNvCxnSpPr/>
            <p:nvPr/>
          </p:nvCxnSpPr>
          <p:spPr>
            <a:xfrm>
              <a:off x="4860032" y="3948969"/>
              <a:ext cx="648072" cy="0"/>
            </a:xfrm>
            <a:prstGeom prst="straightConnector1">
              <a:avLst/>
            </a:prstGeom>
            <a:ln w="25400">
              <a:solidFill>
                <a:schemeClr val="accent1"/>
              </a:solidFill>
              <a:tailEnd type="arrow"/>
            </a:ln>
          </p:spPr>
          <p:style>
            <a:lnRef idx="3">
              <a:schemeClr val="accent2"/>
            </a:lnRef>
            <a:fillRef idx="0">
              <a:schemeClr val="accent2"/>
            </a:fillRef>
            <a:effectRef idx="2">
              <a:schemeClr val="accent2"/>
            </a:effectRef>
            <a:fontRef idx="minor">
              <a:schemeClr val="tx1"/>
            </a:fontRef>
          </p:style>
        </p:cxnSp>
        <p:sp>
          <p:nvSpPr>
            <p:cNvPr id="40" name="TextBox 7"/>
            <p:cNvSpPr txBox="1">
              <a:spLocks noChangeArrowheads="1"/>
            </p:cNvSpPr>
            <p:nvPr/>
          </p:nvSpPr>
          <p:spPr bwMode="auto">
            <a:xfrm>
              <a:off x="3803562" y="5440868"/>
              <a:ext cx="1345240" cy="584775"/>
            </a:xfrm>
            <a:prstGeom prst="rect">
              <a:avLst/>
            </a:prstGeom>
            <a:noFill/>
            <a:ln w="9525">
              <a:noFill/>
              <a:miter lim="800000"/>
              <a:headEnd/>
              <a:tailEnd/>
            </a:ln>
          </p:spPr>
          <p:txBody>
            <a:bodyPr wrap="none">
              <a:spAutoFit/>
            </a:bodyPr>
            <a:lstStyle/>
            <a:p>
              <a:r>
                <a:rPr lang="sv-SE" sz="1600" dirty="0">
                  <a:latin typeface="Lato Light" panose="020F0302020204030203" pitchFamily="34" charset="77"/>
                </a:rPr>
                <a:t>Input motion</a:t>
              </a:r>
            </a:p>
            <a:p>
              <a:r>
                <a:rPr lang="sv-SE" sz="1600" dirty="0">
                  <a:latin typeface="Lato Light" panose="020F0302020204030203" pitchFamily="34" charset="77"/>
                </a:rPr>
                <a:t>(prescribed)</a:t>
              </a:r>
            </a:p>
          </p:txBody>
        </p:sp>
        <p:cxnSp>
          <p:nvCxnSpPr>
            <p:cNvPr id="25" name="Straight Arrow Connector 24"/>
            <p:cNvCxnSpPr/>
            <p:nvPr/>
          </p:nvCxnSpPr>
          <p:spPr>
            <a:xfrm>
              <a:off x="4261526" y="4160806"/>
              <a:ext cx="0" cy="776006"/>
            </a:xfrm>
            <a:prstGeom prst="straightConnector1">
              <a:avLst/>
            </a:prstGeom>
            <a:ln w="25400">
              <a:solidFill>
                <a:schemeClr val="accent1"/>
              </a:solidFill>
              <a:tailEnd type="arrow"/>
            </a:ln>
          </p:spPr>
          <p:style>
            <a:lnRef idx="3">
              <a:schemeClr val="accent2"/>
            </a:lnRef>
            <a:fillRef idx="0">
              <a:schemeClr val="accent2"/>
            </a:fillRef>
            <a:effectRef idx="2">
              <a:schemeClr val="accent2"/>
            </a:effectRef>
            <a:fontRef idx="minor">
              <a:schemeClr val="tx1"/>
            </a:fontRef>
          </p:style>
        </p:cxnSp>
        <p:cxnSp>
          <p:nvCxnSpPr>
            <p:cNvPr id="28" name="Straight Arrow Connector 27"/>
            <p:cNvCxnSpPr/>
            <p:nvPr/>
          </p:nvCxnSpPr>
          <p:spPr>
            <a:xfrm flipV="1">
              <a:off x="4283968" y="2996952"/>
              <a:ext cx="0" cy="548579"/>
            </a:xfrm>
            <a:prstGeom prst="straightConnector1">
              <a:avLst/>
            </a:prstGeom>
            <a:ln w="25400">
              <a:solidFill>
                <a:schemeClr val="accent1"/>
              </a:solidFill>
              <a:tailEnd type="arrow"/>
            </a:ln>
          </p:spPr>
          <p:style>
            <a:lnRef idx="3">
              <a:schemeClr val="accent2"/>
            </a:lnRef>
            <a:fillRef idx="0">
              <a:schemeClr val="accent2"/>
            </a:fillRef>
            <a:effectRef idx="2">
              <a:schemeClr val="accent2"/>
            </a:effectRef>
            <a:fontRef idx="minor">
              <a:schemeClr val="tx1"/>
            </a:fontRef>
          </p:style>
        </p:cxnSp>
        <p:sp>
          <p:nvSpPr>
            <p:cNvPr id="34" name="TextBox 8"/>
            <p:cNvSpPr txBox="1">
              <a:spLocks noChangeArrowheads="1"/>
            </p:cNvSpPr>
            <p:nvPr/>
          </p:nvSpPr>
          <p:spPr bwMode="auto">
            <a:xfrm>
              <a:off x="1149922" y="5384760"/>
              <a:ext cx="1391728" cy="584775"/>
            </a:xfrm>
            <a:prstGeom prst="rect">
              <a:avLst/>
            </a:prstGeom>
            <a:noFill/>
            <a:ln w="9525">
              <a:noFill/>
              <a:miter lim="800000"/>
              <a:headEnd/>
              <a:tailEnd/>
            </a:ln>
          </p:spPr>
          <p:txBody>
            <a:bodyPr wrap="none">
              <a:spAutoFit/>
            </a:bodyPr>
            <a:lstStyle/>
            <a:p>
              <a:r>
                <a:rPr lang="sv-SE" sz="1600" dirty="0">
                  <a:latin typeface="Lato Light" panose="020F0302020204030203" pitchFamily="34" charset="77"/>
                </a:rPr>
                <a:t>Hinge Joint</a:t>
              </a:r>
            </a:p>
            <a:p>
              <a:r>
                <a:rPr lang="sv-SE" sz="1600" dirty="0">
                  <a:latin typeface="Lato Light" panose="020F0302020204030203" pitchFamily="34" charset="77"/>
                </a:rPr>
                <a:t>(with ground)</a:t>
              </a:r>
            </a:p>
          </p:txBody>
        </p:sp>
        <p:sp>
          <p:nvSpPr>
            <p:cNvPr id="35" name="TextBox 7"/>
            <p:cNvSpPr txBox="1">
              <a:spLocks noChangeArrowheads="1"/>
            </p:cNvSpPr>
            <p:nvPr/>
          </p:nvSpPr>
          <p:spPr bwMode="auto">
            <a:xfrm>
              <a:off x="6372200" y="5465849"/>
              <a:ext cx="1523174" cy="584775"/>
            </a:xfrm>
            <a:prstGeom prst="rect">
              <a:avLst/>
            </a:prstGeom>
            <a:noFill/>
            <a:ln w="9525">
              <a:noFill/>
              <a:miter lim="800000"/>
              <a:headEnd/>
              <a:tailEnd/>
            </a:ln>
          </p:spPr>
          <p:txBody>
            <a:bodyPr wrap="none">
              <a:spAutoFit/>
            </a:bodyPr>
            <a:lstStyle/>
            <a:p>
              <a:r>
                <a:rPr lang="sv-SE" sz="1600" dirty="0">
                  <a:latin typeface="Lato Light" panose="020F0302020204030203" pitchFamily="34" charset="77"/>
                </a:rPr>
                <a:t>Output motion</a:t>
              </a:r>
            </a:p>
            <a:p>
              <a:endParaRPr lang="sv-SE" sz="1600" dirty="0">
                <a:latin typeface="Lato Light" panose="020F0302020204030203" pitchFamily="34" charset="77"/>
              </a:endParaRPr>
            </a:p>
          </p:txBody>
        </p:sp>
      </p:grpSp>
      <p:sp>
        <p:nvSpPr>
          <p:cNvPr id="22" name="TextBox 21"/>
          <p:cNvSpPr txBox="1"/>
          <p:nvPr/>
        </p:nvSpPr>
        <p:spPr>
          <a:xfrm>
            <a:off x="6786369" y="3171982"/>
            <a:ext cx="4502519" cy="523220"/>
          </a:xfrm>
          <a:prstGeom prst="rect">
            <a:avLst/>
          </a:prstGeom>
          <a:noFill/>
        </p:spPr>
        <p:txBody>
          <a:bodyPr wrap="square" rtlCol="0">
            <a:spAutoFit/>
          </a:bodyPr>
          <a:lstStyle/>
          <a:p>
            <a:r>
              <a:rPr lang="en-IN" sz="1400" dirty="0">
                <a:latin typeface="Cambria Math" panose="02040503050406030204" pitchFamily="18" charset="0"/>
                <a:ea typeface="Cambria Math" panose="02040503050406030204" pitchFamily="18" charset="0"/>
              </a:rPr>
              <a:t>up = sin(t)*(</a:t>
            </a:r>
            <a:r>
              <a:rPr lang="en-IN" sz="1400" dirty="0" err="1">
                <a:latin typeface="Cambria Math" panose="02040503050406030204" pitchFamily="18" charset="0"/>
                <a:ea typeface="Cambria Math" panose="02040503050406030204" pitchFamily="18" charset="0"/>
              </a:rPr>
              <a:t>exp</a:t>
            </a:r>
            <a:r>
              <a:rPr lang="en-IN" sz="1400" dirty="0">
                <a:latin typeface="Cambria Math" panose="02040503050406030204" pitchFamily="18" charset="0"/>
                <a:ea typeface="Cambria Math" panose="02040503050406030204" pitchFamily="18" charset="0"/>
              </a:rPr>
              <a:t>(</a:t>
            </a:r>
            <a:r>
              <a:rPr lang="en-IN" sz="1400" dirty="0" err="1">
                <a:latin typeface="Cambria Math" panose="02040503050406030204" pitchFamily="18" charset="0"/>
                <a:ea typeface="Cambria Math" panose="02040503050406030204" pitchFamily="18" charset="0"/>
              </a:rPr>
              <a:t>cos</a:t>
            </a:r>
            <a:r>
              <a:rPr lang="en-IN" sz="1400" dirty="0">
                <a:latin typeface="Cambria Math" panose="02040503050406030204" pitchFamily="18" charset="0"/>
                <a:ea typeface="Cambria Math" panose="02040503050406030204" pitchFamily="18" charset="0"/>
              </a:rPr>
              <a:t>(t))-2*</a:t>
            </a:r>
            <a:r>
              <a:rPr lang="en-IN" sz="1400" dirty="0" err="1">
                <a:latin typeface="Cambria Math" panose="02040503050406030204" pitchFamily="18" charset="0"/>
                <a:ea typeface="Cambria Math" panose="02040503050406030204" pitchFamily="18" charset="0"/>
              </a:rPr>
              <a:t>cos</a:t>
            </a:r>
            <a:r>
              <a:rPr lang="en-IN" sz="1400" dirty="0">
                <a:latin typeface="Cambria Math" panose="02040503050406030204" pitchFamily="18" charset="0"/>
                <a:ea typeface="Cambria Math" panose="02040503050406030204" pitchFamily="18" charset="0"/>
              </a:rPr>
              <a:t>(4*t)-(sin(t/12))^5)</a:t>
            </a:r>
          </a:p>
          <a:p>
            <a:r>
              <a:rPr lang="en-IN" sz="1400" dirty="0" err="1">
                <a:latin typeface="Cambria Math" panose="02040503050406030204" pitchFamily="18" charset="0"/>
                <a:ea typeface="Cambria Math" panose="02040503050406030204" pitchFamily="18" charset="0"/>
              </a:rPr>
              <a:t>Vp</a:t>
            </a:r>
            <a:r>
              <a:rPr lang="en-IN" sz="1400" dirty="0">
                <a:latin typeface="Cambria Math" panose="02040503050406030204" pitchFamily="18" charset="0"/>
                <a:ea typeface="Cambria Math" panose="02040503050406030204" pitchFamily="18" charset="0"/>
              </a:rPr>
              <a:t> = </a:t>
            </a:r>
            <a:r>
              <a:rPr lang="en-IN" sz="1400" dirty="0" err="1">
                <a:latin typeface="Cambria Math" panose="02040503050406030204" pitchFamily="18" charset="0"/>
                <a:ea typeface="Cambria Math" panose="02040503050406030204" pitchFamily="18" charset="0"/>
              </a:rPr>
              <a:t>cos</a:t>
            </a:r>
            <a:r>
              <a:rPr lang="en-IN" sz="1400" dirty="0">
                <a:latin typeface="Cambria Math" panose="02040503050406030204" pitchFamily="18" charset="0"/>
                <a:ea typeface="Cambria Math" panose="02040503050406030204" pitchFamily="18" charset="0"/>
              </a:rPr>
              <a:t>(t)*(</a:t>
            </a:r>
            <a:r>
              <a:rPr lang="en-IN" sz="1400" dirty="0" err="1">
                <a:latin typeface="Cambria Math" panose="02040503050406030204" pitchFamily="18" charset="0"/>
                <a:ea typeface="Cambria Math" panose="02040503050406030204" pitchFamily="18" charset="0"/>
              </a:rPr>
              <a:t>exp</a:t>
            </a:r>
            <a:r>
              <a:rPr lang="en-IN" sz="1400" dirty="0">
                <a:latin typeface="Cambria Math" panose="02040503050406030204" pitchFamily="18" charset="0"/>
                <a:ea typeface="Cambria Math" panose="02040503050406030204" pitchFamily="18" charset="0"/>
              </a:rPr>
              <a:t>(</a:t>
            </a:r>
            <a:r>
              <a:rPr lang="en-IN" sz="1400" dirty="0" err="1">
                <a:latin typeface="Cambria Math" panose="02040503050406030204" pitchFamily="18" charset="0"/>
                <a:ea typeface="Cambria Math" panose="02040503050406030204" pitchFamily="18" charset="0"/>
              </a:rPr>
              <a:t>cos</a:t>
            </a:r>
            <a:r>
              <a:rPr lang="en-IN" sz="1400" dirty="0">
                <a:latin typeface="Cambria Math" panose="02040503050406030204" pitchFamily="18" charset="0"/>
                <a:ea typeface="Cambria Math" panose="02040503050406030204" pitchFamily="18" charset="0"/>
              </a:rPr>
              <a:t>(t))-2*</a:t>
            </a:r>
            <a:r>
              <a:rPr lang="en-IN" sz="1400" dirty="0" err="1">
                <a:latin typeface="Cambria Math" panose="02040503050406030204" pitchFamily="18" charset="0"/>
                <a:ea typeface="Cambria Math" panose="02040503050406030204" pitchFamily="18" charset="0"/>
              </a:rPr>
              <a:t>cos</a:t>
            </a:r>
            <a:r>
              <a:rPr lang="en-IN" sz="1400" dirty="0">
                <a:latin typeface="Cambria Math" panose="02040503050406030204" pitchFamily="18" charset="0"/>
                <a:ea typeface="Cambria Math" panose="02040503050406030204" pitchFamily="18" charset="0"/>
              </a:rPr>
              <a:t>(4*t)-(sin(t/12))^5)</a:t>
            </a:r>
          </a:p>
        </p:txBody>
      </p:sp>
    </p:spTree>
    <p:extLst>
      <p:ext uri="{BB962C8B-B14F-4D97-AF65-F5344CB8AC3E}">
        <p14:creationId xmlns:p14="http://schemas.microsoft.com/office/powerpoint/2010/main" val="613143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sv-SE" dirty="0"/>
              <a:t>Results: Motion of Different Components </a:t>
            </a:r>
          </a:p>
        </p:txBody>
      </p:sp>
      <p:pic>
        <p:nvPicPr>
          <p:cNvPr id="7" name="Picture 5">
            <a:extLst>
              <a:ext uri="{FF2B5EF4-FFF2-40B4-BE49-F238E27FC236}">
                <a16:creationId xmlns:a16="http://schemas.microsoft.com/office/drawing/2014/main" id="{7E4E3C80-7313-4B95-97B8-23F7852FFC05}"/>
              </a:ext>
            </a:extLst>
          </p:cNvPr>
          <p:cNvPicPr>
            <a:picLocks noChangeAspect="1"/>
          </p:cNvPicPr>
          <p:nvPr>
            <p:custDataLst>
              <p:tags r:id="rId1"/>
            </p:custDataLst>
          </p:nvPr>
        </p:nvPicPr>
        <p:blipFill>
          <a:blip r:embed="rId3"/>
          <a:stretch>
            <a:fillRect/>
          </a:stretch>
        </p:blipFill>
        <p:spPr>
          <a:xfrm>
            <a:off x="2304669" y="1588557"/>
            <a:ext cx="6096000" cy="4572000"/>
          </a:xfrm>
          <a:prstGeom prst="rect">
            <a:avLst/>
          </a:prstGeom>
        </p:spPr>
      </p:pic>
    </p:spTree>
    <p:extLst>
      <p:ext uri="{BB962C8B-B14F-4D97-AF65-F5344CB8AC3E}">
        <p14:creationId xmlns:p14="http://schemas.microsoft.com/office/powerpoint/2010/main" val="3650219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dirty="0"/>
              <a:t>Results: </a:t>
            </a:r>
            <a:r>
              <a:rPr lang="en-US" sz="3200" dirty="0"/>
              <a:t>The “Butterfly”</a:t>
            </a:r>
            <a:r>
              <a:rPr lang="en-US" sz="3200" i="1" dirty="0"/>
              <a:t> C</a:t>
            </a:r>
            <a:r>
              <a:rPr lang="en-US" sz="3200" dirty="0"/>
              <a:t>urve Traced</a:t>
            </a:r>
            <a:endParaRPr lang="sv-SE" sz="3200" dirty="0"/>
          </a:p>
        </p:txBody>
      </p:sp>
      <p:pic>
        <p:nvPicPr>
          <p:cNvPr id="9" name="Picture 5">
            <a:extLst>
              <a:ext uri="{FF2B5EF4-FFF2-40B4-BE49-F238E27FC236}">
                <a16:creationId xmlns:a16="http://schemas.microsoft.com/office/drawing/2014/main" id="{2340B836-0B80-46D4-8527-B1895E7CD0DD}"/>
              </a:ext>
            </a:extLst>
          </p:cNvPr>
          <p:cNvPicPr>
            <a:picLocks noChangeAspect="1"/>
          </p:cNvPicPr>
          <p:nvPr>
            <p:custDataLst>
              <p:tags r:id="rId1"/>
            </p:custDataLst>
          </p:nvPr>
        </p:nvPicPr>
        <p:blipFill>
          <a:blip r:embed="rId3"/>
          <a:stretch>
            <a:fillRect/>
          </a:stretch>
        </p:blipFill>
        <p:spPr>
          <a:xfrm>
            <a:off x="2099330" y="1607909"/>
            <a:ext cx="6317947" cy="4738461"/>
          </a:xfrm>
          <a:prstGeom prst="rect">
            <a:avLst/>
          </a:prstGeom>
        </p:spPr>
      </p:pic>
    </p:spTree>
    <p:extLst>
      <p:ext uri="{BB962C8B-B14F-4D97-AF65-F5344CB8AC3E}">
        <p14:creationId xmlns:p14="http://schemas.microsoft.com/office/powerpoint/2010/main" val="29845016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335&quot;&gt;&lt;VersionInformation&gt;&lt;Version&gt;1&lt;/Version&gt;&lt;/VersionInformation&gt;&lt;Entity&gt;/result/feature/pg1&lt;/Entity&gt;&lt;Tag&gt;pg1&lt;/Tag&gt;&lt;Node&gt;Results &amp;gt; Displacement (mbd) {pg1}&lt;/Node&gt;&lt;LinkType&gt;Image&lt;/LinkType&gt;&lt;ModelLink directoryType=&quot;none&quot;&gt;C:\Users\soumya\Downloads\pantograph_mechanism.mph&lt;/ModelLink&gt;&lt;LocalPath&gt;pantograph_mechanism.mph&lt;/LocalPath&gt;&lt;SDim&gt;2&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1417.3228346456694&quot;/&gt;&lt;Property name=&quot;heightexact&quot; type=&quot;real&quot; value=&quot;1062.992125984252&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0.6944444179534912&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isx&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Set id=&quot;axis&quot;&gt;&lt;Property name=&quot;xmin&quot; type=&quot;real&quot; value=&quot;-1.2891830205917358&quot;/&gt;&lt;Property name=&quot;xmax&quot; type=&quot;real&quot; value=&quot;44.00087356567383&quot;/&gt;&lt;Property name=&quot;ymin&quot; type=&quot;real&quot; value=&quot;-3.6275923252105713&quot;/&gt;&lt;Property name=&quot;ymax&quot; type=&quot;real&quot; value=&quot;24.995725631713867&quot;/&gt;&lt;Property name=&quot;xminhidden&quot; type=&quot;real&quot; value=&quot;-1.2891830205917358&quot;/&gt;&lt;Property name=&quot;xmaxhidden&quot; type=&quot;real&quot; value=&quot;44.00087356567383&quot;/&gt;&lt;Property name=&quot;yminhidden&quot; type=&quot;real&quot; value=&quot;-3.6275923252105713&quot;/&gt;&lt;Property name=&quot;ymaxhidden&quot; type=&quot;real&quot; value=&quot;24.995725631713867&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04199057072401047&quot;/&gt;&lt;Property name=&quot;abstractviewrratio&quot; type=&quot;real&quot; value=&quot;0.054310139268636703&quot;/&gt;&lt;Property name=&quot;abstractviewbratio&quot; type=&quot;real&quot; value=&quot;-0.09873751550912857&quot;/&gt;&lt;Property name=&quot;abstractviewtratio&quot; type=&quot;real&quot; value=&quot;0.13489866256713867&quot;/&gt;&lt;Property name=&quot;abstractviewxscale&quot; type=&quot;real&quot; value=&quot;0.060386743396520615&quot;/&gt;&lt;Property name=&quot;abstractviewyscale&quot; type=&quot;real&quot; value=&quot;0.06038674712181091&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947, 542&quot;/&gt;&lt;Property name=&quot;renderareasizedip&quot; type=&quot;realarray&quot; value=&quot;750, 474&quot;/&gt;&lt;/PropSet&gt;&lt;PropSet id=&quot;clip&quot;/&gt;&lt;PropSet id=&quot;table&quot;/&gt;&lt;UpdateTimeStamp&gt;Feb 20, 2025, 11:30:58 AM&lt;/UpdateTimeStamp&gt;&lt;/Root&gt;"/>
</p:tagLst>
</file>

<file path=ppt/tags/tag2.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335&quot;&gt;&lt;VersionInformation&gt;&lt;Version&gt;1&lt;/Version&gt;&lt;/VersionInformation&gt;&lt;Entity&gt;/result/feature/pg3&lt;/Entity&gt;&lt;Tag&gt;pg3&lt;/Tag&gt;&lt;Node&gt;Results &amp;gt; Spatial Coordinates {pg3}&lt;/Node&gt;&lt;LinkType&gt;Image&lt;/LinkType&gt;&lt;ModelLink directoryType=&quot;none&quot;&gt;C:\Users\soumya\Downloads\pantograph_mechanism.mph&lt;/ModelLink&gt;&lt;LocalPath&gt;pantograph_mechanism.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1417.3228346456694&quot;/&gt;&lt;Property name=&quot;heightexact&quot; type=&quot;real&quot; value=&quot;1062.992125984252&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0.6944444179534912&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8.264415754342643&quot;/&gt;&lt;Property name=&quot;xmax&quot; type=&quot;real&quot; value=&quot;48.4760689268291&quot;/&gt;&lt;Property name=&quot;ymin&quot; type=&quot;real&quot; value=&quot;-4.282143019281029&quot;/&gt;&lt;Property name=&quot;ymax&quot; type=&quot;real&quot; value=&quot;6.1594875351990455&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Feb 20, 2025, 11:30:59 AM&lt;/UpdateTimeStamp&gt;&lt;/Root&gt;"/>
</p:tagLst>
</file>

<file path=ppt/theme/theme1.xml><?xml version="1.0" encoding="utf-8"?>
<a:theme xmlns:a="http://schemas.openxmlformats.org/drawingml/2006/main" name="COMSOL-Jan202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Jan2023" id="{5A8F126F-CFC7-CF4F-B405-72F6B1736217}" vid="{A1BE4324-F3AD-BD45-BC10-45079E726F13}"/>
    </a:ext>
  </a:extLst>
</a:theme>
</file>

<file path=ppt/theme/theme2.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35740E75-0728-4445-9104-C43DAC0DBD7C}" vid="{12D84160-2F1B-4DEB-96C5-E0B86AE628D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COMSOL-Jan2023</Template>
  <TotalTime>5159</TotalTime>
  <Words>146</Words>
  <Application>Microsoft Office PowerPoint</Application>
  <PresentationFormat>Widescreen</PresentationFormat>
  <Paragraphs>16</Paragraphs>
  <Slides>5</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vt:i4>
      </vt:variant>
    </vt:vector>
  </HeadingPairs>
  <TitlesOfParts>
    <vt:vector size="14" baseType="lpstr">
      <vt:lpstr>Arial</vt:lpstr>
      <vt:lpstr>Calibri</vt:lpstr>
      <vt:lpstr>Cambria Math</vt:lpstr>
      <vt:lpstr>Lato</vt:lpstr>
      <vt:lpstr>Lato Black</vt:lpstr>
      <vt:lpstr>Lato Light</vt:lpstr>
      <vt:lpstr>Wingdings</vt:lpstr>
      <vt:lpstr>COMSOL-Jan2023</vt:lpstr>
      <vt:lpstr>COMSOL</vt:lpstr>
      <vt:lpstr>Working of the Pantograph Mechanism</vt:lpstr>
      <vt:lpstr>Background and Motivation</vt:lpstr>
      <vt:lpstr>Geometry and Operating Conditions</vt:lpstr>
      <vt:lpstr>Results: Motion of Different Components </vt:lpstr>
      <vt:lpstr>Results: The “Butterfly” Curve Traced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Composite Materials Module</dc:title>
  <dc:creator>Microsoft Office User</dc:creator>
  <cp:lastModifiedBy>Brenda Mullen</cp:lastModifiedBy>
  <cp:revision>134</cp:revision>
  <dcterms:created xsi:type="dcterms:W3CDTF">2023-03-09T20:34:44Z</dcterms:created>
  <dcterms:modified xsi:type="dcterms:W3CDTF">2025-03-27T18:45:43Z</dcterms:modified>
</cp:coreProperties>
</file>