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950" r:id="rId1"/>
    <p:sldMasterId id="2147484016" r:id="rId2"/>
  </p:sldMasterIdLst>
  <p:notesMasterIdLst>
    <p:notesMasterId r:id="rId21"/>
  </p:notesMasterIdLst>
  <p:sldIdLst>
    <p:sldId id="654" r:id="rId3"/>
    <p:sldId id="660" r:id="rId4"/>
    <p:sldId id="597" r:id="rId5"/>
    <p:sldId id="656" r:id="rId6"/>
    <p:sldId id="663" r:id="rId7"/>
    <p:sldId id="629" r:id="rId8"/>
    <p:sldId id="664" r:id="rId9"/>
    <p:sldId id="632" r:id="rId10"/>
    <p:sldId id="649" r:id="rId11"/>
    <p:sldId id="665" r:id="rId12"/>
    <p:sldId id="639" r:id="rId13"/>
    <p:sldId id="657" r:id="rId14"/>
    <p:sldId id="651" r:id="rId15"/>
    <p:sldId id="658" r:id="rId16"/>
    <p:sldId id="652" r:id="rId17"/>
    <p:sldId id="659" r:id="rId18"/>
    <p:sldId id="647" r:id="rId19"/>
    <p:sldId id="624" r:id="rId20"/>
  </p:sldIdLst>
  <p:sldSz cx="9144000" cy="5143500" type="screen16x9"/>
  <p:notesSz cx="6858000" cy="9144000"/>
  <p:embeddedFontLst>
    <p:embeddedFont>
      <p:font typeface="Calibri" panose="020F0502020204030204" pitchFamily="34" charset="0"/>
      <p:regular r:id="rId22"/>
      <p:bold r:id="rId23"/>
      <p:italic r:id="rId24"/>
      <p:boldItalic r:id="rId25"/>
    </p:embeddedFont>
    <p:embeddedFont>
      <p:font typeface="Cambria Math" panose="02040503050406030204" pitchFamily="18" charset="0"/>
      <p:regular r:id="rId26"/>
    </p:embeddedFont>
    <p:embeddedFont>
      <p:font typeface="Lato" panose="020F0502020204030203" pitchFamily="34" charset="0"/>
      <p:regular r:id="rId27"/>
      <p:bold r:id="rId28"/>
      <p:italic r:id="rId29"/>
      <p:boldItalic r:id="rId30"/>
    </p:embeddedFont>
    <p:embeddedFont>
      <p:font typeface="Lato Black" panose="020F0A02020204030203" pitchFamily="34" charset="0"/>
      <p:bold r:id="rId31"/>
      <p:italic r:id="rId32"/>
      <p:boldItalic r:id="rId33"/>
    </p:embeddedFont>
    <p:embeddedFont>
      <p:font typeface="Lato Light" panose="020F0302020204030203" pitchFamily="34" charset="0"/>
      <p:regular r:id="rId34"/>
      <p:italic r:id="rId35"/>
    </p:embeddedFont>
  </p:embeddedFontLst>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B1C61460-D265-41E5-A753-4AD1423FCAFC}">
          <p14:sldIdLst>
            <p14:sldId id="654"/>
          </p14:sldIdLst>
        </p14:section>
        <p14:section name="Model Definition" id="{CF8A478C-7347-4394-B46D-B47236248D0D}">
          <p14:sldIdLst>
            <p14:sldId id="660"/>
            <p14:sldId id="597"/>
            <p14:sldId id="656"/>
            <p14:sldId id="663"/>
          </p14:sldIdLst>
        </p14:section>
        <p14:section name="Model Implementation in COMSOL Multiphysics" id="{18F832F9-C860-4993-B4CA-7B07DA64F593}">
          <p14:sldIdLst>
            <p14:sldId id="629"/>
            <p14:sldId id="664"/>
            <p14:sldId id="632"/>
            <p14:sldId id="649"/>
            <p14:sldId id="665"/>
          </p14:sldIdLst>
        </p14:section>
        <p14:section name="Results" id="{18E8E55D-965A-4E96-AA2C-2D20A623FE03}">
          <p14:sldIdLst>
            <p14:sldId id="639"/>
            <p14:sldId id="657"/>
            <p14:sldId id="651"/>
            <p14:sldId id="658"/>
            <p14:sldId id="652"/>
            <p14:sldId id="659"/>
            <p14:sldId id="647"/>
          </p14:sldIdLst>
        </p14:section>
        <p14:section name="Concluding Remarks" id="{F1C6A031-306C-4DFA-896A-F75140BD105E}">
          <p14:sldIdLst>
            <p14:sldId id="62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7" autoAdjust="0"/>
    <p:restoredTop sz="96357" autoAdjust="0"/>
  </p:normalViewPr>
  <p:slideViewPr>
    <p:cSldViewPr>
      <p:cViewPr>
        <p:scale>
          <a:sx n="150" d="100"/>
          <a:sy n="150" d="100"/>
        </p:scale>
        <p:origin x="888" y="126"/>
      </p:cViewPr>
      <p:guideLst>
        <p:guide orient="horz" pos="1620"/>
        <p:guide pos="2880"/>
      </p:guideLst>
    </p:cSldViewPr>
  </p:slideViewPr>
  <p:outlineViewPr>
    <p:cViewPr>
      <p:scale>
        <a:sx n="33" d="100"/>
        <a:sy n="33" d="100"/>
      </p:scale>
      <p:origin x="0" y="-9210"/>
    </p:cViewPr>
  </p:outlineViewPr>
  <p:notesTextViewPr>
    <p:cViewPr>
      <p:scale>
        <a:sx n="3" d="2"/>
        <a:sy n="3" d="2"/>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5.fntdata"/><Relationship Id="rId39" Type="http://schemas.openxmlformats.org/officeDocument/2006/relationships/theme" Target="theme/theme1.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0.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4/2/2025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88B3A9A2-A8E6-44B9-B8F3-91C5FB4F6B08}" type="slidenum">
              <a:rPr lang="en-US" smtClean="0"/>
              <a:t>17</a:t>
            </a:fld>
            <a:endParaRPr lang="en-US"/>
          </a:p>
        </p:txBody>
      </p:sp>
    </p:spTree>
    <p:extLst>
      <p:ext uri="{BB962C8B-B14F-4D97-AF65-F5344CB8AC3E}">
        <p14:creationId xmlns:p14="http://schemas.microsoft.com/office/powerpoint/2010/main" val="2341491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88B3A9A2-A8E6-44B9-B8F3-91C5FB4F6B08}" type="slidenum">
              <a:rPr lang="en-US" smtClean="0"/>
              <a:t>18</a:t>
            </a:fld>
            <a:endParaRPr lang="en-US"/>
          </a:p>
        </p:txBody>
      </p:sp>
    </p:spTree>
    <p:extLst>
      <p:ext uri="{BB962C8B-B14F-4D97-AF65-F5344CB8AC3E}">
        <p14:creationId xmlns:p14="http://schemas.microsoft.com/office/powerpoint/2010/main" val="1871667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e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e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295291709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563890675"/>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This slide makes a good section header as well</a:t>
            </a:r>
          </a:p>
          <a:p>
            <a:pPr lvl="2"/>
            <a:r>
              <a:rPr lang="en-US"/>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888981646"/>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639014441"/>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852398405"/>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4613191"/>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keep it short!</a:t>
            </a:r>
          </a:p>
          <a:p>
            <a:pPr lvl="0"/>
            <a:r>
              <a:rPr lang="en-US"/>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376815579"/>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2059780829"/>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196868579"/>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10621375"/>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77289325"/>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44334575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3413925018"/>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081342507"/>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428094868"/>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69003723"/>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967295001"/>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2779399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45807800"/>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center if white bkgnd</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Tree>
    <p:extLst>
      <p:ext uri="{BB962C8B-B14F-4D97-AF65-F5344CB8AC3E}">
        <p14:creationId xmlns:p14="http://schemas.microsoft.com/office/powerpoint/2010/main" val="2035208825"/>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230720392"/>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889572843"/>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64108504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text box can be extended to the right if needed (do NOT change the left alignment)</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404393031"/>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952672671"/>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759732837"/>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Add your country “comsol.com/contact”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a:solidFill>
                  <a:schemeClr val="accent1"/>
                </a:solidFill>
                <a:latin typeface="Lato" panose="020F0502020204030203" pitchFamily="34" charset="0"/>
              </a:rPr>
              <a:t>Contact Us</a:t>
            </a:r>
          </a:p>
        </p:txBody>
      </p:sp>
    </p:spTree>
    <p:extLst>
      <p:ext uri="{BB962C8B-B14F-4D97-AF65-F5344CB8AC3E}">
        <p14:creationId xmlns:p14="http://schemas.microsoft.com/office/powerpoint/2010/main" val="1617792328"/>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tretch>
            <a:fill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comsol.com/request-a-demo</a:t>
            </a:r>
          </a:p>
        </p:txBody>
      </p:sp>
    </p:spTree>
    <p:extLst>
      <p:ext uri="{BB962C8B-B14F-4D97-AF65-F5344CB8AC3E}">
        <p14:creationId xmlns:p14="http://schemas.microsoft.com/office/powerpoint/2010/main" val="2625203672"/>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202" b="7749"/>
          <a:stretch>
            <a:fillRect/>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691737641"/>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775" b="5992"/>
          <a:stretch>
            <a:fillRect/>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626722309"/>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5489851"/>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721842988"/>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875596092"/>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1374209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063696608"/>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5955504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space is meant for body text not bullets</a:t>
            </a:r>
          </a:p>
          <a:p>
            <a:pPr lvl="1"/>
            <a:r>
              <a:rPr lang="en-US"/>
              <a:t>Second level</a:t>
            </a:r>
          </a:p>
          <a:p>
            <a:pPr lvl="2"/>
            <a:r>
              <a:rPr lang="en-US"/>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78055112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Tree>
    <p:extLst>
      <p:ext uri="{BB962C8B-B14F-4D97-AF65-F5344CB8AC3E}">
        <p14:creationId xmlns:p14="http://schemas.microsoft.com/office/powerpoint/2010/main" val="411529036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8976624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Tree>
    <p:extLst>
      <p:ext uri="{BB962C8B-B14F-4D97-AF65-F5344CB8AC3E}">
        <p14:creationId xmlns:p14="http://schemas.microsoft.com/office/powerpoint/2010/main" val="182608775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Tree>
    <p:extLst>
      <p:ext uri="{BB962C8B-B14F-4D97-AF65-F5344CB8AC3E}">
        <p14:creationId xmlns:p14="http://schemas.microsoft.com/office/powerpoint/2010/main" val="143292077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SEND TO BACK, crop to dark blue box edge</a:t>
            </a:r>
          </a:p>
          <a:p>
            <a:pPr lvl="0"/>
            <a:r>
              <a:rPr lang="en-US"/>
              <a:t>THIS LAYOUT MUST USE AN IMAGE HERE OR SWITCH TO THE PREVIOUS LAYOUT!!!!!!!</a:t>
            </a:r>
          </a:p>
        </p:txBody>
      </p:sp>
    </p:spTree>
    <p:extLst>
      <p:ext uri="{BB962C8B-B14F-4D97-AF65-F5344CB8AC3E}">
        <p14:creationId xmlns:p14="http://schemas.microsoft.com/office/powerpoint/2010/main" val="373758380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260635808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must cross over the dark blue)</a:t>
            </a:r>
          </a:p>
          <a:p>
            <a:pPr lvl="1"/>
            <a:r>
              <a:rPr lang="en-US"/>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234197866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Title ONLY preferred, if there is body copy it should be very short! (NO BULLETS)</a:t>
            </a:r>
          </a:p>
        </p:txBody>
      </p:sp>
    </p:spTree>
    <p:extLst>
      <p:ext uri="{BB962C8B-B14F-4D97-AF65-F5344CB8AC3E}">
        <p14:creationId xmlns:p14="http://schemas.microsoft.com/office/powerpoint/2010/main" val="94027315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 </a:t>
            </a:r>
          </a:p>
          <a:p>
            <a:pPr lvl="0"/>
            <a:r>
              <a:rPr lang="en-US"/>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(must cross over the dark blue but not above it or off the page)</a:t>
            </a:r>
          </a:p>
          <a:p>
            <a:pPr lvl="1"/>
            <a:r>
              <a:rPr lang="en-US"/>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Keep left aligned to the title (if you adjust the title adjust this box as well)</a:t>
            </a:r>
          </a:p>
          <a:p>
            <a:pPr lvl="2"/>
            <a:r>
              <a:rPr lang="en-US"/>
              <a:t>Third level</a:t>
            </a:r>
          </a:p>
        </p:txBody>
      </p:sp>
    </p:spTree>
    <p:extLst>
      <p:ext uri="{BB962C8B-B14F-4D97-AF65-F5344CB8AC3E}">
        <p14:creationId xmlns:p14="http://schemas.microsoft.com/office/powerpoint/2010/main" val="8390773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3417859853"/>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421325750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 but stay on the right side)</a:t>
            </a:r>
          </a:p>
        </p:txBody>
      </p:sp>
    </p:spTree>
    <p:extLst>
      <p:ext uri="{BB962C8B-B14F-4D97-AF65-F5344CB8AC3E}">
        <p14:creationId xmlns:p14="http://schemas.microsoft.com/office/powerpoint/2010/main" val="4014191174"/>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241167464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Tree>
    <p:extLst>
      <p:ext uri="{BB962C8B-B14F-4D97-AF65-F5344CB8AC3E}">
        <p14:creationId xmlns:p14="http://schemas.microsoft.com/office/powerpoint/2010/main" val="333327214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24738833"/>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a:t>Short body copy here</a:t>
            </a:r>
          </a:p>
        </p:txBody>
      </p:sp>
    </p:spTree>
    <p:extLst>
      <p:ext uri="{BB962C8B-B14F-4D97-AF65-F5344CB8AC3E}">
        <p14:creationId xmlns:p14="http://schemas.microsoft.com/office/powerpoint/2010/main" val="340592841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0954864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94639555"/>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 simple list all in second level bullets in two columns or a short statement no bullets is what this space is meant for</a:t>
            </a:r>
          </a:p>
          <a:p>
            <a:pPr lvl="1"/>
            <a:r>
              <a:rPr lang="en-US"/>
              <a:t>Second level</a:t>
            </a:r>
          </a:p>
          <a:p>
            <a:pPr lvl="2"/>
            <a:r>
              <a:rPr lang="en-US"/>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417428632"/>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548566573"/>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75644795"/>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74740251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This slide makes a good section header as well</a:t>
            </a:r>
          </a:p>
          <a:p>
            <a:pPr lvl="2"/>
            <a:r>
              <a:rPr lang="en-US"/>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805631851"/>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61657455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38834638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58557002"/>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keep it short!</a:t>
            </a:r>
          </a:p>
          <a:p>
            <a:pPr lvl="0"/>
            <a:r>
              <a:rPr lang="en-US"/>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9807506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Section subtitle</a:t>
            </a:r>
          </a:p>
        </p:txBody>
      </p:sp>
    </p:spTree>
    <p:extLst>
      <p:ext uri="{BB962C8B-B14F-4D97-AF65-F5344CB8AC3E}">
        <p14:creationId xmlns:p14="http://schemas.microsoft.com/office/powerpoint/2010/main" val="236740314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414370127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6220845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609595063"/>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022189930"/>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77150945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544909861"/>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470827944"/>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9723265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386773282"/>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3613389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a:t>SHORT HEADER ALL CAPS!</a:t>
            </a:r>
          </a:p>
        </p:txBody>
      </p:sp>
    </p:spTree>
    <p:extLst>
      <p:ext uri="{BB962C8B-B14F-4D97-AF65-F5344CB8AC3E}">
        <p14:creationId xmlns:p14="http://schemas.microsoft.com/office/powerpoint/2010/main" val="2828183079"/>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136924253"/>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center if white bkgnd</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Tree>
    <p:extLst>
      <p:ext uri="{BB962C8B-B14F-4D97-AF65-F5344CB8AC3E}">
        <p14:creationId xmlns:p14="http://schemas.microsoft.com/office/powerpoint/2010/main" val="1135898707"/>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3944095485"/>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2376729217"/>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327214312"/>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025878236"/>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02948248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Add your country “comsol.com/contact”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a:solidFill>
                  <a:schemeClr val="accent1"/>
                </a:solidFill>
                <a:latin typeface="Lato" panose="020F0502020204030203" pitchFamily="34" charset="0"/>
              </a:rPr>
              <a:t>Contact Us</a:t>
            </a:r>
          </a:p>
        </p:txBody>
      </p:sp>
    </p:spTree>
    <p:extLst>
      <p:ext uri="{BB962C8B-B14F-4D97-AF65-F5344CB8AC3E}">
        <p14:creationId xmlns:p14="http://schemas.microsoft.com/office/powerpoint/2010/main" val="2741321018"/>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tretch>
            <a:fill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comsol.com/request-a-demo</a:t>
            </a:r>
          </a:p>
        </p:txBody>
      </p:sp>
    </p:spTree>
    <p:extLst>
      <p:ext uri="{BB962C8B-B14F-4D97-AF65-F5344CB8AC3E}">
        <p14:creationId xmlns:p14="http://schemas.microsoft.com/office/powerpoint/2010/main" val="221236722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202" b="7749"/>
          <a:stretch>
            <a:fillRect/>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630780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90371870"/>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775" b="5992"/>
          <a:stretch>
            <a:fillRect/>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25382120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1 Image, Title, 4 subtitles with body text">
    <p:spTree>
      <p:nvGrpSpPr>
        <p:cNvPr id="1" name=""/>
        <p:cNvGrpSpPr/>
        <p:nvPr/>
      </p:nvGrpSpPr>
      <p:grpSpPr>
        <a:xfrm>
          <a:off x="0" y="0"/>
          <a:ext cx="0" cy="0"/>
          <a:chOff x="0" y="0"/>
          <a:chExt cx="0" cy="0"/>
        </a:xfrm>
      </p:grpSpPr>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909299051"/>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4194432705"/>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1_3 image each with subtitle + body text">
    <p:spTree>
      <p:nvGrpSpPr>
        <p:cNvPr id="1" name=""/>
        <p:cNvGrpSpPr/>
        <p:nvPr/>
      </p:nvGrpSpPr>
      <p:grpSpPr>
        <a:xfrm>
          <a:off x="0" y="0"/>
          <a:ext cx="0" cy="0"/>
          <a:chOff x="0" y="0"/>
          <a:chExt cx="0" cy="0"/>
        </a:xfrm>
      </p:grpSpPr>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264262134"/>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2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465549362"/>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6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483335052"/>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1809565703"/>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2242236575"/>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94722515"/>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Section subtitle</a:t>
            </a:r>
          </a:p>
        </p:txBody>
      </p:sp>
    </p:spTree>
    <p:extLst>
      <p:ext uri="{BB962C8B-B14F-4D97-AF65-F5344CB8AC3E}">
        <p14:creationId xmlns:p14="http://schemas.microsoft.com/office/powerpoint/2010/main" val="408878995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2593402987"/>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a:t>SHORT HEADER ALL CAPS!</a:t>
            </a:r>
          </a:p>
        </p:txBody>
      </p:sp>
    </p:spTree>
    <p:extLst>
      <p:ext uri="{BB962C8B-B14F-4D97-AF65-F5344CB8AC3E}">
        <p14:creationId xmlns:p14="http://schemas.microsoft.com/office/powerpoint/2010/main" val="2675847618"/>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50513987"/>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620290020"/>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92194854"/>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6887916"/>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3298304932"/>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1789472668"/>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text box can be extended to the right if needed (do NOT change the left alignment)</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3011636440"/>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222051286"/>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space is meant for body text not bullets</a:t>
            </a:r>
          </a:p>
          <a:p>
            <a:pPr lvl="1"/>
            <a:r>
              <a:rPr lang="en-US"/>
              <a:t>Second level</a:t>
            </a:r>
          </a:p>
          <a:p>
            <a:pPr lvl="2"/>
            <a:r>
              <a:rPr lang="en-US"/>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89689155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2748153227"/>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Tree>
    <p:extLst>
      <p:ext uri="{BB962C8B-B14F-4D97-AF65-F5344CB8AC3E}">
        <p14:creationId xmlns:p14="http://schemas.microsoft.com/office/powerpoint/2010/main" val="3565801009"/>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08916018"/>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Tree>
    <p:extLst>
      <p:ext uri="{BB962C8B-B14F-4D97-AF65-F5344CB8AC3E}">
        <p14:creationId xmlns:p14="http://schemas.microsoft.com/office/powerpoint/2010/main" val="508887961"/>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Tree>
    <p:extLst>
      <p:ext uri="{BB962C8B-B14F-4D97-AF65-F5344CB8AC3E}">
        <p14:creationId xmlns:p14="http://schemas.microsoft.com/office/powerpoint/2010/main" val="2989701929"/>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SEND TO BACK, crop to dark blue box edge</a:t>
            </a:r>
          </a:p>
          <a:p>
            <a:pPr lvl="0"/>
            <a:r>
              <a:rPr lang="en-US"/>
              <a:t>THIS LAYOUT MUST USE AN IMAGE HERE OR SWITCH TO THE PREVIOUS LAYOUT!!!!!!!</a:t>
            </a:r>
          </a:p>
        </p:txBody>
      </p:sp>
    </p:spTree>
    <p:extLst>
      <p:ext uri="{BB962C8B-B14F-4D97-AF65-F5344CB8AC3E}">
        <p14:creationId xmlns:p14="http://schemas.microsoft.com/office/powerpoint/2010/main" val="825283320"/>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must cross over the dark blue)</a:t>
            </a:r>
          </a:p>
          <a:p>
            <a:pPr lvl="1"/>
            <a:r>
              <a:rPr lang="en-US"/>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4000297756"/>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Title ONLY preferred, if there is body copy it should be very short! (NO BULLETS)</a:t>
            </a:r>
          </a:p>
        </p:txBody>
      </p:sp>
    </p:spTree>
    <p:extLst>
      <p:ext uri="{BB962C8B-B14F-4D97-AF65-F5344CB8AC3E}">
        <p14:creationId xmlns:p14="http://schemas.microsoft.com/office/powerpoint/2010/main" val="2291868584"/>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 </a:t>
            </a:r>
          </a:p>
          <a:p>
            <a:pPr lvl="0"/>
            <a:r>
              <a:rPr lang="en-US"/>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(must cross over the dark blue but not above it or off the page)</a:t>
            </a:r>
          </a:p>
          <a:p>
            <a:pPr lvl="1"/>
            <a:r>
              <a:rPr lang="en-US"/>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Keep left aligned to the title (if you adjust the title adjust this box as well)</a:t>
            </a:r>
          </a:p>
          <a:p>
            <a:pPr lvl="2"/>
            <a:r>
              <a:rPr lang="en-US"/>
              <a:t>Third level</a:t>
            </a:r>
          </a:p>
        </p:txBody>
      </p:sp>
    </p:spTree>
    <p:extLst>
      <p:ext uri="{BB962C8B-B14F-4D97-AF65-F5344CB8AC3E}">
        <p14:creationId xmlns:p14="http://schemas.microsoft.com/office/powerpoint/2010/main" val="460225548"/>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3710307553"/>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5031568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20905"/>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 but stay on the right side)</a:t>
            </a:r>
          </a:p>
        </p:txBody>
      </p:sp>
    </p:spTree>
    <p:extLst>
      <p:ext uri="{BB962C8B-B14F-4D97-AF65-F5344CB8AC3E}">
        <p14:creationId xmlns:p14="http://schemas.microsoft.com/office/powerpoint/2010/main" val="1425874559"/>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49726652"/>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Tree>
    <p:extLst>
      <p:ext uri="{BB962C8B-B14F-4D97-AF65-F5344CB8AC3E}">
        <p14:creationId xmlns:p14="http://schemas.microsoft.com/office/powerpoint/2010/main" val="508787903"/>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934485613"/>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a:t>Short body copy here</a:t>
            </a:r>
          </a:p>
        </p:txBody>
      </p:sp>
    </p:spTree>
    <p:extLst>
      <p:ext uri="{BB962C8B-B14F-4D97-AF65-F5344CB8AC3E}">
        <p14:creationId xmlns:p14="http://schemas.microsoft.com/office/powerpoint/2010/main" val="4001133164"/>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624372510"/>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 simple list all in second level bullets in two columns or a short statement no bullets is what this space is meant for</a:t>
            </a:r>
          </a:p>
          <a:p>
            <a:pPr lvl="1"/>
            <a:r>
              <a:rPr lang="en-US"/>
              <a:t>Second level</a:t>
            </a:r>
          </a:p>
          <a:p>
            <a:pPr lvl="2"/>
            <a:r>
              <a:rPr lang="en-US"/>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64005716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92806915"/>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835652600"/>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300315635"/>
      </p:ext>
    </p:extLst>
  </p:cSld>
  <p:clrMapOvr>
    <a:masterClrMapping/>
  </p:clrMapOvr>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91.xml"/><Relationship Id="rId21" Type="http://schemas.openxmlformats.org/officeDocument/2006/relationships/slideLayout" Target="../slideLayouts/slideLayout86.xml"/><Relationship Id="rId42" Type="http://schemas.openxmlformats.org/officeDocument/2006/relationships/slideLayout" Target="../slideLayouts/slideLayout107.xml"/><Relationship Id="rId47" Type="http://schemas.openxmlformats.org/officeDocument/2006/relationships/slideLayout" Target="../slideLayouts/slideLayout112.xml"/><Relationship Id="rId63" Type="http://schemas.openxmlformats.org/officeDocument/2006/relationships/slideLayout" Target="../slideLayouts/slideLayout128.xml"/><Relationship Id="rId68" Type="http://schemas.openxmlformats.org/officeDocument/2006/relationships/image" Target="../media/image2.emf"/><Relationship Id="rId7" Type="http://schemas.openxmlformats.org/officeDocument/2006/relationships/slideLayout" Target="../slideLayouts/slideLayout72.xml"/><Relationship Id="rId2" Type="http://schemas.openxmlformats.org/officeDocument/2006/relationships/slideLayout" Target="../slideLayouts/slideLayout67.xml"/><Relationship Id="rId16" Type="http://schemas.openxmlformats.org/officeDocument/2006/relationships/slideLayout" Target="../slideLayouts/slideLayout81.xml"/><Relationship Id="rId29" Type="http://schemas.openxmlformats.org/officeDocument/2006/relationships/slideLayout" Target="../slideLayouts/slideLayout94.xml"/><Relationship Id="rId11" Type="http://schemas.openxmlformats.org/officeDocument/2006/relationships/slideLayout" Target="../slideLayouts/slideLayout76.xml"/><Relationship Id="rId24" Type="http://schemas.openxmlformats.org/officeDocument/2006/relationships/slideLayout" Target="../slideLayouts/slideLayout89.xml"/><Relationship Id="rId32" Type="http://schemas.openxmlformats.org/officeDocument/2006/relationships/slideLayout" Target="../slideLayouts/slideLayout97.xml"/><Relationship Id="rId37" Type="http://schemas.openxmlformats.org/officeDocument/2006/relationships/slideLayout" Target="../slideLayouts/slideLayout102.xml"/><Relationship Id="rId40" Type="http://schemas.openxmlformats.org/officeDocument/2006/relationships/slideLayout" Target="../slideLayouts/slideLayout105.xml"/><Relationship Id="rId45" Type="http://schemas.openxmlformats.org/officeDocument/2006/relationships/slideLayout" Target="../slideLayouts/slideLayout110.xml"/><Relationship Id="rId53" Type="http://schemas.openxmlformats.org/officeDocument/2006/relationships/slideLayout" Target="../slideLayouts/slideLayout118.xml"/><Relationship Id="rId58" Type="http://schemas.openxmlformats.org/officeDocument/2006/relationships/slideLayout" Target="../slideLayouts/slideLayout123.xml"/><Relationship Id="rId66" Type="http://schemas.openxmlformats.org/officeDocument/2006/relationships/theme" Target="../theme/theme2.xml"/><Relationship Id="rId5" Type="http://schemas.openxmlformats.org/officeDocument/2006/relationships/slideLayout" Target="../slideLayouts/slideLayout70.xml"/><Relationship Id="rId61" Type="http://schemas.openxmlformats.org/officeDocument/2006/relationships/slideLayout" Target="../slideLayouts/slideLayout126.xml"/><Relationship Id="rId19" Type="http://schemas.openxmlformats.org/officeDocument/2006/relationships/slideLayout" Target="../slideLayouts/slideLayout84.xml"/><Relationship Id="rId14" Type="http://schemas.openxmlformats.org/officeDocument/2006/relationships/slideLayout" Target="../slideLayouts/slideLayout79.xml"/><Relationship Id="rId22" Type="http://schemas.openxmlformats.org/officeDocument/2006/relationships/slideLayout" Target="../slideLayouts/slideLayout87.xml"/><Relationship Id="rId27" Type="http://schemas.openxmlformats.org/officeDocument/2006/relationships/slideLayout" Target="../slideLayouts/slideLayout92.xml"/><Relationship Id="rId30" Type="http://schemas.openxmlformats.org/officeDocument/2006/relationships/slideLayout" Target="../slideLayouts/slideLayout95.xml"/><Relationship Id="rId35" Type="http://schemas.openxmlformats.org/officeDocument/2006/relationships/slideLayout" Target="../slideLayouts/slideLayout100.xml"/><Relationship Id="rId43" Type="http://schemas.openxmlformats.org/officeDocument/2006/relationships/slideLayout" Target="../slideLayouts/slideLayout108.xml"/><Relationship Id="rId48" Type="http://schemas.openxmlformats.org/officeDocument/2006/relationships/slideLayout" Target="../slideLayouts/slideLayout113.xml"/><Relationship Id="rId56" Type="http://schemas.openxmlformats.org/officeDocument/2006/relationships/slideLayout" Target="../slideLayouts/slideLayout121.xml"/><Relationship Id="rId64" Type="http://schemas.openxmlformats.org/officeDocument/2006/relationships/slideLayout" Target="../slideLayouts/slideLayout129.xml"/><Relationship Id="rId69" Type="http://schemas.openxmlformats.org/officeDocument/2006/relationships/image" Target="../media/image3.png"/><Relationship Id="rId8" Type="http://schemas.openxmlformats.org/officeDocument/2006/relationships/slideLayout" Target="../slideLayouts/slideLayout73.xml"/><Relationship Id="rId51" Type="http://schemas.openxmlformats.org/officeDocument/2006/relationships/slideLayout" Target="../slideLayouts/slideLayout116.xml"/><Relationship Id="rId3" Type="http://schemas.openxmlformats.org/officeDocument/2006/relationships/slideLayout" Target="../slideLayouts/slideLayout68.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5" Type="http://schemas.openxmlformats.org/officeDocument/2006/relationships/slideLayout" Target="../slideLayouts/slideLayout90.xml"/><Relationship Id="rId33" Type="http://schemas.openxmlformats.org/officeDocument/2006/relationships/slideLayout" Target="../slideLayouts/slideLayout98.xml"/><Relationship Id="rId38" Type="http://schemas.openxmlformats.org/officeDocument/2006/relationships/slideLayout" Target="../slideLayouts/slideLayout103.xml"/><Relationship Id="rId46" Type="http://schemas.openxmlformats.org/officeDocument/2006/relationships/slideLayout" Target="../slideLayouts/slideLayout111.xml"/><Relationship Id="rId59" Type="http://schemas.openxmlformats.org/officeDocument/2006/relationships/slideLayout" Target="../slideLayouts/slideLayout124.xml"/><Relationship Id="rId67" Type="http://schemas.openxmlformats.org/officeDocument/2006/relationships/image" Target="../media/image1.emf"/><Relationship Id="rId20" Type="http://schemas.openxmlformats.org/officeDocument/2006/relationships/slideLayout" Target="../slideLayouts/slideLayout85.xml"/><Relationship Id="rId41" Type="http://schemas.openxmlformats.org/officeDocument/2006/relationships/slideLayout" Target="../slideLayouts/slideLayout106.xml"/><Relationship Id="rId54" Type="http://schemas.openxmlformats.org/officeDocument/2006/relationships/slideLayout" Target="../slideLayouts/slideLayout119.xml"/><Relationship Id="rId62" Type="http://schemas.openxmlformats.org/officeDocument/2006/relationships/slideLayout" Target="../slideLayouts/slideLayout12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5" Type="http://schemas.openxmlformats.org/officeDocument/2006/relationships/slideLayout" Target="../slideLayouts/slideLayout80.xml"/><Relationship Id="rId23" Type="http://schemas.openxmlformats.org/officeDocument/2006/relationships/slideLayout" Target="../slideLayouts/slideLayout88.xml"/><Relationship Id="rId28" Type="http://schemas.openxmlformats.org/officeDocument/2006/relationships/slideLayout" Target="../slideLayouts/slideLayout93.xml"/><Relationship Id="rId36" Type="http://schemas.openxmlformats.org/officeDocument/2006/relationships/slideLayout" Target="../slideLayouts/slideLayout101.xml"/><Relationship Id="rId49" Type="http://schemas.openxmlformats.org/officeDocument/2006/relationships/slideLayout" Target="../slideLayouts/slideLayout114.xml"/><Relationship Id="rId57" Type="http://schemas.openxmlformats.org/officeDocument/2006/relationships/slideLayout" Target="../slideLayouts/slideLayout122.xml"/><Relationship Id="rId10" Type="http://schemas.openxmlformats.org/officeDocument/2006/relationships/slideLayout" Target="../slideLayouts/slideLayout75.xml"/><Relationship Id="rId31" Type="http://schemas.openxmlformats.org/officeDocument/2006/relationships/slideLayout" Target="../slideLayouts/slideLayout96.xml"/><Relationship Id="rId44" Type="http://schemas.openxmlformats.org/officeDocument/2006/relationships/slideLayout" Target="../slideLayouts/slideLayout109.xml"/><Relationship Id="rId52" Type="http://schemas.openxmlformats.org/officeDocument/2006/relationships/slideLayout" Target="../slideLayouts/slideLayout117.xml"/><Relationship Id="rId60" Type="http://schemas.openxmlformats.org/officeDocument/2006/relationships/slideLayout" Target="../slideLayouts/slideLayout125.xml"/><Relationship Id="rId65" Type="http://schemas.openxmlformats.org/officeDocument/2006/relationships/slideLayout" Target="../slideLayouts/slideLayout130.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3" Type="http://schemas.openxmlformats.org/officeDocument/2006/relationships/slideLayout" Target="../slideLayouts/slideLayout78.xml"/><Relationship Id="rId18" Type="http://schemas.openxmlformats.org/officeDocument/2006/relationships/slideLayout" Target="../slideLayouts/slideLayout83.xml"/><Relationship Id="rId39" Type="http://schemas.openxmlformats.org/officeDocument/2006/relationships/slideLayout" Target="../slideLayouts/slideLayout104.xml"/><Relationship Id="rId34" Type="http://schemas.openxmlformats.org/officeDocument/2006/relationships/slideLayout" Target="../slideLayouts/slideLayout99.xml"/><Relationship Id="rId50" Type="http://schemas.openxmlformats.org/officeDocument/2006/relationships/slideLayout" Target="../slideLayouts/slideLayout115.xml"/><Relationship Id="rId55" Type="http://schemas.openxmlformats.org/officeDocument/2006/relationships/slideLayout" Target="../slideLayouts/slideLayout1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a:t>Title goes here, can be aligned top middle or botton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a:t>Edit Master text styles</a:t>
            </a:r>
          </a:p>
          <a:p>
            <a:pPr lvl="1"/>
            <a:r>
              <a:rPr lang="en-US"/>
              <a:t>Second level</a:t>
            </a:r>
          </a:p>
          <a:p>
            <a:pPr lvl="2"/>
            <a:r>
              <a:rPr lang="en-US"/>
              <a:t>Third level</a:t>
            </a:r>
          </a:p>
          <a:p>
            <a:pPr lvl="2"/>
            <a:endParaRPr lang="en-US"/>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a:blip r:embed="rId67"/>
          <a:srcRect l="24096"/>
          <a:stretch>
            <a:fillRect/>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8"/>
          <a:stretch>
            <a:fillRect/>
          </a:stretch>
        </p:blipFill>
        <p:spPr>
          <a:xfrm>
            <a:off x="115779" y="223914"/>
            <a:ext cx="752320" cy="69658"/>
          </a:xfrm>
          <a:prstGeom prst="rect">
            <a:avLst/>
          </a:prstGeom>
        </p:spPr>
      </p:pic>
    </p:spTree>
    <p:extLst>
      <p:ext uri="{BB962C8B-B14F-4D97-AF65-F5344CB8AC3E}">
        <p14:creationId xmlns:p14="http://schemas.microsoft.com/office/powerpoint/2010/main" val="1460403557"/>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 id="2147483966" r:id="rId16"/>
    <p:sldLayoutId id="2147483967" r:id="rId17"/>
    <p:sldLayoutId id="2147483968" r:id="rId18"/>
    <p:sldLayoutId id="2147483969" r:id="rId19"/>
    <p:sldLayoutId id="2147483970" r:id="rId20"/>
    <p:sldLayoutId id="2147483971" r:id="rId21"/>
    <p:sldLayoutId id="2147483972" r:id="rId22"/>
    <p:sldLayoutId id="2147483973" r:id="rId23"/>
    <p:sldLayoutId id="2147483974" r:id="rId24"/>
    <p:sldLayoutId id="2147483975" r:id="rId25"/>
    <p:sldLayoutId id="2147483976" r:id="rId26"/>
    <p:sldLayoutId id="2147483977" r:id="rId27"/>
    <p:sldLayoutId id="2147483978" r:id="rId28"/>
    <p:sldLayoutId id="2147483979" r:id="rId29"/>
    <p:sldLayoutId id="2147483980" r:id="rId30"/>
    <p:sldLayoutId id="2147483981" r:id="rId31"/>
    <p:sldLayoutId id="2147483982" r:id="rId32"/>
    <p:sldLayoutId id="2147483983" r:id="rId33"/>
    <p:sldLayoutId id="2147483984" r:id="rId34"/>
    <p:sldLayoutId id="2147483985" r:id="rId35"/>
    <p:sldLayoutId id="2147483986" r:id="rId36"/>
    <p:sldLayoutId id="2147483987" r:id="rId37"/>
    <p:sldLayoutId id="2147483988" r:id="rId38"/>
    <p:sldLayoutId id="2147483989" r:id="rId39"/>
    <p:sldLayoutId id="2147483990" r:id="rId40"/>
    <p:sldLayoutId id="2147483991" r:id="rId41"/>
    <p:sldLayoutId id="2147483992" r:id="rId42"/>
    <p:sldLayoutId id="2147483993" r:id="rId43"/>
    <p:sldLayoutId id="2147483994" r:id="rId44"/>
    <p:sldLayoutId id="2147483995" r:id="rId45"/>
    <p:sldLayoutId id="2147483996" r:id="rId46"/>
    <p:sldLayoutId id="2147483997" r:id="rId47"/>
    <p:sldLayoutId id="2147483998" r:id="rId48"/>
    <p:sldLayoutId id="2147483999" r:id="rId49"/>
    <p:sldLayoutId id="2147484000" r:id="rId50"/>
    <p:sldLayoutId id="2147484001" r:id="rId51"/>
    <p:sldLayoutId id="2147484002" r:id="rId52"/>
    <p:sldLayoutId id="2147484003" r:id="rId53"/>
    <p:sldLayoutId id="2147484004" r:id="rId54"/>
    <p:sldLayoutId id="2147484005" r:id="rId55"/>
    <p:sldLayoutId id="2147484006" r:id="rId56"/>
    <p:sldLayoutId id="2147484007" r:id="rId57"/>
    <p:sldLayoutId id="2147484008" r:id="rId58"/>
    <p:sldLayoutId id="2147484009" r:id="rId59"/>
    <p:sldLayoutId id="2147484010" r:id="rId60"/>
    <p:sldLayoutId id="2147484011" r:id="rId61"/>
    <p:sldLayoutId id="2147484012" r:id="rId62"/>
    <p:sldLayoutId id="2147484013" r:id="rId63"/>
    <p:sldLayoutId id="2147484014" r:id="rId64"/>
    <p:sldLayoutId id="2147484015" r:id="rId65"/>
  </p:sldLayoutIdLst>
  <p:transition/>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9"/>
        </a:buBlip>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a:t>Title goes here, can be aligned top middle or botton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a:t>Edit Master text styles</a:t>
            </a:r>
          </a:p>
          <a:p>
            <a:pPr lvl="1"/>
            <a:r>
              <a:rPr lang="en-US"/>
              <a:t>Second level</a:t>
            </a:r>
          </a:p>
          <a:p>
            <a:pPr lvl="2"/>
            <a:r>
              <a:rPr lang="en-US"/>
              <a:t>Third level</a:t>
            </a:r>
          </a:p>
          <a:p>
            <a:pPr lvl="2"/>
            <a:endParaRPr lang="en-US"/>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a:blip r:embed="rId67"/>
          <a:srcRect l="24096"/>
          <a:stretch>
            <a:fillRect/>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8"/>
          <a:stretch>
            <a:fillRect/>
          </a:stretch>
        </p:blipFill>
        <p:spPr>
          <a:xfrm>
            <a:off x="115779" y="223914"/>
            <a:ext cx="752320" cy="69658"/>
          </a:xfrm>
          <a:prstGeom prst="rect">
            <a:avLst/>
          </a:prstGeom>
        </p:spPr>
      </p:pic>
    </p:spTree>
    <p:extLst>
      <p:ext uri="{BB962C8B-B14F-4D97-AF65-F5344CB8AC3E}">
        <p14:creationId xmlns:p14="http://schemas.microsoft.com/office/powerpoint/2010/main" val="678103309"/>
      </p:ext>
    </p:extLst>
  </p:cSld>
  <p:clrMap bg1="lt1" tx1="dk1" bg2="lt2" tx2="dk2" accent1="accent1" accent2="accent2" accent3="accent3" accent4="accent4" accent5="accent5" accent6="accent6" hlink="hlink" folHlink="folHlink"/>
  <p:sldLayoutIdLst>
    <p:sldLayoutId id="2147484017" r:id="rId1"/>
    <p:sldLayoutId id="2147484018" r:id="rId2"/>
    <p:sldLayoutId id="2147484019" r:id="rId3"/>
    <p:sldLayoutId id="2147484020" r:id="rId4"/>
    <p:sldLayoutId id="2147484021" r:id="rId5"/>
    <p:sldLayoutId id="2147484022" r:id="rId6"/>
    <p:sldLayoutId id="2147484023" r:id="rId7"/>
    <p:sldLayoutId id="2147484024" r:id="rId8"/>
    <p:sldLayoutId id="2147484025" r:id="rId9"/>
    <p:sldLayoutId id="2147484026" r:id="rId10"/>
    <p:sldLayoutId id="2147484027" r:id="rId11"/>
    <p:sldLayoutId id="2147484028" r:id="rId12"/>
    <p:sldLayoutId id="2147484029" r:id="rId13"/>
    <p:sldLayoutId id="2147484030" r:id="rId14"/>
    <p:sldLayoutId id="2147484031" r:id="rId15"/>
    <p:sldLayoutId id="2147484032" r:id="rId16"/>
    <p:sldLayoutId id="2147484033" r:id="rId17"/>
    <p:sldLayoutId id="2147484034" r:id="rId18"/>
    <p:sldLayoutId id="2147484035" r:id="rId19"/>
    <p:sldLayoutId id="2147484036" r:id="rId20"/>
    <p:sldLayoutId id="2147484037" r:id="rId21"/>
    <p:sldLayoutId id="2147484038" r:id="rId22"/>
    <p:sldLayoutId id="2147484039" r:id="rId23"/>
    <p:sldLayoutId id="2147484040" r:id="rId24"/>
    <p:sldLayoutId id="2147484041" r:id="rId25"/>
    <p:sldLayoutId id="2147484042" r:id="rId26"/>
    <p:sldLayoutId id="2147484043" r:id="rId27"/>
    <p:sldLayoutId id="2147484044" r:id="rId28"/>
    <p:sldLayoutId id="2147484045" r:id="rId29"/>
    <p:sldLayoutId id="2147484046" r:id="rId30"/>
    <p:sldLayoutId id="2147484047" r:id="rId31"/>
    <p:sldLayoutId id="2147484048" r:id="rId32"/>
    <p:sldLayoutId id="2147484049" r:id="rId33"/>
    <p:sldLayoutId id="2147484050" r:id="rId34"/>
    <p:sldLayoutId id="2147484051" r:id="rId35"/>
    <p:sldLayoutId id="2147484052" r:id="rId36"/>
    <p:sldLayoutId id="2147484053" r:id="rId37"/>
    <p:sldLayoutId id="2147484054" r:id="rId38"/>
    <p:sldLayoutId id="2147484055" r:id="rId39"/>
    <p:sldLayoutId id="2147484056" r:id="rId40"/>
    <p:sldLayoutId id="2147484057" r:id="rId41"/>
    <p:sldLayoutId id="2147484058" r:id="rId42"/>
    <p:sldLayoutId id="2147484059" r:id="rId43"/>
    <p:sldLayoutId id="2147484060" r:id="rId44"/>
    <p:sldLayoutId id="2147484061" r:id="rId45"/>
    <p:sldLayoutId id="2147484062" r:id="rId46"/>
    <p:sldLayoutId id="2147484063" r:id="rId47"/>
    <p:sldLayoutId id="2147484064" r:id="rId48"/>
    <p:sldLayoutId id="2147484065" r:id="rId49"/>
    <p:sldLayoutId id="2147484066" r:id="rId50"/>
    <p:sldLayoutId id="2147484067" r:id="rId51"/>
    <p:sldLayoutId id="2147484068" r:id="rId52"/>
    <p:sldLayoutId id="2147484069" r:id="rId53"/>
    <p:sldLayoutId id="2147484070" r:id="rId54"/>
    <p:sldLayoutId id="2147484071" r:id="rId55"/>
    <p:sldLayoutId id="2147484072" r:id="rId56"/>
    <p:sldLayoutId id="2147484073" r:id="rId57"/>
    <p:sldLayoutId id="2147484074" r:id="rId58"/>
    <p:sldLayoutId id="2147484075" r:id="rId59"/>
    <p:sldLayoutId id="2147484076" r:id="rId60"/>
    <p:sldLayoutId id="2147484077" r:id="rId61"/>
    <p:sldLayoutId id="2147484078" r:id="rId62"/>
    <p:sldLayoutId id="2147484079" r:id="rId63"/>
    <p:sldLayoutId id="2147484080" r:id="rId64"/>
    <p:sldLayoutId id="2147484081" r:id="rId65"/>
  </p:sldLayoutIdLst>
  <p:transition/>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9"/>
        </a:buBlip>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9.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7.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gif"/><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gif"/><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gif"/><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7.xml"/><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1.xml"/></Relationships>
</file>

<file path=ppt/slides/_rels/slide18.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39.gif"/></Relationships>
</file>

<file path=ppt/slides/_rels/slide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3.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9.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65114F6-BF94-4AFD-B453-B62BB77C1E54}"/>
              </a:ext>
            </a:extLst>
          </p:cNvPr>
          <p:cNvSpPr>
            <a:spLocks noGrp="1"/>
          </p:cNvSpPr>
          <p:nvPr>
            <p:ph type="title"/>
          </p:nvPr>
        </p:nvSpPr>
        <p:spPr/>
        <p:txBody>
          <a:bodyPr>
            <a:normAutofit fontScale="90000"/>
          </a:bodyPr>
          <a:lstStyle/>
          <a:p>
            <a:r>
              <a:rPr lang="en-US" altLang="zh-CN" dirty="0"/>
              <a:t>Deposition of </a:t>
            </a:r>
            <a:r>
              <a:rPr lang="en-US" altLang="zh-CN" dirty="0" err="1"/>
              <a:t>Al₂O</a:t>
            </a:r>
            <a:r>
              <a:rPr lang="en-US" altLang="zh-CN" dirty="0"/>
              <a:t>₃ on U-Shaped Groove Surfaces Using the ALD Processing</a:t>
            </a:r>
            <a:endParaRPr lang="en-US" baseline="-25000" dirty="0"/>
          </a:p>
        </p:txBody>
      </p:sp>
      <p:sp>
        <p:nvSpPr>
          <p:cNvPr id="7" name="文本占位符 6">
            <a:extLst>
              <a:ext uri="{FF2B5EF4-FFF2-40B4-BE49-F238E27FC236}">
                <a16:creationId xmlns:a16="http://schemas.microsoft.com/office/drawing/2014/main" id="{E7C7A8D0-B39D-4FA2-BB34-2AAF4507CBFB}"/>
              </a:ext>
            </a:extLst>
          </p:cNvPr>
          <p:cNvSpPr>
            <a:spLocks noGrp="1"/>
          </p:cNvSpPr>
          <p:nvPr>
            <p:ph type="body" idx="1"/>
          </p:nvPr>
        </p:nvSpPr>
        <p:spPr/>
        <p:txBody>
          <a:bodyPr>
            <a:normAutofit lnSpcReduction="10000"/>
          </a:bodyPr>
          <a:lstStyle/>
          <a:p>
            <a:r>
              <a:rPr lang="en-US" altLang="zh-CN"/>
              <a:t>COMSOL</a:t>
            </a:r>
            <a:endParaRPr lang="en-US" dirty="0"/>
          </a:p>
        </p:txBody>
      </p:sp>
    </p:spTree>
    <p:extLst>
      <p:ext uri="{BB962C8B-B14F-4D97-AF65-F5344CB8AC3E}">
        <p14:creationId xmlns:p14="http://schemas.microsoft.com/office/powerpoint/2010/main" val="232390402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a:xfrm>
            <a:off x="457200" y="3034640"/>
            <a:ext cx="2514599" cy="2108859"/>
          </a:xfrm>
        </p:spPr>
        <p:txBody>
          <a:bodyPr>
            <a:normAutofit lnSpcReduction="10000"/>
          </a:bodyPr>
          <a:lstStyle/>
          <a:p>
            <a:pPr>
              <a:defRPr b="0" i="0"/>
            </a:pPr>
            <a:r>
              <a:rPr lang="en-US" altLang="zh-CN" sz="1100" noProof="0" dirty="0"/>
              <a:t>Number Density of sites</a:t>
            </a:r>
          </a:p>
          <a:p>
            <a:pPr lvl="1">
              <a:defRPr b="0" i="0"/>
            </a:pPr>
            <a:r>
              <a:rPr lang="en-US" altLang="zh-CN" sz="900" dirty="0"/>
              <a:t>9.4e14 [1/cm^2]</a:t>
            </a:r>
          </a:p>
          <a:p>
            <a:pPr>
              <a:defRPr b="0" i="0"/>
            </a:pPr>
            <a:r>
              <a:rPr lang="en-US" altLang="zh-CN" sz="1100" dirty="0"/>
              <a:t>Sites are used to characterize surface hydroxyl groups</a:t>
            </a:r>
          </a:p>
          <a:p>
            <a:pPr marL="360363" lvl="1" indent="-182563">
              <a:defRPr b="0" i="0"/>
            </a:pPr>
            <a:r>
              <a:rPr lang="en-US" altLang="zh-CN" sz="900" dirty="0"/>
              <a:t>This parameter is primarily employed to observe surface coverage during the evaluation of results and is independent of surface reaction kinetics.</a:t>
            </a:r>
          </a:p>
          <a:p>
            <a:pPr marL="360363" lvl="1" indent="-182563">
              <a:defRPr b="0" i="0"/>
            </a:pPr>
            <a:r>
              <a:rPr lang="en-US" altLang="zh-CN" sz="900" dirty="0"/>
              <a:t>In some ALD reactions, in-situ sites represent surface dislocations, which require manual correlation with reaction rates, since dislocations are not actual species</a:t>
            </a:r>
          </a:p>
        </p:txBody>
      </p:sp>
      <p:sp>
        <p:nvSpPr>
          <p:cNvPr id="3" name="Content Placeholder 2">
            <a:extLst>
              <a:ext uri="{FF2B5EF4-FFF2-40B4-BE49-F238E27FC236}">
                <a16:creationId xmlns:a16="http://schemas.microsoft.com/office/drawing/2014/main" id="{DFC68D73-2FBD-4CF0-A678-60694C8AD204}"/>
              </a:ext>
            </a:extLst>
          </p:cNvPr>
          <p:cNvSpPr>
            <a:spLocks noGrp="1"/>
          </p:cNvSpPr>
          <p:nvPr>
            <p:ph sz="quarter" idx="17"/>
          </p:nvPr>
        </p:nvSpPr>
        <p:spPr/>
        <p:txBody>
          <a:bodyPr/>
          <a:lstStyle/>
          <a:p>
            <a:endParaRPr lang="en-US" dirty="0"/>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zh-CN" dirty="0"/>
              <a:t>Surface Reactions</a:t>
            </a:r>
            <a:endParaRPr lang="en-US" noProof="0" dirty="0"/>
          </a:p>
        </p:txBody>
      </p:sp>
      <p:pic>
        <p:nvPicPr>
          <p:cNvPr id="5" name="Picture 4">
            <a:extLst>
              <a:ext uri="{FF2B5EF4-FFF2-40B4-BE49-F238E27FC236}">
                <a16:creationId xmlns:a16="http://schemas.microsoft.com/office/drawing/2014/main" id="{712CBF05-3210-4FD2-B056-92E8EA3EF36E}"/>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245351077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内容占位符 8">
            <a:extLst>
              <a:ext uri="{FF2B5EF4-FFF2-40B4-BE49-F238E27FC236}">
                <a16:creationId xmlns:a16="http://schemas.microsoft.com/office/drawing/2014/main" id="{39DB6500-AD30-4CC3-B174-397966484549}"/>
              </a:ext>
            </a:extLst>
          </p:cNvPr>
          <p:cNvPicPr>
            <a:picLocks noGrp="1" noChangeAspect="1"/>
          </p:cNvPicPr>
          <p:nvPr>
            <p:ph sz="quarter" idx="17"/>
          </p:nvPr>
        </p:nvPicPr>
        <p:blipFill>
          <a:blip r:embed="rId2"/>
          <a:stretch>
            <a:fillRect/>
          </a:stretch>
        </p:blipFill>
        <p:spPr>
          <a:xfrm>
            <a:off x="3860802" y="1821656"/>
            <a:ext cx="4906657" cy="3314700"/>
          </a:xfrm>
          <a:prstGeom prst="rect">
            <a:avLst/>
          </a:prstGeom>
        </p:spPr>
      </p:pic>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p:txBody>
          <a:bodyPr/>
          <a:lstStyle/>
          <a:p>
            <a:pPr>
              <a:defRPr b="0" i="0"/>
            </a:pPr>
            <a:r>
              <a:rPr lang="en-US" altLang="zh-CN" b="1" noProof="0" dirty="0"/>
              <a:t>Flow Field</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p:txBody>
          <a:bodyPr>
            <a:normAutofit/>
          </a:bodyPr>
          <a:lstStyle/>
          <a:p>
            <a:pPr>
              <a:defRPr b="0" i="0"/>
            </a:pPr>
            <a:r>
              <a:rPr lang="en-US" altLang="zh-CN" sz="1200" dirty="0"/>
              <a:t>Negligible flow inside the U-shaped groove</a:t>
            </a:r>
            <a:endParaRPr lang="en-US" sz="1200" noProof="0" dirty="0"/>
          </a:p>
        </p:txBody>
      </p:sp>
      <p:sp>
        <p:nvSpPr>
          <p:cNvPr id="17" name="椭圆 16">
            <a:extLst>
              <a:ext uri="{FF2B5EF4-FFF2-40B4-BE49-F238E27FC236}">
                <a16:creationId xmlns:a16="http://schemas.microsoft.com/office/drawing/2014/main" id="{B7CB2909-CB39-4C8D-8C44-BAFDC6ECBA8F}"/>
              </a:ext>
            </a:extLst>
          </p:cNvPr>
          <p:cNvSpPr/>
          <p:nvPr/>
        </p:nvSpPr>
        <p:spPr>
          <a:xfrm>
            <a:off x="6076950" y="3402806"/>
            <a:ext cx="76200" cy="76200"/>
          </a:xfrm>
          <a:prstGeom prst="ellipse">
            <a:avLst/>
          </a:prstGeom>
          <a:noFill/>
          <a:ln w="63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直接连接符 18">
            <a:extLst>
              <a:ext uri="{FF2B5EF4-FFF2-40B4-BE49-F238E27FC236}">
                <a16:creationId xmlns:a16="http://schemas.microsoft.com/office/drawing/2014/main" id="{F2BC9FAB-8D62-4E6F-88BE-F8BDC9514917}"/>
              </a:ext>
            </a:extLst>
          </p:cNvPr>
          <p:cNvCxnSpPr>
            <a:cxnSpLocks/>
            <a:stCxn id="17" idx="2"/>
          </p:cNvCxnSpPr>
          <p:nvPr/>
        </p:nvCxnSpPr>
        <p:spPr>
          <a:xfrm flipH="1">
            <a:off x="2895600" y="3440906"/>
            <a:ext cx="3181350" cy="0"/>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E34386A3-D4A3-48B0-A2A5-B651BD6895CA}"/>
              </a:ext>
            </a:extLst>
          </p:cNvPr>
          <p:cNvPicPr>
            <a:picLocks noChangeAspect="1"/>
          </p:cNvPicPr>
          <p:nvPr/>
        </p:nvPicPr>
        <p:blipFill rotWithShape="1">
          <a:blip r:embed="rId3"/>
          <a:srcRect t="91481"/>
          <a:stretch/>
        </p:blipFill>
        <p:spPr>
          <a:xfrm>
            <a:off x="145745" y="4659013"/>
            <a:ext cx="3472543" cy="258834"/>
          </a:xfrm>
          <a:prstGeom prst="rect">
            <a:avLst/>
          </a:prstGeom>
        </p:spPr>
      </p:pic>
      <p:pic>
        <p:nvPicPr>
          <p:cNvPr id="21" name="图片 20">
            <a:extLst>
              <a:ext uri="{FF2B5EF4-FFF2-40B4-BE49-F238E27FC236}">
                <a16:creationId xmlns:a16="http://schemas.microsoft.com/office/drawing/2014/main" id="{6E97165C-4F36-4E34-B897-D04C1C6A263B}"/>
              </a:ext>
            </a:extLst>
          </p:cNvPr>
          <p:cNvPicPr>
            <a:picLocks noChangeAspect="1"/>
          </p:cNvPicPr>
          <p:nvPr/>
        </p:nvPicPr>
        <p:blipFill>
          <a:blip r:embed="rId4"/>
          <a:stretch>
            <a:fillRect/>
          </a:stretch>
        </p:blipFill>
        <p:spPr>
          <a:xfrm>
            <a:off x="145745" y="2078833"/>
            <a:ext cx="3026224" cy="2647946"/>
          </a:xfrm>
          <a:prstGeom prst="rect">
            <a:avLst/>
          </a:prstGeom>
        </p:spPr>
      </p:pic>
    </p:spTree>
    <p:extLst>
      <p:ext uri="{BB962C8B-B14F-4D97-AF65-F5344CB8AC3E}">
        <p14:creationId xmlns:p14="http://schemas.microsoft.com/office/powerpoint/2010/main" val="250510140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内容占位符 19">
            <a:extLst>
              <a:ext uri="{FF2B5EF4-FFF2-40B4-BE49-F238E27FC236}">
                <a16:creationId xmlns:a16="http://schemas.microsoft.com/office/drawing/2014/main" id="{0CDF409B-D724-444C-B23B-D1F092F38689}"/>
              </a:ext>
            </a:extLst>
          </p:cNvPr>
          <p:cNvPicPr>
            <a:picLocks noGrp="1" noChangeAspect="1"/>
          </p:cNvPicPr>
          <p:nvPr>
            <p:ph sz="quarter" idx="17"/>
          </p:nvPr>
        </p:nvPicPr>
        <p:blipFill>
          <a:blip r:embed="rId2"/>
          <a:stretch>
            <a:fillRect/>
          </a:stretch>
        </p:blipFill>
        <p:spPr>
          <a:xfrm>
            <a:off x="685800" y="1733550"/>
            <a:ext cx="8383456" cy="3314700"/>
          </a:xfrm>
        </p:spPr>
      </p:pic>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a:xfrm>
            <a:off x="457201" y="800101"/>
            <a:ext cx="3581399" cy="800100"/>
          </a:xfrm>
        </p:spPr>
        <p:txBody>
          <a:bodyPr/>
          <a:lstStyle/>
          <a:p>
            <a:pPr>
              <a:defRPr b="0" i="0"/>
            </a:pPr>
            <a:r>
              <a:rPr lang="en-US" altLang="zh-CN" b="1" noProof="0" dirty="0"/>
              <a:t>Concentration: First Introduction of TMA</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p:txBody>
          <a:bodyPr>
            <a:normAutofit fontScale="92500" lnSpcReduction="20000"/>
          </a:bodyPr>
          <a:lstStyle/>
          <a:p>
            <a:pPr marL="176209" indent="-176209">
              <a:buFont typeface="Wingdings" pitchFamily="2" charset="2"/>
              <a:buChar char="§"/>
              <a:defRPr b="0" i="0"/>
            </a:pPr>
            <a:r>
              <a:rPr lang="en-US" altLang="zh-CN" sz="1200"/>
              <a:t>As TMA is introduced, it gradually reacts with surface –OH, forming the intermediate product DMA.</a:t>
            </a:r>
            <a:endParaRPr lang="en-US" altLang="zh-CN" sz="1200" dirty="0"/>
          </a:p>
          <a:p>
            <a:pPr marL="176209" indent="-176209">
              <a:buFont typeface="Wingdings" pitchFamily="2" charset="2"/>
              <a:buChar char="§"/>
              <a:defRPr b="0" i="0"/>
            </a:pPr>
            <a:r>
              <a:rPr lang="en-US" altLang="zh-CN" sz="1200" noProof="0"/>
              <a:t>The surface concentration of the intermediate product first saturates at the top, while in the groove, due to the low flow rate, saturation is reached last.</a:t>
            </a:r>
            <a:endParaRPr lang="en-US" sz="1200" noProof="0" dirty="0"/>
          </a:p>
        </p:txBody>
      </p:sp>
      <p:sp>
        <p:nvSpPr>
          <p:cNvPr id="38" name="矩形 37">
            <a:extLst>
              <a:ext uri="{FF2B5EF4-FFF2-40B4-BE49-F238E27FC236}">
                <a16:creationId xmlns:a16="http://schemas.microsoft.com/office/drawing/2014/main" id="{CA4BDD52-FBC5-4420-9878-5868FC00AA4B}"/>
              </a:ext>
            </a:extLst>
          </p:cNvPr>
          <p:cNvSpPr/>
          <p:nvPr/>
        </p:nvSpPr>
        <p:spPr>
          <a:xfrm>
            <a:off x="1676400" y="4705350"/>
            <a:ext cx="2111475" cy="276999"/>
          </a:xfrm>
          <a:prstGeom prst="rect">
            <a:avLst/>
          </a:prstGeom>
        </p:spPr>
        <p:txBody>
          <a:bodyPr wrap="none">
            <a:spAutoFit/>
          </a:bodyPr>
          <a:lstStyle/>
          <a:p>
            <a:r>
              <a:rPr lang="en-US" altLang="zh-CN" sz="1200"/>
              <a:t>DMA Surface Concentration</a:t>
            </a:r>
            <a:endParaRPr lang="en-US" sz="1200" dirty="0"/>
          </a:p>
        </p:txBody>
      </p:sp>
      <p:sp>
        <p:nvSpPr>
          <p:cNvPr id="41" name="矩形 40">
            <a:extLst>
              <a:ext uri="{FF2B5EF4-FFF2-40B4-BE49-F238E27FC236}">
                <a16:creationId xmlns:a16="http://schemas.microsoft.com/office/drawing/2014/main" id="{55F90FA5-7B01-4DBC-98BC-330C1791EF8D}"/>
              </a:ext>
            </a:extLst>
          </p:cNvPr>
          <p:cNvSpPr/>
          <p:nvPr/>
        </p:nvSpPr>
        <p:spPr>
          <a:xfrm>
            <a:off x="5934808" y="4705349"/>
            <a:ext cx="1532792" cy="276999"/>
          </a:xfrm>
          <a:prstGeom prst="rect">
            <a:avLst/>
          </a:prstGeom>
        </p:spPr>
        <p:txBody>
          <a:bodyPr wrap="none">
            <a:spAutoFit/>
          </a:bodyPr>
          <a:lstStyle/>
          <a:p>
            <a:r>
              <a:rPr lang="en-US" altLang="zh-CN" sz="1200" dirty="0"/>
              <a:t>TMA Concentration</a:t>
            </a:r>
            <a:endParaRPr lang="en-US" sz="1200" dirty="0"/>
          </a:p>
        </p:txBody>
      </p:sp>
      <p:pic>
        <p:nvPicPr>
          <p:cNvPr id="21" name="图片 20">
            <a:extLst>
              <a:ext uri="{FF2B5EF4-FFF2-40B4-BE49-F238E27FC236}">
                <a16:creationId xmlns:a16="http://schemas.microsoft.com/office/drawing/2014/main" id="{433DA6C1-94CD-4B41-96C9-805BE75FACDD}"/>
              </a:ext>
            </a:extLst>
          </p:cNvPr>
          <p:cNvPicPr>
            <a:picLocks noChangeAspect="1"/>
          </p:cNvPicPr>
          <p:nvPr/>
        </p:nvPicPr>
        <p:blipFill rotWithShape="1">
          <a:blip r:embed="rId3"/>
          <a:srcRect r="92847"/>
          <a:stretch/>
        </p:blipFill>
        <p:spPr>
          <a:xfrm>
            <a:off x="8458200" y="1982898"/>
            <a:ext cx="521010" cy="2880000"/>
          </a:xfrm>
          <a:prstGeom prst="rect">
            <a:avLst/>
          </a:prstGeom>
        </p:spPr>
      </p:pic>
      <p:pic>
        <p:nvPicPr>
          <p:cNvPr id="22" name="图片 21">
            <a:extLst>
              <a:ext uri="{FF2B5EF4-FFF2-40B4-BE49-F238E27FC236}">
                <a16:creationId xmlns:a16="http://schemas.microsoft.com/office/drawing/2014/main" id="{5478BF15-DEF6-41FB-BF42-53C6650BC9D1}"/>
              </a:ext>
            </a:extLst>
          </p:cNvPr>
          <p:cNvPicPr>
            <a:picLocks noChangeAspect="1"/>
          </p:cNvPicPr>
          <p:nvPr/>
        </p:nvPicPr>
        <p:blipFill rotWithShape="1">
          <a:blip r:embed="rId3"/>
          <a:srcRect l="93333"/>
          <a:stretch/>
        </p:blipFill>
        <p:spPr>
          <a:xfrm>
            <a:off x="762000" y="1982898"/>
            <a:ext cx="485602" cy="2880000"/>
          </a:xfrm>
          <a:prstGeom prst="rect">
            <a:avLst/>
          </a:prstGeom>
        </p:spPr>
      </p:pic>
    </p:spTree>
    <p:extLst>
      <p:ext uri="{BB962C8B-B14F-4D97-AF65-F5344CB8AC3E}">
        <p14:creationId xmlns:p14="http://schemas.microsoft.com/office/powerpoint/2010/main" val="217023042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a:extLst>
              <a:ext uri="{FF2B5EF4-FFF2-40B4-BE49-F238E27FC236}">
                <a16:creationId xmlns:a16="http://schemas.microsoft.com/office/drawing/2014/main" id="{74D52111-70E7-43BD-B9A2-E2D81292D042}"/>
              </a:ext>
            </a:extLst>
          </p:cNvPr>
          <p:cNvPicPr>
            <a:picLocks noGrp="1" noChangeAspect="1"/>
          </p:cNvPicPr>
          <p:nvPr>
            <p:ph sz="quarter" idx="17"/>
          </p:nvPr>
        </p:nvPicPr>
        <p:blipFill>
          <a:blip r:embed="rId2"/>
          <a:stretch>
            <a:fillRect/>
          </a:stretch>
        </p:blipFill>
        <p:spPr>
          <a:xfrm>
            <a:off x="685800" y="1733550"/>
            <a:ext cx="8383456" cy="3314700"/>
          </a:xfrm>
        </p:spPr>
      </p:pic>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p:txBody>
          <a:bodyPr/>
          <a:lstStyle/>
          <a:p>
            <a:pPr>
              <a:defRPr b="0" i="0"/>
            </a:pPr>
            <a:r>
              <a:rPr lang="en-US" altLang="zh-CN" b="1" noProof="0" dirty="0"/>
              <a:t>Concentration: First Introduction of H</a:t>
            </a:r>
            <a:r>
              <a:rPr lang="en-US" altLang="zh-CN" b="1" baseline="-25000" noProof="0" dirty="0"/>
              <a:t>2</a:t>
            </a:r>
            <a:r>
              <a:rPr lang="en-US" altLang="zh-CN" b="1" noProof="0" dirty="0"/>
              <a:t>O</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p:txBody>
          <a:bodyPr>
            <a:normAutofit fontScale="70000" lnSpcReduction="20000"/>
          </a:bodyPr>
          <a:lstStyle/>
          <a:p>
            <a:pPr marL="176209" indent="-176209">
              <a:buFont typeface="Wingdings" pitchFamily="2" charset="2"/>
              <a:buChar char="§"/>
              <a:defRPr b="0" i="0"/>
            </a:pPr>
            <a:r>
              <a:rPr lang="en-US" altLang="zh-CN" sz="1200" dirty="0"/>
              <a:t>Upon introducing H₂O, the second reaction step is activated, and the </a:t>
            </a:r>
            <a:r>
              <a:rPr lang="en-US" altLang="zh-CN" sz="1200" dirty="0" err="1"/>
              <a:t>Al₂O</a:t>
            </a:r>
            <a:r>
              <a:rPr lang="en-US" altLang="zh-CN" sz="1200" dirty="0"/>
              <a:t>₃ film begins to grow gradually.</a:t>
            </a:r>
          </a:p>
          <a:p>
            <a:pPr marL="176209" indent="-176209">
              <a:buFont typeface="Wingdings" pitchFamily="2" charset="2"/>
              <a:buChar char="§"/>
              <a:defRPr b="0" i="0"/>
            </a:pPr>
            <a:r>
              <a:rPr lang="en-US" altLang="zh-CN" sz="1200" noProof="0" dirty="0"/>
              <a:t>The film growth process is similar to that of the intermediate product, with a growth rate of approximately 0.3 [nm/s].</a:t>
            </a:r>
          </a:p>
          <a:p>
            <a:pPr marL="176209" indent="-176209">
              <a:buFont typeface="Wingdings" pitchFamily="2" charset="2"/>
              <a:buChar char="§"/>
              <a:defRPr b="0" i="0"/>
            </a:pPr>
            <a:r>
              <a:rPr lang="en-US" altLang="zh-CN" sz="1200" noProof="0" dirty="0"/>
              <a:t>After the intermediate product is completely consumed, H₂O continues to be introduced, but the film thickness remains unchanged at 0.64 nm with high uniformity.</a:t>
            </a:r>
            <a:endParaRPr lang="en-US" sz="1200" noProof="0" dirty="0"/>
          </a:p>
        </p:txBody>
      </p:sp>
      <p:sp>
        <p:nvSpPr>
          <p:cNvPr id="38" name="矩形 37">
            <a:extLst>
              <a:ext uri="{FF2B5EF4-FFF2-40B4-BE49-F238E27FC236}">
                <a16:creationId xmlns:a16="http://schemas.microsoft.com/office/drawing/2014/main" id="{CA4BDD52-FBC5-4420-9878-5868FC00AA4B}"/>
              </a:ext>
            </a:extLst>
          </p:cNvPr>
          <p:cNvSpPr/>
          <p:nvPr/>
        </p:nvSpPr>
        <p:spPr>
          <a:xfrm>
            <a:off x="2057400" y="4705348"/>
            <a:ext cx="1176925" cy="276999"/>
          </a:xfrm>
          <a:prstGeom prst="rect">
            <a:avLst/>
          </a:prstGeom>
        </p:spPr>
        <p:txBody>
          <a:bodyPr wrap="none">
            <a:spAutoFit/>
          </a:bodyPr>
          <a:lstStyle/>
          <a:p>
            <a:r>
              <a:rPr lang="en-US" altLang="zh-CN" sz="1200" dirty="0"/>
              <a:t>Film Thickness</a:t>
            </a:r>
            <a:endParaRPr lang="en-US" sz="1200" dirty="0"/>
          </a:p>
        </p:txBody>
      </p:sp>
      <p:sp>
        <p:nvSpPr>
          <p:cNvPr id="41" name="矩形 40">
            <a:extLst>
              <a:ext uri="{FF2B5EF4-FFF2-40B4-BE49-F238E27FC236}">
                <a16:creationId xmlns:a16="http://schemas.microsoft.com/office/drawing/2014/main" id="{55F90FA5-7B01-4DBC-98BC-330C1791EF8D}"/>
              </a:ext>
            </a:extLst>
          </p:cNvPr>
          <p:cNvSpPr/>
          <p:nvPr/>
        </p:nvSpPr>
        <p:spPr>
          <a:xfrm>
            <a:off x="5928727" y="4705347"/>
            <a:ext cx="1524776" cy="276999"/>
          </a:xfrm>
          <a:prstGeom prst="rect">
            <a:avLst/>
          </a:prstGeom>
        </p:spPr>
        <p:txBody>
          <a:bodyPr wrap="none">
            <a:spAutoFit/>
          </a:bodyPr>
          <a:lstStyle/>
          <a:p>
            <a:r>
              <a:rPr lang="en-US" altLang="zh-CN" sz="1200" dirty="0"/>
              <a:t>H</a:t>
            </a:r>
            <a:r>
              <a:rPr lang="en-US" altLang="zh-CN" sz="1200" baseline="-25000" dirty="0"/>
              <a:t>2</a:t>
            </a:r>
            <a:r>
              <a:rPr lang="en-US" altLang="zh-CN" sz="1200" dirty="0"/>
              <a:t>O Concentration</a:t>
            </a:r>
            <a:endParaRPr lang="en-US" sz="1200" dirty="0"/>
          </a:p>
        </p:txBody>
      </p:sp>
      <p:pic>
        <p:nvPicPr>
          <p:cNvPr id="9" name="图片 8">
            <a:extLst>
              <a:ext uri="{FF2B5EF4-FFF2-40B4-BE49-F238E27FC236}">
                <a16:creationId xmlns:a16="http://schemas.microsoft.com/office/drawing/2014/main" id="{EBA66307-8F8B-459D-8DB9-0865F16B4156}"/>
              </a:ext>
            </a:extLst>
          </p:cNvPr>
          <p:cNvPicPr>
            <a:picLocks noChangeAspect="1"/>
          </p:cNvPicPr>
          <p:nvPr/>
        </p:nvPicPr>
        <p:blipFill rotWithShape="1">
          <a:blip r:embed="rId3"/>
          <a:srcRect r="91667"/>
          <a:stretch/>
        </p:blipFill>
        <p:spPr>
          <a:xfrm>
            <a:off x="8376673" y="1963846"/>
            <a:ext cx="607002" cy="2880000"/>
          </a:xfrm>
          <a:prstGeom prst="rect">
            <a:avLst/>
          </a:prstGeom>
        </p:spPr>
      </p:pic>
      <p:pic>
        <p:nvPicPr>
          <p:cNvPr id="10" name="图片 9">
            <a:extLst>
              <a:ext uri="{FF2B5EF4-FFF2-40B4-BE49-F238E27FC236}">
                <a16:creationId xmlns:a16="http://schemas.microsoft.com/office/drawing/2014/main" id="{2003D712-DA27-47AC-9E56-4B6C7DB90D94}"/>
              </a:ext>
            </a:extLst>
          </p:cNvPr>
          <p:cNvPicPr>
            <a:picLocks noChangeAspect="1"/>
          </p:cNvPicPr>
          <p:nvPr/>
        </p:nvPicPr>
        <p:blipFill rotWithShape="1">
          <a:blip r:embed="rId3"/>
          <a:srcRect l="91111"/>
          <a:stretch/>
        </p:blipFill>
        <p:spPr>
          <a:xfrm>
            <a:off x="724131" y="1950900"/>
            <a:ext cx="647469" cy="2880000"/>
          </a:xfrm>
          <a:prstGeom prst="rect">
            <a:avLst/>
          </a:prstGeom>
        </p:spPr>
      </p:pic>
    </p:spTree>
    <p:extLst>
      <p:ext uri="{BB962C8B-B14F-4D97-AF65-F5344CB8AC3E}">
        <p14:creationId xmlns:p14="http://schemas.microsoft.com/office/powerpoint/2010/main" val="140795594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a:extLst>
              <a:ext uri="{FF2B5EF4-FFF2-40B4-BE49-F238E27FC236}">
                <a16:creationId xmlns:a16="http://schemas.microsoft.com/office/drawing/2014/main" id="{CB0036C1-13A0-482E-A2A6-1EF87157171B}"/>
              </a:ext>
            </a:extLst>
          </p:cNvPr>
          <p:cNvPicPr>
            <a:picLocks noGrp="1" noChangeAspect="1"/>
          </p:cNvPicPr>
          <p:nvPr>
            <p:ph sz="quarter" idx="17"/>
          </p:nvPr>
        </p:nvPicPr>
        <p:blipFill>
          <a:blip r:embed="rId2"/>
          <a:stretch>
            <a:fillRect/>
          </a:stretch>
        </p:blipFill>
        <p:spPr>
          <a:xfrm>
            <a:off x="533400" y="1657350"/>
            <a:ext cx="8686198" cy="3434400"/>
          </a:xfrm>
        </p:spPr>
      </p:pic>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p:txBody>
          <a:bodyPr/>
          <a:lstStyle/>
          <a:p>
            <a:pPr>
              <a:defRPr b="0" i="0"/>
            </a:pPr>
            <a:r>
              <a:rPr lang="en-US" altLang="zh-CN" b="1" noProof="0" dirty="0"/>
              <a:t>Concentration: Second Introduction of H</a:t>
            </a:r>
            <a:r>
              <a:rPr lang="en-US" altLang="zh-CN" b="1" baseline="-25000" noProof="0" dirty="0"/>
              <a:t>2</a:t>
            </a:r>
            <a:r>
              <a:rPr lang="en-US" altLang="zh-CN" b="1" noProof="0" dirty="0"/>
              <a:t>O</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p:txBody>
          <a:bodyPr>
            <a:normAutofit fontScale="92500" lnSpcReduction="20000"/>
          </a:bodyPr>
          <a:lstStyle/>
          <a:p>
            <a:pPr marL="176209" indent="-176209">
              <a:buFont typeface="Wingdings" pitchFamily="2" charset="2"/>
              <a:buChar char="§"/>
              <a:defRPr b="0" i="0"/>
            </a:pPr>
            <a:r>
              <a:rPr lang="en-US" altLang="zh-CN" sz="1200" noProof="0" dirty="0"/>
              <a:t>With the second introduction of H₂O, the film thickness doubles to approximately 1.29 nm, following the exact same growth process as in the first cycle.</a:t>
            </a:r>
          </a:p>
          <a:p>
            <a:pPr marL="176209" indent="-176209">
              <a:buFont typeface="Wingdings" pitchFamily="2" charset="2"/>
              <a:buChar char="§"/>
              <a:defRPr b="0" i="0"/>
            </a:pPr>
            <a:r>
              <a:rPr lang="en-US" altLang="zh-CN" sz="1200" noProof="0" dirty="0"/>
              <a:t>The results of these two cycles confirm the repeatability and consistency of this process.</a:t>
            </a:r>
          </a:p>
        </p:txBody>
      </p:sp>
      <p:sp>
        <p:nvSpPr>
          <p:cNvPr id="38" name="矩形 37">
            <a:extLst>
              <a:ext uri="{FF2B5EF4-FFF2-40B4-BE49-F238E27FC236}">
                <a16:creationId xmlns:a16="http://schemas.microsoft.com/office/drawing/2014/main" id="{CA4BDD52-FBC5-4420-9878-5868FC00AA4B}"/>
              </a:ext>
            </a:extLst>
          </p:cNvPr>
          <p:cNvSpPr/>
          <p:nvPr/>
        </p:nvSpPr>
        <p:spPr>
          <a:xfrm>
            <a:off x="2057400" y="4705348"/>
            <a:ext cx="1176925" cy="276999"/>
          </a:xfrm>
          <a:prstGeom prst="rect">
            <a:avLst/>
          </a:prstGeom>
        </p:spPr>
        <p:txBody>
          <a:bodyPr wrap="none">
            <a:spAutoFit/>
          </a:bodyPr>
          <a:lstStyle/>
          <a:p>
            <a:r>
              <a:rPr lang="en-US" altLang="zh-CN" sz="1200" dirty="0"/>
              <a:t>Film Thickness</a:t>
            </a:r>
            <a:endParaRPr lang="en-US" sz="1200" dirty="0"/>
          </a:p>
        </p:txBody>
      </p:sp>
      <p:sp>
        <p:nvSpPr>
          <p:cNvPr id="41" name="矩形 40">
            <a:extLst>
              <a:ext uri="{FF2B5EF4-FFF2-40B4-BE49-F238E27FC236}">
                <a16:creationId xmlns:a16="http://schemas.microsoft.com/office/drawing/2014/main" id="{55F90FA5-7B01-4DBC-98BC-330C1791EF8D}"/>
              </a:ext>
            </a:extLst>
          </p:cNvPr>
          <p:cNvSpPr/>
          <p:nvPr/>
        </p:nvSpPr>
        <p:spPr>
          <a:xfrm>
            <a:off x="5909677" y="4705347"/>
            <a:ext cx="1524776" cy="276999"/>
          </a:xfrm>
          <a:prstGeom prst="rect">
            <a:avLst/>
          </a:prstGeom>
        </p:spPr>
        <p:txBody>
          <a:bodyPr wrap="none">
            <a:spAutoFit/>
          </a:bodyPr>
          <a:lstStyle/>
          <a:p>
            <a:r>
              <a:rPr lang="en-US" altLang="zh-CN" sz="1200" dirty="0"/>
              <a:t>H</a:t>
            </a:r>
            <a:r>
              <a:rPr lang="en-US" altLang="zh-CN" sz="1200" baseline="-25000" dirty="0"/>
              <a:t>2</a:t>
            </a:r>
            <a:r>
              <a:rPr lang="en-US" altLang="zh-CN" sz="1200" dirty="0"/>
              <a:t>O Concentration</a:t>
            </a:r>
            <a:endParaRPr lang="en-US" sz="1200" dirty="0"/>
          </a:p>
        </p:txBody>
      </p:sp>
      <p:pic>
        <p:nvPicPr>
          <p:cNvPr id="8" name="图片 7">
            <a:extLst>
              <a:ext uri="{FF2B5EF4-FFF2-40B4-BE49-F238E27FC236}">
                <a16:creationId xmlns:a16="http://schemas.microsoft.com/office/drawing/2014/main" id="{C4526FA7-E416-4ADC-B35D-3B68B77F3AEF}"/>
              </a:ext>
            </a:extLst>
          </p:cNvPr>
          <p:cNvPicPr>
            <a:picLocks noChangeAspect="1"/>
          </p:cNvPicPr>
          <p:nvPr/>
        </p:nvPicPr>
        <p:blipFill rotWithShape="1">
          <a:blip r:embed="rId3"/>
          <a:srcRect r="91181"/>
          <a:stretch/>
        </p:blipFill>
        <p:spPr>
          <a:xfrm>
            <a:off x="8379852" y="1921850"/>
            <a:ext cx="642410" cy="2880000"/>
          </a:xfrm>
          <a:prstGeom prst="rect">
            <a:avLst/>
          </a:prstGeom>
        </p:spPr>
      </p:pic>
      <p:pic>
        <p:nvPicPr>
          <p:cNvPr id="9" name="图片 8">
            <a:extLst>
              <a:ext uri="{FF2B5EF4-FFF2-40B4-BE49-F238E27FC236}">
                <a16:creationId xmlns:a16="http://schemas.microsoft.com/office/drawing/2014/main" id="{8D113054-8551-48EC-9ADF-14565EC4F059}"/>
              </a:ext>
            </a:extLst>
          </p:cNvPr>
          <p:cNvPicPr>
            <a:picLocks noChangeAspect="1"/>
          </p:cNvPicPr>
          <p:nvPr/>
        </p:nvPicPr>
        <p:blipFill rotWithShape="1">
          <a:blip r:embed="rId3"/>
          <a:srcRect l="90833"/>
          <a:stretch/>
        </p:blipFill>
        <p:spPr>
          <a:xfrm>
            <a:off x="764148" y="1934550"/>
            <a:ext cx="667702" cy="2880000"/>
          </a:xfrm>
          <a:prstGeom prst="rect">
            <a:avLst/>
          </a:prstGeom>
        </p:spPr>
      </p:pic>
    </p:spTree>
    <p:extLst>
      <p:ext uri="{BB962C8B-B14F-4D97-AF65-F5344CB8AC3E}">
        <p14:creationId xmlns:p14="http://schemas.microsoft.com/office/powerpoint/2010/main" val="335574997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a:xfrm>
            <a:off x="457201" y="800101"/>
            <a:ext cx="3657599" cy="800100"/>
          </a:xfrm>
        </p:spPr>
        <p:txBody>
          <a:bodyPr>
            <a:normAutofit/>
          </a:bodyPr>
          <a:lstStyle/>
          <a:p>
            <a:pPr>
              <a:defRPr b="0" i="0"/>
            </a:pPr>
            <a:r>
              <a:rPr lang="en-US" altLang="zh-CN" b="1" noProof="0" dirty="0"/>
              <a:t>Introduction of Purge Gas</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p:txBody>
          <a:bodyPr>
            <a:normAutofit fontScale="92500"/>
          </a:bodyPr>
          <a:lstStyle/>
          <a:p>
            <a:pPr marL="176209" indent="-176209">
              <a:buFont typeface="Wingdings" pitchFamily="2" charset="2"/>
              <a:buChar char="§"/>
              <a:defRPr b="0" i="0"/>
            </a:pPr>
            <a:r>
              <a:rPr lang="en-US" altLang="zh-CN" sz="1200" noProof="0"/>
              <a:t>At the start of the purging process, external TMA is removed first, while a relatively high concentration remains inside the groove.</a:t>
            </a:r>
            <a:endParaRPr lang="en-US" altLang="zh-CN" sz="1200" noProof="0" dirty="0"/>
          </a:p>
          <a:p>
            <a:pPr marL="176209" indent="-176209">
              <a:buFont typeface="Wingdings" pitchFamily="2" charset="2"/>
              <a:buChar char="§"/>
              <a:defRPr b="0" i="0"/>
            </a:pPr>
            <a:r>
              <a:rPr lang="en-US" altLang="zh-CN" sz="1200"/>
              <a:t>After an extended purging period, the TMA inside the groove is gradually diluted due to diffusion.</a:t>
            </a:r>
            <a:endParaRPr lang="en-US" sz="1200" noProof="0" dirty="0"/>
          </a:p>
        </p:txBody>
      </p:sp>
      <p:pic>
        <p:nvPicPr>
          <p:cNvPr id="9" name="图片 8">
            <a:extLst>
              <a:ext uri="{FF2B5EF4-FFF2-40B4-BE49-F238E27FC236}">
                <a16:creationId xmlns:a16="http://schemas.microsoft.com/office/drawing/2014/main" id="{37F7F105-65B5-4259-8EE7-3EA738937C4F}"/>
              </a:ext>
            </a:extLst>
          </p:cNvPr>
          <p:cNvPicPr>
            <a:picLocks noChangeAspect="1"/>
          </p:cNvPicPr>
          <p:nvPr/>
        </p:nvPicPr>
        <p:blipFill>
          <a:blip r:embed="rId2"/>
          <a:stretch>
            <a:fillRect/>
          </a:stretch>
        </p:blipFill>
        <p:spPr>
          <a:xfrm>
            <a:off x="5988600" y="2283300"/>
            <a:ext cx="2880000" cy="2520000"/>
          </a:xfrm>
          <a:prstGeom prst="rect">
            <a:avLst/>
          </a:prstGeom>
        </p:spPr>
      </p:pic>
      <p:pic>
        <p:nvPicPr>
          <p:cNvPr id="10" name="图片 9">
            <a:extLst>
              <a:ext uri="{FF2B5EF4-FFF2-40B4-BE49-F238E27FC236}">
                <a16:creationId xmlns:a16="http://schemas.microsoft.com/office/drawing/2014/main" id="{FA67BC06-3CED-4AC6-88F5-41A9C5024ADE}"/>
              </a:ext>
            </a:extLst>
          </p:cNvPr>
          <p:cNvPicPr>
            <a:picLocks noChangeAspect="1"/>
          </p:cNvPicPr>
          <p:nvPr/>
        </p:nvPicPr>
        <p:blipFill>
          <a:blip r:embed="rId3"/>
          <a:stretch>
            <a:fillRect/>
          </a:stretch>
        </p:blipFill>
        <p:spPr>
          <a:xfrm>
            <a:off x="3108600" y="2283300"/>
            <a:ext cx="2880000" cy="2520000"/>
          </a:xfrm>
          <a:prstGeom prst="rect">
            <a:avLst/>
          </a:prstGeom>
        </p:spPr>
      </p:pic>
      <p:pic>
        <p:nvPicPr>
          <p:cNvPr id="13" name="内容占位符 12">
            <a:extLst>
              <a:ext uri="{FF2B5EF4-FFF2-40B4-BE49-F238E27FC236}">
                <a16:creationId xmlns:a16="http://schemas.microsoft.com/office/drawing/2014/main" id="{43A31060-1BFD-4143-B76E-34764FC6D882}"/>
              </a:ext>
            </a:extLst>
          </p:cNvPr>
          <p:cNvPicPr>
            <a:picLocks noGrp="1" noChangeAspect="1"/>
          </p:cNvPicPr>
          <p:nvPr>
            <p:ph sz="quarter" idx="17"/>
          </p:nvPr>
        </p:nvPicPr>
        <p:blipFill>
          <a:blip r:embed="rId4"/>
          <a:stretch>
            <a:fillRect/>
          </a:stretch>
        </p:blipFill>
        <p:spPr>
          <a:xfrm>
            <a:off x="228600" y="2283300"/>
            <a:ext cx="2880000" cy="2520000"/>
          </a:xfrm>
          <a:prstGeom prst="rect">
            <a:avLst/>
          </a:prstGeom>
        </p:spPr>
      </p:pic>
    </p:spTree>
    <p:extLst>
      <p:ext uri="{BB962C8B-B14F-4D97-AF65-F5344CB8AC3E}">
        <p14:creationId xmlns:p14="http://schemas.microsoft.com/office/powerpoint/2010/main" val="79415125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60CC5BC-4CF8-4951-A155-9B1CB504B807}"/>
              </a:ext>
            </a:extLst>
          </p:cNvPr>
          <p:cNvSpPr>
            <a:spLocks noGrp="1"/>
          </p:cNvSpPr>
          <p:nvPr>
            <p:ph type="title"/>
          </p:nvPr>
        </p:nvSpPr>
        <p:spPr/>
        <p:txBody>
          <a:bodyPr>
            <a:normAutofit/>
          </a:bodyPr>
          <a:lstStyle/>
          <a:p>
            <a:r>
              <a:rPr lang="en-US" altLang="zh-CN" dirty="0"/>
              <a:t>Deposition sequence at different locations</a:t>
            </a:r>
            <a:endParaRPr lang="en-US" dirty="0"/>
          </a:p>
        </p:txBody>
      </p:sp>
      <p:sp>
        <p:nvSpPr>
          <p:cNvPr id="4" name="内容占位符 3">
            <a:extLst>
              <a:ext uri="{FF2B5EF4-FFF2-40B4-BE49-F238E27FC236}">
                <a16:creationId xmlns:a16="http://schemas.microsoft.com/office/drawing/2014/main" id="{4127F968-7A42-4992-974A-4121405226AB}"/>
              </a:ext>
            </a:extLst>
          </p:cNvPr>
          <p:cNvSpPr>
            <a:spLocks noGrp="1"/>
          </p:cNvSpPr>
          <p:nvPr>
            <p:ph sz="half" idx="10"/>
          </p:nvPr>
        </p:nvSpPr>
        <p:spPr/>
        <p:txBody>
          <a:bodyPr/>
          <a:lstStyle/>
          <a:p>
            <a:r>
              <a:rPr lang="en-US" altLang="zh-CN" dirty="0"/>
              <a:t>The boundaries of the U-shaped groove are numbered as follows:</a:t>
            </a:r>
          </a:p>
          <a:p>
            <a:pPr lvl="1"/>
            <a:r>
              <a:rPr lang="en-US" dirty="0"/>
              <a:t>1: Top</a:t>
            </a:r>
            <a:endParaRPr lang="en-US" altLang="zh-CN" dirty="0"/>
          </a:p>
          <a:p>
            <a:pPr lvl="1"/>
            <a:r>
              <a:rPr lang="en-US" dirty="0"/>
              <a:t>2: Outer wall</a:t>
            </a:r>
            <a:endParaRPr lang="en-US" altLang="zh-CN" dirty="0"/>
          </a:p>
          <a:p>
            <a:pPr lvl="1"/>
            <a:r>
              <a:rPr lang="en-US" dirty="0"/>
              <a:t>3: Bottom </a:t>
            </a:r>
            <a:endParaRPr lang="en-US" altLang="zh-CN" dirty="0"/>
          </a:p>
          <a:p>
            <a:pPr lvl="1"/>
            <a:r>
              <a:rPr lang="en-US" dirty="0"/>
              <a:t>4: Groove side wall</a:t>
            </a:r>
            <a:endParaRPr lang="en-US" altLang="zh-CN" dirty="0"/>
          </a:p>
          <a:p>
            <a:pPr lvl="1"/>
            <a:r>
              <a:rPr lang="en-US" dirty="0"/>
              <a:t>5: Groove bottom</a:t>
            </a:r>
            <a:endParaRPr lang="en-US" altLang="zh-CN" dirty="0"/>
          </a:p>
          <a:p>
            <a:r>
              <a:rPr lang="en-US" altLang="zh-CN" dirty="0"/>
              <a:t>Deposition order:</a:t>
            </a:r>
          </a:p>
          <a:p>
            <a:pPr lvl="1"/>
            <a:r>
              <a:rPr lang="en-US" dirty="0"/>
              <a:t>1-&gt;2-&gt;3-&gt;4-&gt;5</a:t>
            </a:r>
          </a:p>
        </p:txBody>
      </p:sp>
      <p:sp>
        <p:nvSpPr>
          <p:cNvPr id="5" name="文本占位符 4">
            <a:extLst>
              <a:ext uri="{FF2B5EF4-FFF2-40B4-BE49-F238E27FC236}">
                <a16:creationId xmlns:a16="http://schemas.microsoft.com/office/drawing/2014/main" id="{C2EAC224-D7FF-4A26-9B5B-B075FCFDFFA0}"/>
              </a:ext>
            </a:extLst>
          </p:cNvPr>
          <p:cNvSpPr>
            <a:spLocks noGrp="1"/>
          </p:cNvSpPr>
          <p:nvPr>
            <p:ph type="body" sz="quarter" idx="12"/>
          </p:nvPr>
        </p:nvSpPr>
        <p:spPr/>
        <p:txBody>
          <a:bodyPr/>
          <a:lstStyle/>
          <a:p>
            <a:endParaRPr lang="en-US"/>
          </a:p>
        </p:txBody>
      </p:sp>
      <p:pic>
        <p:nvPicPr>
          <p:cNvPr id="13" name="内容占位符 13">
            <a:extLst>
              <a:ext uri="{FF2B5EF4-FFF2-40B4-BE49-F238E27FC236}">
                <a16:creationId xmlns:a16="http://schemas.microsoft.com/office/drawing/2014/main" id="{302B2B60-9F8B-46E8-8B0C-F0417AC2C1B1}"/>
              </a:ext>
            </a:extLst>
          </p:cNvPr>
          <p:cNvPicPr>
            <a:picLocks noGrp="1" noChangeAspect="1"/>
          </p:cNvPicPr>
          <p:nvPr>
            <p:ph sz="quarter" idx="11"/>
          </p:nvPr>
        </p:nvPicPr>
        <p:blipFill>
          <a:blip r:embed="rId2"/>
          <a:stretch>
            <a:fillRect/>
          </a:stretch>
        </p:blipFill>
        <p:spPr>
          <a:xfrm>
            <a:off x="4040519" y="549731"/>
            <a:ext cx="5070232" cy="4123944"/>
          </a:xfrm>
        </p:spPr>
      </p:pic>
      <p:sp>
        <p:nvSpPr>
          <p:cNvPr id="14" name="椭圆 13">
            <a:extLst>
              <a:ext uri="{FF2B5EF4-FFF2-40B4-BE49-F238E27FC236}">
                <a16:creationId xmlns:a16="http://schemas.microsoft.com/office/drawing/2014/main" id="{20AA1900-5079-40E9-96DB-87765E930E1E}"/>
              </a:ext>
            </a:extLst>
          </p:cNvPr>
          <p:cNvSpPr/>
          <p:nvPr/>
        </p:nvSpPr>
        <p:spPr>
          <a:xfrm>
            <a:off x="5257800" y="549731"/>
            <a:ext cx="274320" cy="27432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1</a:t>
            </a:r>
          </a:p>
        </p:txBody>
      </p:sp>
      <p:sp>
        <p:nvSpPr>
          <p:cNvPr id="15" name="椭圆 14">
            <a:extLst>
              <a:ext uri="{FF2B5EF4-FFF2-40B4-BE49-F238E27FC236}">
                <a16:creationId xmlns:a16="http://schemas.microsoft.com/office/drawing/2014/main" id="{4ED5AD40-4E90-4F83-999C-F7FC86AD7165}"/>
              </a:ext>
            </a:extLst>
          </p:cNvPr>
          <p:cNvSpPr/>
          <p:nvPr/>
        </p:nvSpPr>
        <p:spPr>
          <a:xfrm>
            <a:off x="4599689" y="2434590"/>
            <a:ext cx="274320" cy="27432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2</a:t>
            </a:r>
          </a:p>
        </p:txBody>
      </p:sp>
      <p:sp>
        <p:nvSpPr>
          <p:cNvPr id="16" name="椭圆 15">
            <a:extLst>
              <a:ext uri="{FF2B5EF4-FFF2-40B4-BE49-F238E27FC236}">
                <a16:creationId xmlns:a16="http://schemas.microsoft.com/office/drawing/2014/main" id="{C6DCB9AF-E83B-4CD8-9B80-E6D3A6354598}"/>
              </a:ext>
            </a:extLst>
          </p:cNvPr>
          <p:cNvSpPr/>
          <p:nvPr/>
        </p:nvSpPr>
        <p:spPr>
          <a:xfrm>
            <a:off x="6438475" y="4319449"/>
            <a:ext cx="274320" cy="27432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3</a:t>
            </a:r>
          </a:p>
        </p:txBody>
      </p:sp>
      <p:sp>
        <p:nvSpPr>
          <p:cNvPr id="17" name="椭圆 16">
            <a:extLst>
              <a:ext uri="{FF2B5EF4-FFF2-40B4-BE49-F238E27FC236}">
                <a16:creationId xmlns:a16="http://schemas.microsoft.com/office/drawing/2014/main" id="{B397015E-184C-4176-9606-410D090267F6}"/>
              </a:ext>
            </a:extLst>
          </p:cNvPr>
          <p:cNvSpPr/>
          <p:nvPr/>
        </p:nvSpPr>
        <p:spPr>
          <a:xfrm>
            <a:off x="6019800" y="2038350"/>
            <a:ext cx="274320" cy="27432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4</a:t>
            </a:r>
          </a:p>
        </p:txBody>
      </p:sp>
      <p:sp>
        <p:nvSpPr>
          <p:cNvPr id="18" name="椭圆 17">
            <a:extLst>
              <a:ext uri="{FF2B5EF4-FFF2-40B4-BE49-F238E27FC236}">
                <a16:creationId xmlns:a16="http://schemas.microsoft.com/office/drawing/2014/main" id="{C50A172B-4BCF-4744-911F-D91C40147F52}"/>
              </a:ext>
            </a:extLst>
          </p:cNvPr>
          <p:cNvSpPr/>
          <p:nvPr/>
        </p:nvSpPr>
        <p:spPr>
          <a:xfrm>
            <a:off x="6476576" y="2926080"/>
            <a:ext cx="255129" cy="27432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5</a:t>
            </a:r>
          </a:p>
        </p:txBody>
      </p:sp>
    </p:spTree>
    <p:extLst>
      <p:ext uri="{BB962C8B-B14F-4D97-AF65-F5344CB8AC3E}">
        <p14:creationId xmlns:p14="http://schemas.microsoft.com/office/powerpoint/2010/main" val="9405255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C8E9B5-CE26-44B1-A8BB-81EF5657E897}"/>
              </a:ext>
            </a:extLst>
          </p:cNvPr>
          <p:cNvSpPr>
            <a:spLocks noGrp="1"/>
          </p:cNvSpPr>
          <p:nvPr>
            <p:ph type="title"/>
          </p:nvPr>
        </p:nvSpPr>
        <p:spPr/>
        <p:txBody>
          <a:bodyPr/>
          <a:lstStyle/>
          <a:p>
            <a:r>
              <a:rPr lang="en-US" altLang="zh-CN"/>
              <a:t>Summary</a:t>
            </a:r>
            <a:endParaRPr lang="en-US" noProof="0" dirty="0"/>
          </a:p>
        </p:txBody>
      </p:sp>
      <p:sp>
        <p:nvSpPr>
          <p:cNvPr id="3" name="内容占位符 2">
            <a:extLst>
              <a:ext uri="{FF2B5EF4-FFF2-40B4-BE49-F238E27FC236}">
                <a16:creationId xmlns:a16="http://schemas.microsoft.com/office/drawing/2014/main" id="{0143D2B7-ADB5-4454-B19B-55FD879DEEB5}"/>
              </a:ext>
            </a:extLst>
          </p:cNvPr>
          <p:cNvSpPr>
            <a:spLocks noGrp="1"/>
          </p:cNvSpPr>
          <p:nvPr>
            <p:ph idx="1"/>
          </p:nvPr>
        </p:nvSpPr>
        <p:spPr/>
        <p:txBody>
          <a:bodyPr>
            <a:normAutofit/>
          </a:bodyPr>
          <a:lstStyle/>
          <a:p>
            <a:r>
              <a:rPr lang="en-US" altLang="zh-CN" dirty="0"/>
              <a:t>The deposition process of metal oxides on various surfaces of a U-shaped groove is modeled in this example. </a:t>
            </a:r>
          </a:p>
          <a:p>
            <a:r>
              <a:rPr lang="en-US" altLang="zh-CN" dirty="0"/>
              <a:t>Simulation results can be used to</a:t>
            </a:r>
          </a:p>
          <a:p>
            <a:pPr lvl="1"/>
            <a:r>
              <a:rPr lang="en-US" altLang="zh-CN" dirty="0"/>
              <a:t>Understand the surface chemical reaction mechanisms in the ALD process</a:t>
            </a:r>
          </a:p>
          <a:p>
            <a:pPr lvl="1"/>
            <a:r>
              <a:rPr lang="en-US" altLang="zh-CN" dirty="0"/>
              <a:t>Identify the deposition sequence</a:t>
            </a:r>
          </a:p>
          <a:p>
            <a:pPr lvl="1"/>
            <a:r>
              <a:rPr lang="en-US" altLang="zh-CN" dirty="0"/>
              <a:t>Optimize the gas introduction strategies</a:t>
            </a:r>
          </a:p>
          <a:p>
            <a:pPr lvl="1"/>
            <a:r>
              <a:rPr lang="en-US" altLang="zh-CN" dirty="0"/>
              <a:t>Optimize the design of the ALD chamber</a:t>
            </a:r>
          </a:p>
          <a:p>
            <a:r>
              <a:rPr lang="en-US" altLang="zh-CN" dirty="0"/>
              <a:t>Possible extensions include:</a:t>
            </a:r>
          </a:p>
          <a:p>
            <a:pPr lvl="1"/>
            <a:r>
              <a:rPr lang="en-US" altLang="zh-CN" dirty="0"/>
              <a:t>Incorporating temperature field simulations to account for the impact of temperature non-uniformity on reaction rates</a:t>
            </a:r>
          </a:p>
          <a:p>
            <a:pPr lvl="1"/>
            <a:r>
              <a:rPr lang="en-US" altLang="zh-CN" dirty="0"/>
              <a:t>Specifying active sites for surface chemical reactions based on actual surface conditions, such as substrate defects, dangling bonds, and the distribution of specific chemical groups.</a:t>
            </a:r>
          </a:p>
        </p:txBody>
      </p:sp>
    </p:spTree>
    <p:extLst>
      <p:ext uri="{BB962C8B-B14F-4D97-AF65-F5344CB8AC3E}">
        <p14:creationId xmlns:p14="http://schemas.microsoft.com/office/powerpoint/2010/main" val="2601598638"/>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5EDA2B92-82B6-4DB3-83A5-7A0656E8DEF6}"/>
              </a:ext>
            </a:extLst>
          </p:cNvPr>
          <p:cNvSpPr>
            <a:spLocks noGrp="1"/>
          </p:cNvSpPr>
          <p:nvPr>
            <p:ph sz="quarter" idx="29"/>
          </p:nvPr>
        </p:nvSpPr>
        <p:spPr/>
        <p:txBody>
          <a:bodyPr/>
          <a:lstStyle/>
          <a:p>
            <a:r>
              <a:rPr lang="en-US" noProof="0"/>
              <a:t> </a:t>
            </a:r>
            <a:endParaRPr lang="en-US" noProof="0" dirty="0"/>
          </a:p>
        </p:txBody>
      </p:sp>
      <p:sp>
        <p:nvSpPr>
          <p:cNvPr id="7" name="Content Placeholder 6">
            <a:extLst>
              <a:ext uri="{FF2B5EF4-FFF2-40B4-BE49-F238E27FC236}">
                <a16:creationId xmlns:a16="http://schemas.microsoft.com/office/drawing/2014/main" id="{6936D9FA-FA0A-4309-9EC8-985C83C34012}"/>
              </a:ext>
            </a:extLst>
          </p:cNvPr>
          <p:cNvSpPr>
            <a:spLocks noGrp="1"/>
          </p:cNvSpPr>
          <p:nvPr>
            <p:ph sz="quarter" idx="19"/>
          </p:nvPr>
        </p:nvSpPr>
        <p:spPr/>
        <p:txBody>
          <a:bodyPr/>
          <a:lstStyle/>
          <a:p>
            <a:r>
              <a:rPr lang="en-US" altLang="zh-CN" sz="1800"/>
              <a:t>ALD Deposition of Al₂O₃ on U-Shaped Structures</a:t>
            </a:r>
            <a:endParaRPr lang="zh-CN" altLang="en-US" sz="1800" baseline="-25000" dirty="0"/>
          </a:p>
        </p:txBody>
      </p:sp>
      <p:sp>
        <p:nvSpPr>
          <p:cNvPr id="8" name="Content Placeholder 7">
            <a:extLst>
              <a:ext uri="{FF2B5EF4-FFF2-40B4-BE49-F238E27FC236}">
                <a16:creationId xmlns:a16="http://schemas.microsoft.com/office/drawing/2014/main" id="{B4E74F2C-2792-4650-8137-B8858E6CBB8F}"/>
              </a:ext>
            </a:extLst>
          </p:cNvPr>
          <p:cNvSpPr>
            <a:spLocks noGrp="1"/>
          </p:cNvSpPr>
          <p:nvPr>
            <p:ph sz="quarter" idx="20"/>
          </p:nvPr>
        </p:nvSpPr>
        <p:spPr/>
        <p:txBody>
          <a:bodyPr>
            <a:normAutofit fontScale="77500" lnSpcReduction="20000"/>
          </a:bodyPr>
          <a:lstStyle/>
          <a:p>
            <a:pPr>
              <a:lnSpc>
                <a:spcPct val="120000"/>
              </a:lnSpc>
            </a:pPr>
            <a:r>
              <a:rPr lang="en-US" altLang="zh-CN"/>
              <a:t>A coupled simulation of fluid flow, mass transfer, and chemical reactions was performed. The analysis results can be used to understand and optimize process parameters.</a:t>
            </a:r>
            <a:endParaRPr lang="en-US" noProof="0" dirty="0"/>
          </a:p>
        </p:txBody>
      </p:sp>
      <p:sp>
        <p:nvSpPr>
          <p:cNvPr id="6" name="Text Placeholder 5">
            <a:extLst>
              <a:ext uri="{FF2B5EF4-FFF2-40B4-BE49-F238E27FC236}">
                <a16:creationId xmlns:a16="http://schemas.microsoft.com/office/drawing/2014/main" id="{93777178-DC32-4297-A14A-C47C9E8D3DCD}"/>
              </a:ext>
            </a:extLst>
          </p:cNvPr>
          <p:cNvSpPr>
            <a:spLocks noGrp="1"/>
          </p:cNvSpPr>
          <p:nvPr>
            <p:ph type="body" sz="quarter" idx="12"/>
          </p:nvPr>
        </p:nvSpPr>
        <p:spPr>
          <a:xfrm>
            <a:off x="6553200" y="4781550"/>
            <a:ext cx="2133600" cy="304800"/>
          </a:xfrm>
        </p:spPr>
        <p:txBody>
          <a:bodyPr/>
          <a:lstStyle/>
          <a:p>
            <a:r>
              <a:rPr lang="en-US" noProof="0"/>
              <a:t> </a:t>
            </a:r>
            <a:endParaRPr lang="en-US" noProof="0" dirty="0"/>
          </a:p>
        </p:txBody>
      </p:sp>
      <p:sp>
        <p:nvSpPr>
          <p:cNvPr id="10" name="Content Placeholder 9">
            <a:extLst>
              <a:ext uri="{FF2B5EF4-FFF2-40B4-BE49-F238E27FC236}">
                <a16:creationId xmlns:a16="http://schemas.microsoft.com/office/drawing/2014/main" id="{DB3167D6-916D-4F52-8B62-E2720A477AD1}"/>
              </a:ext>
            </a:extLst>
          </p:cNvPr>
          <p:cNvSpPr>
            <a:spLocks noGrp="1"/>
          </p:cNvSpPr>
          <p:nvPr>
            <p:ph sz="quarter" idx="30"/>
          </p:nvPr>
        </p:nvSpPr>
        <p:spPr/>
        <p:txBody>
          <a:bodyPr/>
          <a:lstStyle/>
          <a:p>
            <a:r>
              <a:rPr lang="en-US" altLang="zh-CN" noProof="0" dirty="0"/>
              <a:t>Conclusion</a:t>
            </a:r>
            <a:endParaRPr lang="en-US" noProof="0" dirty="0"/>
          </a:p>
        </p:txBody>
      </p:sp>
      <p:pic>
        <p:nvPicPr>
          <p:cNvPr id="185" name="内容占位符 12">
            <a:extLst>
              <a:ext uri="{FF2B5EF4-FFF2-40B4-BE49-F238E27FC236}">
                <a16:creationId xmlns:a16="http://schemas.microsoft.com/office/drawing/2014/main" id="{753FC22C-4F2B-4DA4-A121-6170A368DB12}"/>
              </a:ext>
            </a:extLst>
          </p:cNvPr>
          <p:cNvPicPr>
            <a:picLocks noChangeAspect="1"/>
          </p:cNvPicPr>
          <p:nvPr/>
        </p:nvPicPr>
        <p:blipFill>
          <a:blip r:embed="rId3"/>
          <a:stretch>
            <a:fillRect/>
          </a:stretch>
        </p:blipFill>
        <p:spPr>
          <a:xfrm>
            <a:off x="2869257" y="1705611"/>
            <a:ext cx="3169920" cy="2377440"/>
          </a:xfrm>
          <a:prstGeom prst="rect">
            <a:avLst/>
          </a:prstGeom>
        </p:spPr>
      </p:pic>
      <p:pic>
        <p:nvPicPr>
          <p:cNvPr id="186" name="图片 185">
            <a:extLst>
              <a:ext uri="{FF2B5EF4-FFF2-40B4-BE49-F238E27FC236}">
                <a16:creationId xmlns:a16="http://schemas.microsoft.com/office/drawing/2014/main" id="{663D6BB7-4DF9-4660-A879-B16947F92547}"/>
              </a:ext>
            </a:extLst>
          </p:cNvPr>
          <p:cNvPicPr>
            <a:picLocks noChangeAspect="1"/>
          </p:cNvPicPr>
          <p:nvPr/>
        </p:nvPicPr>
        <p:blipFill>
          <a:blip r:embed="rId4"/>
          <a:stretch>
            <a:fillRect/>
          </a:stretch>
        </p:blipFill>
        <p:spPr>
          <a:xfrm>
            <a:off x="5590965" y="1710371"/>
            <a:ext cx="3169920" cy="2377440"/>
          </a:xfrm>
          <a:prstGeom prst="rect">
            <a:avLst/>
          </a:prstGeom>
        </p:spPr>
      </p:pic>
      <p:sp>
        <p:nvSpPr>
          <p:cNvPr id="187" name="文本框 186">
            <a:extLst>
              <a:ext uri="{FF2B5EF4-FFF2-40B4-BE49-F238E27FC236}">
                <a16:creationId xmlns:a16="http://schemas.microsoft.com/office/drawing/2014/main" id="{73B86CF8-076F-4AE7-B880-B326DECB2FBA}"/>
              </a:ext>
            </a:extLst>
          </p:cNvPr>
          <p:cNvSpPr txBox="1"/>
          <p:nvPr/>
        </p:nvSpPr>
        <p:spPr>
          <a:xfrm>
            <a:off x="3987900" y="4083050"/>
            <a:ext cx="1169443" cy="276999"/>
          </a:xfrm>
          <a:prstGeom prst="rect">
            <a:avLst/>
          </a:prstGeom>
          <a:noFill/>
        </p:spPr>
        <p:txBody>
          <a:bodyPr wrap="square" rtlCol="0">
            <a:spAutoFit/>
          </a:bodyPr>
          <a:lstStyle/>
          <a:p>
            <a:r>
              <a:rPr lang="en-US" altLang="zh-CN" sz="1200"/>
              <a:t>First Cycle</a:t>
            </a:r>
            <a:endParaRPr lang="en-US" sz="1200" dirty="0"/>
          </a:p>
        </p:txBody>
      </p:sp>
      <p:sp>
        <p:nvSpPr>
          <p:cNvPr id="188" name="文本框 187">
            <a:extLst>
              <a:ext uri="{FF2B5EF4-FFF2-40B4-BE49-F238E27FC236}">
                <a16:creationId xmlns:a16="http://schemas.microsoft.com/office/drawing/2014/main" id="{5F3D79BC-76B1-4CAF-A35F-BF939296C230}"/>
              </a:ext>
            </a:extLst>
          </p:cNvPr>
          <p:cNvSpPr txBox="1"/>
          <p:nvPr/>
        </p:nvSpPr>
        <p:spPr>
          <a:xfrm>
            <a:off x="6755782" y="4087810"/>
            <a:ext cx="1169443" cy="276999"/>
          </a:xfrm>
          <a:prstGeom prst="rect">
            <a:avLst/>
          </a:prstGeom>
          <a:noFill/>
        </p:spPr>
        <p:txBody>
          <a:bodyPr wrap="square" rtlCol="0">
            <a:spAutoFit/>
          </a:bodyPr>
          <a:lstStyle/>
          <a:p>
            <a:r>
              <a:rPr lang="en-US" altLang="zh-CN" sz="1200"/>
              <a:t>Second Cycle</a:t>
            </a:r>
            <a:endParaRPr lang="en-US" sz="1200" dirty="0"/>
          </a:p>
        </p:txBody>
      </p:sp>
    </p:spTree>
    <p:extLst>
      <p:ext uri="{BB962C8B-B14F-4D97-AF65-F5344CB8AC3E}">
        <p14:creationId xmlns:p14="http://schemas.microsoft.com/office/powerpoint/2010/main" val="59114871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8DEBFB-CF1B-48D1-B669-6088D863E5D8}"/>
              </a:ext>
            </a:extLst>
          </p:cNvPr>
          <p:cNvSpPr>
            <a:spLocks noGrp="1"/>
          </p:cNvSpPr>
          <p:nvPr>
            <p:ph type="title"/>
          </p:nvPr>
        </p:nvSpPr>
        <p:spPr/>
        <p:txBody>
          <a:bodyPr/>
          <a:lstStyle/>
          <a:p>
            <a:r>
              <a:rPr lang="en-US" altLang="zh-CN" dirty="0"/>
              <a:t>Overview</a:t>
            </a:r>
            <a:endParaRPr lang="en-US" dirty="0"/>
          </a:p>
        </p:txBody>
      </p:sp>
      <p:sp>
        <p:nvSpPr>
          <p:cNvPr id="4" name="内容占位符 3">
            <a:extLst>
              <a:ext uri="{FF2B5EF4-FFF2-40B4-BE49-F238E27FC236}">
                <a16:creationId xmlns:a16="http://schemas.microsoft.com/office/drawing/2014/main" id="{F3237F43-A921-48C2-AFE8-EDE85FCBD9B6}"/>
              </a:ext>
            </a:extLst>
          </p:cNvPr>
          <p:cNvSpPr>
            <a:spLocks noGrp="1"/>
          </p:cNvSpPr>
          <p:nvPr>
            <p:ph sz="half" idx="10"/>
          </p:nvPr>
        </p:nvSpPr>
        <p:spPr>
          <a:xfrm>
            <a:off x="457201" y="3505199"/>
            <a:ext cx="7924799" cy="1352551"/>
          </a:xfrm>
        </p:spPr>
        <p:txBody>
          <a:bodyPr>
            <a:normAutofit/>
          </a:bodyPr>
          <a:lstStyle/>
          <a:p>
            <a:pPr marL="0" indent="0">
              <a:lnSpc>
                <a:spcPct val="120000"/>
              </a:lnSpc>
              <a:buNone/>
            </a:pPr>
            <a:r>
              <a:rPr lang="en-US" altLang="zh-CN" dirty="0"/>
              <a:t>The model couples the analysis of fluid flow, species transport, and surface reactions in the reaction chamber to simulate the deposition process on the surfaces of a U-shaped microstructure.</a:t>
            </a:r>
          </a:p>
          <a:p>
            <a:pPr marL="0" indent="0">
              <a:lnSpc>
                <a:spcPct val="120000"/>
              </a:lnSpc>
              <a:buNone/>
            </a:pPr>
            <a:r>
              <a:rPr lang="en-US" altLang="zh-CN" sz="1200" dirty="0"/>
              <a:t>Reference: Greer J. Preliminary rate equations for Al2O3 film growth[J]. Deliverable D6, 2003, 1.</a:t>
            </a:r>
            <a:endParaRPr lang="en-US" altLang="zh-CN" sz="1200" dirty="0">
              <a:solidFill>
                <a:schemeClr val="tx1"/>
              </a:solidFill>
            </a:endParaRPr>
          </a:p>
        </p:txBody>
      </p:sp>
      <p:pic>
        <p:nvPicPr>
          <p:cNvPr id="14" name="内容占位符 11">
            <a:extLst>
              <a:ext uri="{FF2B5EF4-FFF2-40B4-BE49-F238E27FC236}">
                <a16:creationId xmlns:a16="http://schemas.microsoft.com/office/drawing/2014/main" id="{0F8F0383-D82F-4D50-B6F4-A7F6EABB6BED}"/>
              </a:ext>
            </a:extLst>
          </p:cNvPr>
          <p:cNvPicPr>
            <a:picLocks noGrp="1" noChangeAspect="1"/>
          </p:cNvPicPr>
          <p:nvPr>
            <p:ph sz="quarter" idx="29"/>
          </p:nvPr>
        </p:nvPicPr>
        <p:blipFill>
          <a:blip r:embed="rId2"/>
          <a:stretch>
            <a:fillRect/>
          </a:stretch>
        </p:blipFill>
        <p:spPr>
          <a:xfrm>
            <a:off x="381000" y="401386"/>
            <a:ext cx="5182049" cy="2170364"/>
          </a:xfrm>
          <a:prstGeom prst="rect">
            <a:avLst/>
          </a:prstGeom>
          <a:noFill/>
          <a:ln w="6350">
            <a:noFill/>
          </a:ln>
        </p:spPr>
      </p:pic>
      <p:pic>
        <p:nvPicPr>
          <p:cNvPr id="7" name="内容占位符 11">
            <a:extLst>
              <a:ext uri="{FF2B5EF4-FFF2-40B4-BE49-F238E27FC236}">
                <a16:creationId xmlns:a16="http://schemas.microsoft.com/office/drawing/2014/main" id="{29792357-3766-413C-B2CA-96A93F128410}"/>
              </a:ext>
            </a:extLst>
          </p:cNvPr>
          <p:cNvPicPr>
            <a:picLocks noGrp="1" noChangeAspect="1"/>
          </p:cNvPicPr>
          <p:nvPr>
            <p:ph sz="quarter" idx="30"/>
          </p:nvPr>
        </p:nvPicPr>
        <p:blipFill>
          <a:blip r:embed="rId3"/>
          <a:stretch>
            <a:fillRect/>
          </a:stretch>
        </p:blipFill>
        <p:spPr>
          <a:xfrm>
            <a:off x="5984875" y="93262"/>
            <a:ext cx="3159125" cy="2461425"/>
          </a:xfrm>
          <a:prstGeom prst="rect">
            <a:avLst/>
          </a:prstGeom>
          <a:noFill/>
          <a:ln w="6350">
            <a:noFill/>
          </a:ln>
        </p:spPr>
      </p:pic>
    </p:spTree>
    <p:extLst>
      <p:ext uri="{BB962C8B-B14F-4D97-AF65-F5344CB8AC3E}">
        <p14:creationId xmlns:p14="http://schemas.microsoft.com/office/powerpoint/2010/main" val="210961223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内容占位符 19">
            <a:extLst>
              <a:ext uri="{FF2B5EF4-FFF2-40B4-BE49-F238E27FC236}">
                <a16:creationId xmlns:a16="http://schemas.microsoft.com/office/drawing/2014/main" id="{FB5822D6-0DED-4DE5-A757-3BAB9FB328BC}"/>
              </a:ext>
            </a:extLst>
          </p:cNvPr>
          <p:cNvPicPr>
            <a:picLocks noGrp="1" noChangeAspect="1"/>
          </p:cNvPicPr>
          <p:nvPr>
            <p:ph sz="quarter" idx="11"/>
          </p:nvPr>
        </p:nvPicPr>
        <p:blipFill>
          <a:blip r:embed="rId3"/>
          <a:stretch>
            <a:fillRect/>
          </a:stretch>
        </p:blipFill>
        <p:spPr>
          <a:xfrm>
            <a:off x="4161852" y="1201490"/>
            <a:ext cx="4800600" cy="2825028"/>
          </a:xfrm>
          <a:prstGeom prst="rect">
            <a:avLst/>
          </a:prstGeom>
        </p:spPr>
      </p:pic>
      <p:sp>
        <p:nvSpPr>
          <p:cNvPr id="2" name="Title 1"/>
          <p:cNvSpPr>
            <a:spLocks noGrp="1"/>
          </p:cNvSpPr>
          <p:nvPr>
            <p:ph type="title"/>
          </p:nvPr>
        </p:nvSpPr>
        <p:spPr/>
        <p:txBody>
          <a:bodyPr/>
          <a:lstStyle/>
          <a:p>
            <a:r>
              <a:rPr lang="en-US" altLang="zh-CN" noProof="0" dirty="0"/>
              <a:t>Model Definition</a:t>
            </a:r>
            <a:endParaRPr lang="en-US" noProof="0" dirty="0"/>
          </a:p>
        </p:txBody>
      </p:sp>
      <p:sp>
        <p:nvSpPr>
          <p:cNvPr id="3" name="Content Placeholder 2"/>
          <p:cNvSpPr>
            <a:spLocks noGrp="1"/>
          </p:cNvSpPr>
          <p:nvPr>
            <p:ph sz="half" idx="10"/>
          </p:nvPr>
        </p:nvSpPr>
        <p:spPr/>
        <p:txBody>
          <a:bodyPr>
            <a:normAutofit/>
          </a:bodyPr>
          <a:lstStyle/>
          <a:p>
            <a:r>
              <a:rPr lang="en-US" altLang="zh-CN" sz="1200" noProof="0" dirty="0"/>
              <a:t>U-shaped </a:t>
            </a:r>
            <a:r>
              <a:rPr lang="en-US" altLang="zh-CN" sz="1200" dirty="0"/>
              <a:t>g</a:t>
            </a:r>
            <a:r>
              <a:rPr lang="en-US" altLang="zh-CN" sz="1200" noProof="0" dirty="0"/>
              <a:t>roove </a:t>
            </a:r>
            <a:endParaRPr lang="en-US" altLang="zh-CN" sz="1200" dirty="0"/>
          </a:p>
          <a:p>
            <a:pPr lvl="1"/>
            <a:r>
              <a:rPr lang="en-US" altLang="zh-CN" sz="1000" noProof="0" dirty="0"/>
              <a:t>Width: 4mm</a:t>
            </a:r>
          </a:p>
          <a:p>
            <a:pPr lvl="1"/>
            <a:r>
              <a:rPr lang="en-US" altLang="zh-CN" sz="1000" noProof="0" dirty="0"/>
              <a:t>Depth: 7mm</a:t>
            </a:r>
          </a:p>
          <a:p>
            <a:r>
              <a:rPr lang="en-US" altLang="zh-CN" sz="1200" dirty="0"/>
              <a:t>Surface hydroxylation completed</a:t>
            </a:r>
          </a:p>
          <a:p>
            <a:pPr lvl="1"/>
            <a:r>
              <a:rPr lang="en-US" altLang="zh-CN" sz="1000" noProof="0" dirty="0"/>
              <a:t>Hydroxyl number density: </a:t>
            </a:r>
            <a:r>
              <a:rPr lang="en-US" altLang="zh-CN" sz="1000" dirty="0"/>
              <a:t>9.4e14[1/cm^2]</a:t>
            </a:r>
            <a:endParaRPr lang="en-US" altLang="zh-CN" sz="1000" noProof="0" dirty="0"/>
          </a:p>
          <a:p>
            <a:r>
              <a:rPr lang="en-US" altLang="zh-CN" sz="1200" dirty="0"/>
              <a:t>Reaction gases</a:t>
            </a:r>
          </a:p>
          <a:p>
            <a:pPr lvl="1"/>
            <a:r>
              <a:rPr lang="en-US" altLang="zh-CN" sz="1000" noProof="0" dirty="0"/>
              <a:t>Trimethylaluminum (TMA, Al</a:t>
            </a:r>
            <a:r>
              <a:rPr lang="en-US" altLang="zh-CN" sz="1000" dirty="0"/>
              <a:t>(CH</a:t>
            </a:r>
            <a:r>
              <a:rPr lang="en-US" altLang="zh-CN" sz="1000" baseline="-25000" dirty="0"/>
              <a:t>3</a:t>
            </a:r>
            <a:r>
              <a:rPr lang="en-US" altLang="zh-CN" sz="1000" dirty="0"/>
              <a:t>)</a:t>
            </a:r>
            <a:r>
              <a:rPr lang="en-US" altLang="zh-CN" sz="1000" baseline="-25000" dirty="0"/>
              <a:t>3</a:t>
            </a:r>
            <a:r>
              <a:rPr lang="en-US" altLang="zh-CN" sz="1000" noProof="0" dirty="0"/>
              <a:t>)</a:t>
            </a:r>
          </a:p>
          <a:p>
            <a:pPr lvl="1"/>
            <a:r>
              <a:rPr lang="en-US" altLang="zh-CN" sz="1000" dirty="0"/>
              <a:t>H</a:t>
            </a:r>
            <a:r>
              <a:rPr lang="en-US" altLang="zh-CN" sz="1000" baseline="-25000" dirty="0"/>
              <a:t>2</a:t>
            </a:r>
            <a:r>
              <a:rPr lang="en-US" altLang="zh-CN" sz="1000" dirty="0"/>
              <a:t>O</a:t>
            </a:r>
          </a:p>
          <a:p>
            <a:r>
              <a:rPr lang="en-US" altLang="zh-CN" sz="1200" dirty="0"/>
              <a:t>Purge gas</a:t>
            </a:r>
          </a:p>
          <a:p>
            <a:pPr lvl="1"/>
            <a:r>
              <a:rPr lang="en-US" altLang="zh-CN" sz="1000" noProof="0" dirty="0"/>
              <a:t>N</a:t>
            </a:r>
            <a:r>
              <a:rPr lang="en-US" altLang="zh-CN" sz="1000" baseline="-25000" noProof="0" dirty="0"/>
              <a:t>2</a:t>
            </a:r>
            <a:endParaRPr lang="en-US" altLang="en-US" sz="900" baseline="-25000" noProof="0" dirty="0"/>
          </a:p>
        </p:txBody>
      </p:sp>
      <p:sp>
        <p:nvSpPr>
          <p:cNvPr id="7" name="Text Placeholder 6">
            <a:extLst>
              <a:ext uri="{FF2B5EF4-FFF2-40B4-BE49-F238E27FC236}">
                <a16:creationId xmlns:a16="http://schemas.microsoft.com/office/drawing/2014/main" id="{620B8E06-D612-4DF2-B64C-51A71F3706FB}"/>
              </a:ext>
            </a:extLst>
          </p:cNvPr>
          <p:cNvSpPr>
            <a:spLocks noGrp="1"/>
          </p:cNvSpPr>
          <p:nvPr>
            <p:ph type="body" sz="quarter" idx="12"/>
          </p:nvPr>
        </p:nvSpPr>
        <p:spPr>
          <a:xfrm>
            <a:off x="4100153" y="4657245"/>
            <a:ext cx="3103378" cy="304800"/>
          </a:xfrm>
        </p:spPr>
        <p:txBody>
          <a:bodyPr/>
          <a:lstStyle/>
          <a:p>
            <a:r>
              <a:rPr lang="en-US"/>
              <a:t> </a:t>
            </a:r>
            <a:endParaRPr lang="en-SE" dirty="0"/>
          </a:p>
        </p:txBody>
      </p:sp>
      <p:cxnSp>
        <p:nvCxnSpPr>
          <p:cNvPr id="24" name="直接箭头连接符 23">
            <a:extLst>
              <a:ext uri="{FF2B5EF4-FFF2-40B4-BE49-F238E27FC236}">
                <a16:creationId xmlns:a16="http://schemas.microsoft.com/office/drawing/2014/main" id="{B52C2A4A-0BA1-421E-9DF6-75C214C80E6D}"/>
              </a:ext>
            </a:extLst>
          </p:cNvPr>
          <p:cNvCxnSpPr>
            <a:cxnSpLocks/>
          </p:cNvCxnSpPr>
          <p:nvPr/>
        </p:nvCxnSpPr>
        <p:spPr>
          <a:xfrm>
            <a:off x="6583792" y="1077408"/>
            <a:ext cx="0" cy="228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id="{C8F93984-9AAF-4351-B61F-D645E60DE9D9}"/>
              </a:ext>
            </a:extLst>
          </p:cNvPr>
          <p:cNvSpPr txBox="1"/>
          <p:nvPr/>
        </p:nvSpPr>
        <p:spPr>
          <a:xfrm>
            <a:off x="6400812" y="800409"/>
            <a:ext cx="533388" cy="246221"/>
          </a:xfrm>
          <a:prstGeom prst="rect">
            <a:avLst/>
          </a:prstGeom>
          <a:noFill/>
        </p:spPr>
        <p:txBody>
          <a:bodyPr wrap="square" rtlCol="0">
            <a:spAutoFit/>
          </a:bodyPr>
          <a:lstStyle/>
          <a:p>
            <a:r>
              <a:rPr lang="en-US" altLang="zh-CN" sz="1000" dirty="0">
                <a:latin typeface="Lato Light" panose="020F0302020204030203" pitchFamily="34" charset="0"/>
              </a:rPr>
              <a:t>Inlet</a:t>
            </a:r>
            <a:endParaRPr lang="en-US" sz="1000" dirty="0">
              <a:latin typeface="Lato Light" panose="020F0302020204030203" pitchFamily="34" charset="0"/>
            </a:endParaRPr>
          </a:p>
        </p:txBody>
      </p:sp>
      <p:cxnSp>
        <p:nvCxnSpPr>
          <p:cNvPr id="36" name="直接箭头连接符 35">
            <a:extLst>
              <a:ext uri="{FF2B5EF4-FFF2-40B4-BE49-F238E27FC236}">
                <a16:creationId xmlns:a16="http://schemas.microsoft.com/office/drawing/2014/main" id="{6B08DF53-688E-418D-BAE3-41E00EB3C6DA}"/>
              </a:ext>
            </a:extLst>
          </p:cNvPr>
          <p:cNvCxnSpPr>
            <a:cxnSpLocks/>
          </p:cNvCxnSpPr>
          <p:nvPr/>
        </p:nvCxnSpPr>
        <p:spPr>
          <a:xfrm flipH="1">
            <a:off x="4409506" y="3649158"/>
            <a:ext cx="2901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a:extLst>
              <a:ext uri="{FF2B5EF4-FFF2-40B4-BE49-F238E27FC236}">
                <a16:creationId xmlns:a16="http://schemas.microsoft.com/office/drawing/2014/main" id="{C304A47D-18E1-4660-A5BE-FDC113313323}"/>
              </a:ext>
            </a:extLst>
          </p:cNvPr>
          <p:cNvCxnSpPr>
            <a:cxnSpLocks/>
          </p:cNvCxnSpPr>
          <p:nvPr/>
        </p:nvCxnSpPr>
        <p:spPr>
          <a:xfrm>
            <a:off x="8405072" y="3614213"/>
            <a:ext cx="2831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文本框 46">
            <a:extLst>
              <a:ext uri="{FF2B5EF4-FFF2-40B4-BE49-F238E27FC236}">
                <a16:creationId xmlns:a16="http://schemas.microsoft.com/office/drawing/2014/main" id="{A6F031B1-D974-420B-B262-39EFEA5DC93E}"/>
              </a:ext>
            </a:extLst>
          </p:cNvPr>
          <p:cNvSpPr txBox="1"/>
          <p:nvPr/>
        </p:nvSpPr>
        <p:spPr>
          <a:xfrm>
            <a:off x="8665001" y="3491102"/>
            <a:ext cx="663002" cy="246221"/>
          </a:xfrm>
          <a:prstGeom prst="rect">
            <a:avLst/>
          </a:prstGeom>
          <a:noFill/>
        </p:spPr>
        <p:txBody>
          <a:bodyPr wrap="square" rtlCol="0">
            <a:spAutoFit/>
          </a:bodyPr>
          <a:lstStyle/>
          <a:p>
            <a:r>
              <a:rPr lang="en-US" altLang="zh-CN" sz="1000" dirty="0">
                <a:latin typeface="Lato Light" panose="020F0302020204030203" pitchFamily="34" charset="0"/>
              </a:rPr>
              <a:t>Outlet</a:t>
            </a:r>
            <a:endParaRPr lang="en-US" sz="1000" dirty="0">
              <a:latin typeface="Lato Light" panose="020F0302020204030203" pitchFamily="34" charset="0"/>
            </a:endParaRPr>
          </a:p>
        </p:txBody>
      </p:sp>
      <p:sp>
        <p:nvSpPr>
          <p:cNvPr id="48" name="文本框 47">
            <a:extLst>
              <a:ext uri="{FF2B5EF4-FFF2-40B4-BE49-F238E27FC236}">
                <a16:creationId xmlns:a16="http://schemas.microsoft.com/office/drawing/2014/main" id="{0C52F901-ADB5-4C95-8B7C-6B1AF585C438}"/>
              </a:ext>
            </a:extLst>
          </p:cNvPr>
          <p:cNvSpPr txBox="1"/>
          <p:nvPr/>
        </p:nvSpPr>
        <p:spPr>
          <a:xfrm>
            <a:off x="3844826" y="3491101"/>
            <a:ext cx="675710" cy="246221"/>
          </a:xfrm>
          <a:prstGeom prst="rect">
            <a:avLst/>
          </a:prstGeom>
          <a:noFill/>
        </p:spPr>
        <p:txBody>
          <a:bodyPr wrap="square" rtlCol="0">
            <a:spAutoFit/>
          </a:bodyPr>
          <a:lstStyle/>
          <a:p>
            <a:r>
              <a:rPr lang="en-US" altLang="zh-CN" sz="1000" dirty="0">
                <a:latin typeface="Lato Light" panose="020F0302020204030203" pitchFamily="34" charset="0"/>
              </a:rPr>
              <a:t>Outlet</a:t>
            </a:r>
            <a:endParaRPr lang="en-US" sz="1000" dirty="0">
              <a:latin typeface="Lato Light" panose="020F0302020204030203" pitchFamily="34" charset="0"/>
            </a:endParaRPr>
          </a:p>
        </p:txBody>
      </p:sp>
    </p:spTree>
    <p:extLst>
      <p:ext uri="{BB962C8B-B14F-4D97-AF65-F5344CB8AC3E}">
        <p14:creationId xmlns:p14="http://schemas.microsoft.com/office/powerpoint/2010/main" val="198927693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id="{E9FBC7CF-297F-4BA3-AF85-02F9E0772B5B}"/>
              </a:ext>
            </a:extLst>
          </p:cNvPr>
          <p:cNvSpPr>
            <a:spLocks noGrp="1"/>
          </p:cNvSpPr>
          <p:nvPr>
            <p:ph type="body" sz="quarter" idx="18"/>
          </p:nvPr>
        </p:nvSpPr>
        <p:spPr/>
        <p:txBody>
          <a:bodyPr/>
          <a:lstStyle/>
          <a:p>
            <a:r>
              <a:rPr lang="en-US" dirty="0"/>
              <a:t> </a:t>
            </a:r>
          </a:p>
        </p:txBody>
      </p:sp>
      <p:sp>
        <p:nvSpPr>
          <p:cNvPr id="4" name="标题 3">
            <a:extLst>
              <a:ext uri="{FF2B5EF4-FFF2-40B4-BE49-F238E27FC236}">
                <a16:creationId xmlns:a16="http://schemas.microsoft.com/office/drawing/2014/main" id="{C7794A81-EAA7-41E7-8228-AC96B0C7486E}"/>
              </a:ext>
            </a:extLst>
          </p:cNvPr>
          <p:cNvSpPr>
            <a:spLocks noGrp="1"/>
          </p:cNvSpPr>
          <p:nvPr>
            <p:ph type="title"/>
          </p:nvPr>
        </p:nvSpPr>
        <p:spPr/>
        <p:txBody>
          <a:bodyPr/>
          <a:lstStyle/>
          <a:p>
            <a:r>
              <a:rPr lang="en-US" altLang="zh-CN" dirty="0"/>
              <a:t>Gas Introduction During the Deposition Process</a:t>
            </a:r>
            <a:endParaRPr lang="en-US" dirty="0">
              <a:highlight>
                <a:srgbClr val="FFFF00"/>
              </a:highlight>
            </a:endParaRPr>
          </a:p>
        </p:txBody>
      </p:sp>
      <p:pic>
        <p:nvPicPr>
          <p:cNvPr id="12" name="内容占位符 11">
            <a:extLst>
              <a:ext uri="{FF2B5EF4-FFF2-40B4-BE49-F238E27FC236}">
                <a16:creationId xmlns:a16="http://schemas.microsoft.com/office/drawing/2014/main" id="{0B6C5E3F-670B-420D-BAA2-A92E9E74E586}"/>
              </a:ext>
            </a:extLst>
          </p:cNvPr>
          <p:cNvPicPr>
            <a:picLocks noGrp="1" noChangeAspect="1"/>
          </p:cNvPicPr>
          <p:nvPr>
            <p:ph sz="quarter" idx="29"/>
          </p:nvPr>
        </p:nvPicPr>
        <p:blipFill>
          <a:blip r:embed="rId2"/>
          <a:stretch>
            <a:fillRect/>
          </a:stretch>
        </p:blipFill>
        <p:spPr>
          <a:xfrm>
            <a:off x="1341498" y="1581150"/>
            <a:ext cx="6461003" cy="2706020"/>
          </a:xfrm>
          <a:prstGeom prst="rect">
            <a:avLst/>
          </a:prstGeom>
        </p:spPr>
      </p:pic>
    </p:spTree>
    <p:extLst>
      <p:ext uri="{BB962C8B-B14F-4D97-AF65-F5344CB8AC3E}">
        <p14:creationId xmlns:p14="http://schemas.microsoft.com/office/powerpoint/2010/main" val="137478145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B1BAD0A-7C0B-4B27-BA54-D9CF6A62D055}"/>
              </a:ext>
            </a:extLst>
          </p:cNvPr>
          <p:cNvSpPr>
            <a:spLocks noGrp="1"/>
          </p:cNvSpPr>
          <p:nvPr>
            <p:ph type="title"/>
          </p:nvPr>
        </p:nvSpPr>
        <p:spPr/>
        <p:txBody>
          <a:bodyPr>
            <a:normAutofit/>
          </a:bodyPr>
          <a:lstStyle/>
          <a:p>
            <a:r>
              <a:rPr lang="en-US" altLang="zh-CN" noProof="0"/>
              <a:t>Surface Chemical Reactions</a:t>
            </a:r>
            <a:endParaRPr lang="en-US" noProof="0" dirty="0"/>
          </a:p>
        </p:txBody>
      </p:sp>
      <p:sp>
        <p:nvSpPr>
          <p:cNvPr id="4" name="内容占位符 3">
            <a:extLst>
              <a:ext uri="{FF2B5EF4-FFF2-40B4-BE49-F238E27FC236}">
                <a16:creationId xmlns:a16="http://schemas.microsoft.com/office/drawing/2014/main" id="{758D14DD-762C-496E-80E8-994112AB4CE6}"/>
              </a:ext>
            </a:extLst>
          </p:cNvPr>
          <p:cNvSpPr>
            <a:spLocks noGrp="1"/>
          </p:cNvSpPr>
          <p:nvPr>
            <p:ph idx="1"/>
          </p:nvPr>
        </p:nvSpPr>
        <p:spPr>
          <a:xfrm>
            <a:off x="457200" y="1276350"/>
            <a:ext cx="8305800" cy="3752850"/>
          </a:xfrm>
        </p:spPr>
        <p:txBody>
          <a:bodyPr>
            <a:normAutofit/>
          </a:bodyPr>
          <a:lstStyle/>
          <a:p>
            <a:pPr marL="0" indent="0">
              <a:buNone/>
            </a:pPr>
            <a:r>
              <a:rPr lang="en-US" altLang="zh-CN" sz="1200" dirty="0"/>
              <a:t>Reaction Mechanism*</a:t>
            </a:r>
          </a:p>
          <a:p>
            <a:endParaRPr lang="en-US" altLang="zh-CN" sz="1200" dirty="0"/>
          </a:p>
          <a:p>
            <a:endParaRPr lang="en-US" altLang="zh-CN" sz="1200" dirty="0"/>
          </a:p>
          <a:p>
            <a:pPr marL="0" indent="0">
              <a:buNone/>
            </a:pPr>
            <a:br>
              <a:rPr lang="en-US" altLang="zh-CN" sz="1200" dirty="0"/>
            </a:br>
            <a:br>
              <a:rPr lang="en-US" altLang="zh-CN" sz="1200" dirty="0"/>
            </a:br>
            <a:br>
              <a:rPr lang="en-US" altLang="zh-CN" sz="1200" dirty="0"/>
            </a:br>
            <a:endParaRPr lang="en-US" altLang="zh-CN" sz="1200" dirty="0"/>
          </a:p>
          <a:p>
            <a:pPr marL="0" indent="0">
              <a:buNone/>
            </a:pPr>
            <a:br>
              <a:rPr lang="en-US" altLang="zh-CN" sz="1200" dirty="0"/>
            </a:br>
            <a:br>
              <a:rPr lang="en-US" altLang="zh-CN" sz="1200" dirty="0"/>
            </a:br>
            <a:br>
              <a:rPr lang="en-US" altLang="zh-CN" sz="1200" dirty="0"/>
            </a:br>
            <a:endParaRPr lang="en-US" altLang="zh-CN" sz="1200" dirty="0"/>
          </a:p>
          <a:p>
            <a:endParaRPr lang="en-US" altLang="zh-CN" sz="1200" dirty="0"/>
          </a:p>
          <a:p>
            <a:pPr marL="0" indent="0">
              <a:buNone/>
            </a:pPr>
            <a:br>
              <a:rPr lang="en-US" altLang="zh-CN" sz="1200" dirty="0"/>
            </a:br>
            <a:r>
              <a:rPr lang="en-US" altLang="zh-CN" sz="1050" dirty="0"/>
              <a:t>Due to the extremely fast dehydration rate of hydroxyl groups, the stoichiometric coefficient does not affect the film growth rate calculation. The last reaction forming oxygen bridges is not considered in this model.</a:t>
            </a:r>
          </a:p>
          <a:p>
            <a:endParaRPr lang="en-US" altLang="zh-CN" dirty="0"/>
          </a:p>
          <a:p>
            <a:endParaRPr lang="en-US" altLang="zh-CN" dirty="0"/>
          </a:p>
          <a:p>
            <a:endParaRPr lang="en-US" altLang="zh-CN" dirty="0"/>
          </a:p>
          <a:p>
            <a:endParaRPr lang="en-US" altLang="zh-CN" dirty="0"/>
          </a:p>
          <a:p>
            <a:pPr marL="0" indent="0">
              <a:buNone/>
            </a:pPr>
            <a:endParaRPr lang="en-US" altLang="zh-CN" dirty="0"/>
          </a:p>
          <a:p>
            <a:endParaRPr lang="en-US" altLang="zh-CN" dirty="0"/>
          </a:p>
        </p:txBody>
      </p:sp>
      <mc:AlternateContent xmlns:mc="http://schemas.openxmlformats.org/markup-compatibility/2006" xmlns:a14="http://schemas.microsoft.com/office/drawing/2010/main">
        <mc:Choice Requires="a14">
          <p:graphicFrame>
            <p:nvGraphicFramePr>
              <p:cNvPr id="20" name="表格 19">
                <a:extLst>
                  <a:ext uri="{FF2B5EF4-FFF2-40B4-BE49-F238E27FC236}">
                    <a16:creationId xmlns:a16="http://schemas.microsoft.com/office/drawing/2014/main" id="{098D8D98-E951-4E3B-806C-65643490CFAC}"/>
                  </a:ext>
                </a:extLst>
              </p:cNvPr>
              <p:cNvGraphicFramePr>
                <a:graphicFrameLocks noGrp="1"/>
              </p:cNvGraphicFramePr>
              <p:nvPr>
                <p:extLst>
                  <p:ext uri="{D42A27DB-BD31-4B8C-83A1-F6EECF244321}">
                    <p14:modId xmlns:p14="http://schemas.microsoft.com/office/powerpoint/2010/main" val="2355115432"/>
                  </p:ext>
                </p:extLst>
              </p:nvPr>
            </p:nvGraphicFramePr>
            <p:xfrm>
              <a:off x="457200" y="1581151"/>
              <a:ext cx="8496300" cy="2819402"/>
            </p:xfrm>
            <a:graphic>
              <a:graphicData uri="http://schemas.openxmlformats.org/drawingml/2006/table">
                <a:tbl>
                  <a:tblPr firstRow="1" bandRow="1">
                    <a:tableStyleId>{21E4AEA4-8DFA-4A89-87EB-49C32662AFE0}</a:tableStyleId>
                  </a:tblPr>
                  <a:tblGrid>
                    <a:gridCol w="533400">
                      <a:extLst>
                        <a:ext uri="{9D8B030D-6E8A-4147-A177-3AD203B41FA5}">
                          <a16:colId xmlns:a16="http://schemas.microsoft.com/office/drawing/2014/main" val="2116379604"/>
                        </a:ext>
                      </a:extLst>
                    </a:gridCol>
                    <a:gridCol w="2895600">
                      <a:extLst>
                        <a:ext uri="{9D8B030D-6E8A-4147-A177-3AD203B41FA5}">
                          <a16:colId xmlns:a16="http://schemas.microsoft.com/office/drawing/2014/main" val="3721301951"/>
                        </a:ext>
                      </a:extLst>
                    </a:gridCol>
                    <a:gridCol w="1447800">
                      <a:extLst>
                        <a:ext uri="{9D8B030D-6E8A-4147-A177-3AD203B41FA5}">
                          <a16:colId xmlns:a16="http://schemas.microsoft.com/office/drawing/2014/main" val="474241404"/>
                        </a:ext>
                      </a:extLst>
                    </a:gridCol>
                    <a:gridCol w="1905000">
                      <a:extLst>
                        <a:ext uri="{9D8B030D-6E8A-4147-A177-3AD203B41FA5}">
                          <a16:colId xmlns:a16="http://schemas.microsoft.com/office/drawing/2014/main" val="4105951903"/>
                        </a:ext>
                      </a:extLst>
                    </a:gridCol>
                    <a:gridCol w="1714500">
                      <a:extLst>
                        <a:ext uri="{9D8B030D-6E8A-4147-A177-3AD203B41FA5}">
                          <a16:colId xmlns:a16="http://schemas.microsoft.com/office/drawing/2014/main" val="2527554276"/>
                        </a:ext>
                      </a:extLst>
                    </a:gridCol>
                  </a:tblGrid>
                  <a:tr h="257023">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Process</a:t>
                          </a:r>
                          <a:endParaRPr lang="en-US" sz="6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Reaction</a:t>
                          </a:r>
                          <a:endParaRPr lang="en-US" sz="6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Forward Rate</a:t>
                          </a:r>
                          <a:endParaRPr lang="en-US" sz="6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Backward Rate</a:t>
                          </a:r>
                          <a:endParaRPr lang="en-US" sz="6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Remarks</a:t>
                          </a:r>
                          <a:endParaRPr lang="en-US" sz="600" dirty="0"/>
                        </a:p>
                      </a:txBody>
                      <a:tcPr anchor="ctr"/>
                    </a:tc>
                    <a:extLst>
                      <a:ext uri="{0D108BD9-81ED-4DB2-BD59-A6C34878D82A}">
                        <a16:rowId xmlns:a16="http://schemas.microsoft.com/office/drawing/2014/main" val="3420716480"/>
                      </a:ext>
                    </a:extLst>
                  </a:tr>
                  <a:tr h="299861">
                    <a:tc rowSpan="2">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500" dirty="0"/>
                            <a:t>TMA Introduction</a:t>
                          </a:r>
                          <a:endParaRPr lang="en-US" sz="500" dirty="0"/>
                        </a:p>
                      </a:txBody>
                      <a:tcPr marL="0" marR="0" marT="0" marB="0"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800" b="0" i="1" dirty="0" smtClean="0">
                                    <a:latin typeface="Cambria Math" panose="02040503050406030204" pitchFamily="18" charset="0"/>
                                    <a:ea typeface="Cambria Math" panose="02040503050406030204" pitchFamily="18" charset="0"/>
                                  </a:rPr>
                                  <m:t>−</m:t>
                                </m:r>
                                <m:r>
                                  <m:rPr>
                                    <m:nor/>
                                  </m:rPr>
                                  <a:rPr lang="en-US" sz="800" i="0" dirty="0" smtClean="0">
                                    <a:latin typeface="Cambria Math" panose="02040503050406030204" pitchFamily="18" charset="0"/>
                                  </a:rPr>
                                  <m:t>OH</m:t>
                                </m:r>
                                <m:r>
                                  <m:rPr>
                                    <m:nor/>
                                  </m:rPr>
                                  <a:rPr lang="en-US" sz="800" b="0" i="0" dirty="0" smtClean="0">
                                    <a:latin typeface="Cambria Math" panose="02040503050406030204" pitchFamily="18" charset="0"/>
                                  </a:rPr>
                                  <m:t> </m:t>
                                </m:r>
                                <m:r>
                                  <a:rPr lang="en-US" sz="800" b="0" i="0" dirty="0" smtClean="0">
                                    <a:latin typeface="Cambria Math" panose="02040503050406030204" pitchFamily="18" charset="0"/>
                                  </a:rPr>
                                  <m:t> </m:t>
                                </m:r>
                                <m:r>
                                  <a:rPr lang="en-US" sz="800" dirty="0" smtClean="0">
                                    <a:latin typeface="Cambria Math" panose="02040503050406030204" pitchFamily="18" charset="0"/>
                                  </a:rPr>
                                  <m:t>+</m:t>
                                </m:r>
                                <m:r>
                                  <a:rPr lang="en-US" sz="800" b="0" i="0" dirty="0" smtClean="0">
                                    <a:latin typeface="Cambria Math" panose="02040503050406030204" pitchFamily="18" charset="0"/>
                                  </a:rPr>
                                  <m:t> </m:t>
                                </m:r>
                                <m:sSub>
                                  <m:sSubPr>
                                    <m:ctrlPr>
                                      <a:rPr lang="en-US" sz="800" b="0" i="1" dirty="0" smtClean="0">
                                        <a:latin typeface="Cambria Math" panose="02040503050406030204" pitchFamily="18" charset="0"/>
                                      </a:rPr>
                                    </m:ctrlPr>
                                  </m:sSubPr>
                                  <m:e>
                                    <m:r>
                                      <a:rPr lang="en-US" sz="800" b="0" i="1" dirty="0" smtClean="0">
                                        <a:latin typeface="Cambria Math" panose="02040503050406030204" pitchFamily="18" charset="0"/>
                                      </a:rPr>
                                      <m:t> </m:t>
                                    </m:r>
                                    <m:r>
                                      <m:rPr>
                                        <m:sty m:val="p"/>
                                      </m:rPr>
                                      <a:rPr lang="en-US" sz="800" dirty="0" smtClean="0">
                                        <a:latin typeface="Cambria Math" panose="02040503050406030204" pitchFamily="18" charset="0"/>
                                      </a:rPr>
                                      <m:t>Al</m:t>
                                    </m:r>
                                    <m:r>
                                      <a:rPr lang="en-US" sz="800" dirty="0" smtClean="0">
                                        <a:latin typeface="Cambria Math" panose="02040503050406030204" pitchFamily="18" charset="0"/>
                                      </a:rPr>
                                      <m:t> </m:t>
                                    </m:r>
                                    <m:d>
                                      <m:dPr>
                                        <m:ctrlPr>
                                          <a:rPr lang="en-US" sz="800" i="1" dirty="0" smtClean="0">
                                            <a:latin typeface="Cambria Math" panose="02040503050406030204" pitchFamily="18" charset="0"/>
                                          </a:rPr>
                                        </m:ctrlPr>
                                      </m:dPr>
                                      <m:e>
                                        <m:r>
                                          <a:rPr lang="en-US" sz="800" dirty="0" smtClean="0">
                                            <a:latin typeface="Cambria Math" panose="02040503050406030204" pitchFamily="18" charset="0"/>
                                          </a:rPr>
                                          <m:t> </m:t>
                                        </m:r>
                                        <m:sSub>
                                          <m:sSubPr>
                                            <m:ctrlPr>
                                              <a:rPr lang="en-US" sz="800" b="0" i="1" dirty="0" smtClean="0">
                                                <a:latin typeface="Cambria Math" panose="02040503050406030204" pitchFamily="18" charset="0"/>
                                              </a:rPr>
                                            </m:ctrlPr>
                                          </m:sSubPr>
                                          <m:e>
                                            <m:r>
                                              <a:rPr lang="en-US" sz="800" b="0" i="1" dirty="0" smtClean="0">
                                                <a:latin typeface="Cambria Math" panose="02040503050406030204" pitchFamily="18" charset="0"/>
                                              </a:rPr>
                                              <m:t>𝐶𝐻</m:t>
                                            </m:r>
                                          </m:e>
                                          <m:sub>
                                            <m:r>
                                              <a:rPr lang="en-US" sz="800" b="0" i="1" dirty="0" smtClean="0">
                                                <a:latin typeface="Cambria Math" panose="02040503050406030204" pitchFamily="18" charset="0"/>
                                              </a:rPr>
                                              <m:t>3</m:t>
                                            </m:r>
                                          </m:sub>
                                        </m:sSub>
                                      </m:e>
                                    </m:d>
                                  </m:e>
                                  <m:sub>
                                    <m:r>
                                      <a:rPr lang="en-US" sz="800" b="0" i="1" dirty="0" smtClean="0">
                                        <a:latin typeface="Cambria Math" panose="02040503050406030204" pitchFamily="18" charset="0"/>
                                      </a:rPr>
                                      <m:t>3 </m:t>
                                    </m:r>
                                  </m:sub>
                                </m:sSub>
                                <m:r>
                                  <a:rPr lang="en-US" sz="800" b="0" i="1" dirty="0" smtClean="0">
                                    <a:latin typeface="Cambria Math" panose="02040503050406030204" pitchFamily="18" charset="0"/>
                                  </a:rPr>
                                  <m:t> </m:t>
                                </m:r>
                                <m:r>
                                  <a:rPr lang="en-US" sz="800" b="0" i="1" dirty="0" smtClean="0">
                                    <a:latin typeface="Cambria Math" panose="02040503050406030204" pitchFamily="18" charset="0"/>
                                    <a:ea typeface="Cambria Math" panose="02040503050406030204" pitchFamily="18" charset="0"/>
                                  </a:rPr>
                                  <m:t>⇆  </m:t>
                                </m:r>
                                <m:r>
                                  <a:rPr lang="en-US" sz="800" b="0" i="0" dirty="0" smtClean="0">
                                    <a:latin typeface="Cambria Math" panose="02040503050406030204" pitchFamily="18" charset="0"/>
                                    <a:ea typeface="Cambria Math" panose="02040503050406030204" pitchFamily="18" charset="0"/>
                                  </a:rPr>
                                  <m:t>−</m:t>
                                </m:r>
                                <m:r>
                                  <m:rPr>
                                    <m:sty m:val="p"/>
                                  </m:rPr>
                                  <a:rPr lang="en-US" sz="800" dirty="0" smtClean="0">
                                    <a:latin typeface="Cambria Math" panose="02040503050406030204" pitchFamily="18" charset="0"/>
                                  </a:rPr>
                                  <m:t>OH</m:t>
                                </m:r>
                                <m:r>
                                  <a:rPr lang="en-US" sz="800" b="0" i="0" dirty="0" smtClean="0">
                                    <a:latin typeface="Cambria Math" panose="02040503050406030204" pitchFamily="18" charset="0"/>
                                  </a:rPr>
                                  <m:t>−</m:t>
                                </m:r>
                                <m:r>
                                  <m:rPr>
                                    <m:sty m:val="p"/>
                                  </m:rPr>
                                  <a:rPr lang="en-US" sz="800" dirty="0" smtClean="0">
                                    <a:latin typeface="Cambria Math" panose="02040503050406030204" pitchFamily="18" charset="0"/>
                                  </a:rPr>
                                  <m:t>Al</m:t>
                                </m:r>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d>
                                      <m:dPr>
                                        <m:ctrlPr>
                                          <a:rPr lang="en-US" sz="800" i="1" dirty="0" smtClean="0">
                                            <a:latin typeface="Cambria Math" panose="02040503050406030204" pitchFamily="18" charset="0"/>
                                          </a:rPr>
                                        </m:ctrlPr>
                                      </m:dPr>
                                      <m:e>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r>
                                              <m:rPr>
                                                <m:sty m:val="p"/>
                                              </m:rPr>
                                              <a:rPr lang="en-US" sz="800" dirty="0" smtClean="0">
                                                <a:latin typeface="Cambria Math" panose="02040503050406030204" pitchFamily="18" charset="0"/>
                                              </a:rPr>
                                              <m:t>CH</m:t>
                                            </m:r>
                                          </m:e>
                                          <m:sub>
                                            <m:r>
                                              <a:rPr lang="en-US" sz="800" b="0" i="1" dirty="0" smtClean="0">
                                                <a:latin typeface="Cambria Math" panose="02040503050406030204" pitchFamily="18" charset="0"/>
                                              </a:rPr>
                                              <m:t>3</m:t>
                                            </m:r>
                                          </m:sub>
                                        </m:sSub>
                                      </m:e>
                                    </m:d>
                                  </m:e>
                                  <m:sub>
                                    <m:r>
                                      <a:rPr lang="en-US" sz="800" b="0" i="1" dirty="0" smtClean="0">
                                        <a:latin typeface="Cambria Math" panose="02040503050406030204" pitchFamily="18" charset="0"/>
                                      </a:rPr>
                                      <m:t>3</m:t>
                                    </m:r>
                                  </m:sub>
                                </m:sSub>
                              </m:oMath>
                            </m:oMathPara>
                          </a14:m>
                          <a:endParaRPr lang="en-US" sz="800" i="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0.5e13[cm^3/mol/s]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0.75e13*exp(-7000/T)[1/s]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TMA physical adsorption</a:t>
                          </a:r>
                          <a:endParaRPr lang="en-US" sz="700" dirty="0"/>
                        </a:p>
                      </a:txBody>
                      <a:tcPr anchor="ctr"/>
                    </a:tc>
                    <a:extLst>
                      <a:ext uri="{0D108BD9-81ED-4DB2-BD59-A6C34878D82A}">
                        <a16:rowId xmlns:a16="http://schemas.microsoft.com/office/drawing/2014/main" val="1542405353"/>
                      </a:ext>
                    </a:extLst>
                  </a:tr>
                  <a:tr h="299861">
                    <a:tc vMerge="1">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800" dirty="0" smtClean="0">
                                    <a:latin typeface="Cambria Math" panose="02040503050406030204" pitchFamily="18" charset="0"/>
                                  </a:rPr>
                                  <m:t>−</m:t>
                                </m:r>
                                <m:r>
                                  <m:rPr>
                                    <m:sty m:val="p"/>
                                  </m:rPr>
                                  <a:rPr lang="en-US" sz="800" dirty="0" smtClean="0">
                                    <a:latin typeface="Cambria Math" panose="02040503050406030204" pitchFamily="18" charset="0"/>
                                  </a:rPr>
                                  <m:t>OH</m:t>
                                </m:r>
                                <m:r>
                                  <a:rPr lang="en-US" sz="800" dirty="0" smtClean="0">
                                    <a:latin typeface="Cambria Math" panose="02040503050406030204" pitchFamily="18" charset="0"/>
                                  </a:rPr>
                                  <m:t>−</m:t>
                                </m:r>
                                <m:r>
                                  <m:rPr>
                                    <m:sty m:val="p"/>
                                  </m:rPr>
                                  <a:rPr lang="en-US" sz="800" dirty="0" smtClean="0">
                                    <a:latin typeface="Cambria Math" panose="02040503050406030204" pitchFamily="18" charset="0"/>
                                  </a:rPr>
                                  <m:t>Al</m:t>
                                </m:r>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d>
                                      <m:dPr>
                                        <m:ctrlPr>
                                          <a:rPr lang="en-US" sz="800" b="0" i="1" dirty="0" smtClean="0">
                                            <a:latin typeface="Cambria Math" panose="02040503050406030204" pitchFamily="18" charset="0"/>
                                          </a:rPr>
                                        </m:ctrlPr>
                                      </m:dPr>
                                      <m:e>
                                        <m:sSub>
                                          <m:sSubPr>
                                            <m:ctrlPr>
                                              <a:rPr lang="en-US" sz="800" i="1" dirty="0" smtClean="0">
                                                <a:latin typeface="Cambria Math" panose="02040503050406030204" pitchFamily="18" charset="0"/>
                                              </a:rPr>
                                            </m:ctrlPr>
                                          </m:sSubPr>
                                          <m:e>
                                            <m:r>
                                              <m:rPr>
                                                <m:sty m:val="p"/>
                                              </m:rPr>
                                              <a:rPr lang="en-US" sz="800" dirty="0" smtClean="0">
                                                <a:latin typeface="Cambria Math" panose="02040503050406030204" pitchFamily="18" charset="0"/>
                                              </a:rPr>
                                              <m:t>CH</m:t>
                                            </m:r>
                                          </m:e>
                                          <m:sub>
                                            <m:r>
                                              <a:rPr lang="en-US" sz="800" b="0" i="1" dirty="0" smtClean="0">
                                                <a:latin typeface="Cambria Math" panose="02040503050406030204" pitchFamily="18" charset="0"/>
                                              </a:rPr>
                                              <m:t>3</m:t>
                                            </m:r>
                                          </m:sub>
                                        </m:sSub>
                                      </m:e>
                                    </m:d>
                                  </m:e>
                                  <m:sub>
                                    <m:r>
                                      <a:rPr lang="en-US" sz="800" b="0" i="1" dirty="0" smtClean="0">
                                        <a:latin typeface="Cambria Math" panose="02040503050406030204" pitchFamily="18" charset="0"/>
                                      </a:rPr>
                                      <m:t>3</m:t>
                                    </m:r>
                                  </m:sub>
                                </m:sSub>
                                <m:r>
                                  <a:rPr lang="en-US" sz="800" b="0" i="0" dirty="0" smtClean="0">
                                    <a:latin typeface="Cambria Math" panose="02040503050406030204" pitchFamily="18" charset="0"/>
                                  </a:rPr>
                                  <m:t>  </m:t>
                                </m:r>
                                <m:r>
                                  <a:rPr lang="en-US" sz="800" b="0" i="1" dirty="0" smtClean="0">
                                    <a:latin typeface="Cambria Math" panose="02040503050406030204" pitchFamily="18" charset="0"/>
                                    <a:ea typeface="Cambria Math" panose="02040503050406030204" pitchFamily="18" charset="0"/>
                                  </a:rPr>
                                  <m:t>⇆</m:t>
                                </m:r>
                                <m:r>
                                  <a:rPr lang="en-US" sz="800" dirty="0" smtClean="0">
                                    <a:latin typeface="Cambria Math" panose="02040503050406030204" pitchFamily="18" charset="0"/>
                                  </a:rPr>
                                  <m:t> </m:t>
                                </m:r>
                                <m:r>
                                  <a:rPr lang="en-US" sz="800" b="0" i="0" dirty="0" smtClean="0">
                                    <a:latin typeface="Cambria Math" panose="02040503050406030204" pitchFamily="18" charset="0"/>
                                  </a:rPr>
                                  <m:t> </m:t>
                                </m:r>
                                <m:r>
                                  <a:rPr lang="en-US" sz="800" b="0" i="0" dirty="0" smtClean="0">
                                    <a:latin typeface="Cambria Math" panose="02040503050406030204" pitchFamily="18" charset="0"/>
                                    <a:ea typeface="Cambria Math" panose="02040503050406030204" pitchFamily="18" charset="0"/>
                                  </a:rPr>
                                  <m:t>−</m:t>
                                </m:r>
                                <m:r>
                                  <m:rPr>
                                    <m:sty m:val="p"/>
                                  </m:rPr>
                                  <a:rPr lang="en-US" sz="800" dirty="0" smtClean="0">
                                    <a:latin typeface="Cambria Math" panose="02040503050406030204" pitchFamily="18" charset="0"/>
                                  </a:rPr>
                                  <m:t>O</m:t>
                                </m:r>
                                <m:r>
                                  <a:rPr lang="en-US" sz="800" b="0" i="0" dirty="0" smtClean="0">
                                    <a:latin typeface="Cambria Math" panose="02040503050406030204" pitchFamily="18" charset="0"/>
                                  </a:rPr>
                                  <m:t>−</m:t>
                                </m:r>
                                <m:r>
                                  <m:rPr>
                                    <m:sty m:val="p"/>
                                  </m:rPr>
                                  <a:rPr lang="en-US" sz="800" dirty="0" smtClean="0">
                                    <a:latin typeface="Cambria Math" panose="02040503050406030204" pitchFamily="18" charset="0"/>
                                  </a:rPr>
                                  <m:t>A</m:t>
                                </m:r>
                                <m:r>
                                  <m:rPr>
                                    <m:sty m:val="p"/>
                                  </m:rPr>
                                  <a:rPr lang="en-US" sz="800" b="0" i="0" dirty="0" smtClean="0">
                                    <a:latin typeface="Cambria Math" panose="02040503050406030204" pitchFamily="18" charset="0"/>
                                  </a:rPr>
                                  <m:t>l</m:t>
                                </m:r>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d>
                                      <m:dPr>
                                        <m:ctrlPr>
                                          <a:rPr lang="en-US" sz="800" b="0" i="1" dirty="0" smtClean="0">
                                            <a:latin typeface="Cambria Math" panose="02040503050406030204" pitchFamily="18" charset="0"/>
                                          </a:rPr>
                                        </m:ctrlPr>
                                      </m:dPr>
                                      <m:e>
                                        <m:sSub>
                                          <m:sSubPr>
                                            <m:ctrlPr>
                                              <a:rPr lang="en-US" sz="800" i="1" dirty="0" smtClean="0">
                                                <a:latin typeface="Cambria Math" panose="02040503050406030204" pitchFamily="18" charset="0"/>
                                              </a:rPr>
                                            </m:ctrlPr>
                                          </m:sSubPr>
                                          <m:e>
                                            <m:r>
                                              <m:rPr>
                                                <m:sty m:val="p"/>
                                              </m:rPr>
                                              <a:rPr lang="en-US" sz="800" dirty="0" smtClean="0">
                                                <a:latin typeface="Cambria Math" panose="02040503050406030204" pitchFamily="18" charset="0"/>
                                              </a:rPr>
                                              <m:t>CH</m:t>
                                            </m:r>
                                          </m:e>
                                          <m:sub>
                                            <m:r>
                                              <a:rPr lang="en-US" sz="800" b="0" i="1" dirty="0" smtClean="0">
                                                <a:latin typeface="Cambria Math" panose="02040503050406030204" pitchFamily="18" charset="0"/>
                                              </a:rPr>
                                              <m:t>3</m:t>
                                            </m:r>
                                          </m:sub>
                                        </m:sSub>
                                      </m:e>
                                    </m:d>
                                  </m:e>
                                  <m:sub>
                                    <m:r>
                                      <a:rPr lang="en-US" sz="800" b="0" i="1" dirty="0" smtClean="0">
                                        <a:latin typeface="Cambria Math" panose="02040503050406030204" pitchFamily="18" charset="0"/>
                                      </a:rPr>
                                      <m:t>2</m:t>
                                    </m:r>
                                  </m:sub>
                                </m:sSub>
                                <m:r>
                                  <a:rPr lang="en-US" sz="800" b="0" i="0" dirty="0" smtClean="0">
                                    <a:latin typeface="Cambria Math" panose="02040503050406030204" pitchFamily="18" charset="0"/>
                                  </a:rPr>
                                  <m:t> </m:t>
                                </m:r>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r>
                                      <m:rPr>
                                        <m:sty m:val="p"/>
                                      </m:rPr>
                                      <a:rPr lang="en-US" sz="800" dirty="0" smtClean="0">
                                        <a:latin typeface="Cambria Math" panose="02040503050406030204" pitchFamily="18" charset="0"/>
                                      </a:rPr>
                                      <m:t>CH</m:t>
                                    </m:r>
                                  </m:e>
                                  <m:sub>
                                    <m:r>
                                      <a:rPr lang="en-US" sz="800" b="0" i="1" dirty="0" smtClean="0">
                                        <a:latin typeface="Cambria Math" panose="02040503050406030204" pitchFamily="18" charset="0"/>
                                      </a:rPr>
                                      <m:t>4</m:t>
                                    </m:r>
                                  </m:sub>
                                </m:sSub>
                              </m:oMath>
                            </m:oMathPara>
                          </a14:m>
                          <a:endParaRPr lang="en-US" sz="800" i="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0.5e12*exp(-7000/T)[1/s]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0.5e13*exp(-18500/T)[cm^3/mol/s]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Chemical Reaction</a:t>
                          </a:r>
                          <a:endParaRPr lang="en-US" sz="700" dirty="0"/>
                        </a:p>
                      </a:txBody>
                      <a:tcPr anchor="ctr"/>
                    </a:tc>
                    <a:extLst>
                      <a:ext uri="{0D108BD9-81ED-4DB2-BD59-A6C34878D82A}">
                        <a16:rowId xmlns:a16="http://schemas.microsoft.com/office/drawing/2014/main" val="514221457"/>
                      </a:ext>
                    </a:extLst>
                  </a:tr>
                  <a:tr h="299861">
                    <a:tc rowSpan="5">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500" dirty="0"/>
                            <a:t>H2O Introduction</a:t>
                          </a:r>
                          <a:endParaRPr lang="en-US" sz="500" dirty="0"/>
                        </a:p>
                      </a:txBody>
                      <a:tcPr marL="0" marR="0" marT="0" marB="0"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800" b="0" i="0" dirty="0" smtClean="0">
                                    <a:latin typeface="Cambria Math" panose="02040503050406030204" pitchFamily="18" charset="0"/>
                                    <a:ea typeface="Cambria Math" panose="02040503050406030204" pitchFamily="18" charset="0"/>
                                  </a:rPr>
                                  <m:t>−</m:t>
                                </m:r>
                                <m:r>
                                  <m:rPr>
                                    <m:sty m:val="p"/>
                                  </m:rPr>
                                  <a:rPr lang="en-US" sz="800" dirty="0" smtClean="0">
                                    <a:latin typeface="Cambria Math" panose="02040503050406030204" pitchFamily="18" charset="0"/>
                                  </a:rPr>
                                  <m:t>A</m:t>
                                </m:r>
                                <m:r>
                                  <m:rPr>
                                    <m:sty m:val="p"/>
                                  </m:rPr>
                                  <a:rPr lang="en-US" sz="800" b="0" i="0" dirty="0" smtClean="0">
                                    <a:latin typeface="Cambria Math" panose="02040503050406030204" pitchFamily="18" charset="0"/>
                                  </a:rPr>
                                  <m:t>l</m:t>
                                </m:r>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d>
                                      <m:dPr>
                                        <m:ctrlPr>
                                          <a:rPr lang="en-US" sz="800" b="0" i="1" dirty="0" smtClean="0">
                                            <a:latin typeface="Cambria Math" panose="02040503050406030204" pitchFamily="18" charset="0"/>
                                          </a:rPr>
                                        </m:ctrlPr>
                                      </m:dPr>
                                      <m:e>
                                        <m:sSub>
                                          <m:sSubPr>
                                            <m:ctrlPr>
                                              <a:rPr lang="en-US" sz="800" i="1" dirty="0" smtClean="0">
                                                <a:latin typeface="Cambria Math" panose="02040503050406030204" pitchFamily="18" charset="0"/>
                                              </a:rPr>
                                            </m:ctrlPr>
                                          </m:sSubPr>
                                          <m:e>
                                            <m:r>
                                              <m:rPr>
                                                <m:sty m:val="p"/>
                                              </m:rPr>
                                              <a:rPr lang="en-US" sz="800" dirty="0" smtClean="0">
                                                <a:latin typeface="Cambria Math" panose="02040503050406030204" pitchFamily="18" charset="0"/>
                                              </a:rPr>
                                              <m:t>CH</m:t>
                                            </m:r>
                                          </m:e>
                                          <m:sub>
                                            <m:r>
                                              <a:rPr lang="en-US" sz="800" b="0" i="1" dirty="0" smtClean="0">
                                                <a:latin typeface="Cambria Math" panose="02040503050406030204" pitchFamily="18" charset="0"/>
                                              </a:rPr>
                                              <m:t>3</m:t>
                                            </m:r>
                                          </m:sub>
                                        </m:sSub>
                                      </m:e>
                                    </m:d>
                                  </m:e>
                                  <m:sub>
                                    <m:r>
                                      <a:rPr lang="en-US" sz="800" b="0" i="1" dirty="0" smtClean="0">
                                        <a:latin typeface="Cambria Math" panose="02040503050406030204" pitchFamily="18" charset="0"/>
                                      </a:rPr>
                                      <m:t>2</m:t>
                                    </m:r>
                                  </m:sub>
                                </m:sSub>
                                <m:r>
                                  <a:rPr lang="en-US" sz="800" b="0" i="0" dirty="0" smtClean="0">
                                    <a:latin typeface="Cambria Math" panose="02040503050406030204" pitchFamily="18" charset="0"/>
                                  </a:rPr>
                                  <m:t> </m:t>
                                </m:r>
                                <m:r>
                                  <a:rPr lang="pt-BR" sz="800" dirty="0" smtClean="0">
                                    <a:latin typeface="Cambria Math" panose="02040503050406030204" pitchFamily="18" charset="0"/>
                                  </a:rPr>
                                  <m:t>+</m:t>
                                </m:r>
                                <m:r>
                                  <a:rPr lang="en-US" sz="800" b="0" i="0" dirty="0" smtClean="0">
                                    <a:latin typeface="Cambria Math" panose="02040503050406030204" pitchFamily="18" charset="0"/>
                                  </a:rPr>
                                  <m:t> </m:t>
                                </m:r>
                                <m:r>
                                  <a:rPr lang="pt-BR" sz="800" dirty="0" smtClean="0">
                                    <a:latin typeface="Cambria Math" panose="02040503050406030204" pitchFamily="18" charset="0"/>
                                  </a:rPr>
                                  <m:t> </m:t>
                                </m:r>
                                <m:sSub>
                                  <m:sSubPr>
                                    <m:ctrlPr>
                                      <a:rPr lang="pt-BR" sz="800" i="1" dirty="0" smtClean="0">
                                        <a:latin typeface="Cambria Math" panose="02040503050406030204" pitchFamily="18" charset="0"/>
                                      </a:rPr>
                                    </m:ctrlPr>
                                  </m:sSubPr>
                                  <m:e>
                                    <m:r>
                                      <a:rPr lang="en-US" sz="800" b="0" i="1" dirty="0" smtClean="0">
                                        <a:latin typeface="Cambria Math" panose="02040503050406030204" pitchFamily="18" charset="0"/>
                                      </a:rPr>
                                      <m:t>𝐻</m:t>
                                    </m:r>
                                  </m:e>
                                  <m:sub>
                                    <m:r>
                                      <a:rPr lang="en-US" sz="800" b="0" i="1" dirty="0" smtClean="0">
                                        <a:latin typeface="Cambria Math" panose="02040503050406030204" pitchFamily="18" charset="0"/>
                                      </a:rPr>
                                      <m:t>2</m:t>
                                    </m:r>
                                  </m:sub>
                                </m:sSub>
                                <m:r>
                                  <m:rPr>
                                    <m:sty m:val="p"/>
                                  </m:rPr>
                                  <a:rPr lang="pt-BR" sz="800" dirty="0" smtClean="0">
                                    <a:latin typeface="Cambria Math" panose="02040503050406030204" pitchFamily="18" charset="0"/>
                                  </a:rPr>
                                  <m:t>O</m:t>
                                </m:r>
                                <m:r>
                                  <a:rPr lang="en-US" sz="800" b="0" i="0" dirty="0" smtClean="0">
                                    <a:latin typeface="Cambria Math" panose="02040503050406030204" pitchFamily="18" charset="0"/>
                                  </a:rPr>
                                  <m:t>  </m:t>
                                </m:r>
                                <m:r>
                                  <a:rPr lang="pt-BR" sz="800" dirty="0" smtClean="0">
                                    <a:latin typeface="Cambria Math" panose="02040503050406030204" pitchFamily="18" charset="0"/>
                                  </a:rPr>
                                  <m:t>⇄</m:t>
                                </m:r>
                                <m:r>
                                  <a:rPr lang="en-US" sz="800" b="0" i="0" dirty="0" smtClean="0">
                                    <a:latin typeface="Cambria Math" panose="02040503050406030204" pitchFamily="18" charset="0"/>
                                  </a:rPr>
                                  <m:t>   −</m:t>
                                </m:r>
                                <m:r>
                                  <m:rPr>
                                    <m:sty m:val="p"/>
                                  </m:rPr>
                                  <a:rPr lang="en-US" sz="800" dirty="0" smtClean="0">
                                    <a:latin typeface="Cambria Math" panose="02040503050406030204" pitchFamily="18" charset="0"/>
                                  </a:rPr>
                                  <m:t>A</m:t>
                                </m:r>
                                <m:r>
                                  <m:rPr>
                                    <m:sty m:val="p"/>
                                  </m:rPr>
                                  <a:rPr lang="en-US" sz="800" b="0" i="0" dirty="0" smtClean="0">
                                    <a:latin typeface="Cambria Math" panose="02040503050406030204" pitchFamily="18" charset="0"/>
                                  </a:rPr>
                                  <m:t>l</m:t>
                                </m:r>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d>
                                      <m:dPr>
                                        <m:ctrlPr>
                                          <a:rPr lang="en-US" sz="800" b="0" i="1" dirty="0" smtClean="0">
                                            <a:latin typeface="Cambria Math" panose="02040503050406030204" pitchFamily="18" charset="0"/>
                                          </a:rPr>
                                        </m:ctrlPr>
                                      </m:dPr>
                                      <m:e>
                                        <m:sSub>
                                          <m:sSubPr>
                                            <m:ctrlPr>
                                              <a:rPr lang="en-US" sz="800" i="1" dirty="0" smtClean="0">
                                                <a:latin typeface="Cambria Math" panose="02040503050406030204" pitchFamily="18" charset="0"/>
                                              </a:rPr>
                                            </m:ctrlPr>
                                          </m:sSubPr>
                                          <m:e>
                                            <m:r>
                                              <m:rPr>
                                                <m:sty m:val="p"/>
                                              </m:rPr>
                                              <a:rPr lang="en-US" sz="800" dirty="0" smtClean="0">
                                                <a:latin typeface="Cambria Math" panose="02040503050406030204" pitchFamily="18" charset="0"/>
                                              </a:rPr>
                                              <m:t>CH</m:t>
                                            </m:r>
                                          </m:e>
                                          <m:sub>
                                            <m:r>
                                              <a:rPr lang="en-US" sz="800" b="0" i="1" dirty="0" smtClean="0">
                                                <a:latin typeface="Cambria Math" panose="02040503050406030204" pitchFamily="18" charset="0"/>
                                              </a:rPr>
                                              <m:t>3</m:t>
                                            </m:r>
                                          </m:sub>
                                        </m:sSub>
                                      </m:e>
                                    </m:d>
                                  </m:e>
                                  <m:sub>
                                    <m:r>
                                      <a:rPr lang="en-US" sz="800" b="0" i="1" dirty="0" smtClean="0">
                                        <a:latin typeface="Cambria Math" panose="02040503050406030204" pitchFamily="18" charset="0"/>
                                      </a:rPr>
                                      <m:t>2</m:t>
                                    </m:r>
                                  </m:sub>
                                </m:sSub>
                                <m:r>
                                  <a:rPr lang="pt-BR" sz="800" dirty="0" smtClean="0">
                                    <a:latin typeface="Cambria Math" panose="02040503050406030204" pitchFamily="18" charset="0"/>
                                  </a:rPr>
                                  <m:t>−</m:t>
                                </m:r>
                                <m:sSub>
                                  <m:sSubPr>
                                    <m:ctrlPr>
                                      <a:rPr lang="pt-BR" sz="800" i="1" dirty="0" smtClean="0">
                                        <a:latin typeface="Cambria Math" panose="02040503050406030204" pitchFamily="18" charset="0"/>
                                      </a:rPr>
                                    </m:ctrlPr>
                                  </m:sSubPr>
                                  <m:e>
                                    <m:r>
                                      <a:rPr lang="en-US" sz="800" b="0" i="1" dirty="0" smtClean="0">
                                        <a:latin typeface="Cambria Math" panose="02040503050406030204" pitchFamily="18" charset="0"/>
                                      </a:rPr>
                                      <m:t>𝐻</m:t>
                                    </m:r>
                                  </m:e>
                                  <m:sub>
                                    <m:r>
                                      <a:rPr lang="en-US" sz="800" b="0" i="1" dirty="0" smtClean="0">
                                        <a:latin typeface="Cambria Math" panose="02040503050406030204" pitchFamily="18" charset="0"/>
                                      </a:rPr>
                                      <m:t>2</m:t>
                                    </m:r>
                                  </m:sub>
                                </m:sSub>
                                <m:r>
                                  <m:rPr>
                                    <m:sty m:val="p"/>
                                  </m:rPr>
                                  <a:rPr lang="pt-BR" sz="800" dirty="0" smtClean="0">
                                    <a:latin typeface="Cambria Math" panose="02040503050406030204" pitchFamily="18" charset="0"/>
                                  </a:rPr>
                                  <m:t>O</m:t>
                                </m:r>
                              </m:oMath>
                            </m:oMathPara>
                          </a14:m>
                          <a:endParaRPr lang="en-US" sz="800" i="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0.5e14[cm^3/mol/s]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0.5e14*exp(-6500/T)[1/s]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700" dirty="0" smtClean="0">
                                    <a:latin typeface="Cambria Math" panose="02040503050406030204" pitchFamily="18" charset="0"/>
                                  </a:rPr>
                                  <m:t> </m:t>
                                </m:r>
                                <m:r>
                                  <m:rPr>
                                    <m:sty m:val="p"/>
                                  </m:rPr>
                                  <a:rPr lang="en-US" sz="700" dirty="0" smtClean="0">
                                    <a:latin typeface="Cambria Math" panose="02040503050406030204" pitchFamily="18" charset="0"/>
                                  </a:rPr>
                                  <m:t>H</m:t>
                                </m:r>
                                <m:r>
                                  <a:rPr lang="en-US" sz="700" baseline="-25000" dirty="0" smtClean="0">
                                    <a:latin typeface="Cambria Math" panose="02040503050406030204" pitchFamily="18" charset="0"/>
                                  </a:rPr>
                                  <m:t>2</m:t>
                                </m:r>
                                <m:r>
                                  <m:rPr>
                                    <m:sty m:val="p"/>
                                  </m:rPr>
                                  <a:rPr lang="en-US" sz="700" dirty="0" smtClean="0">
                                    <a:latin typeface="Cambria Math" panose="02040503050406030204" pitchFamily="18" charset="0"/>
                                  </a:rPr>
                                  <m:t>O</m:t>
                                </m:r>
                                <m:r>
                                  <a:rPr lang="en-US" sz="700" dirty="0" smtClean="0">
                                    <a:latin typeface="Cambria Math" panose="02040503050406030204" pitchFamily="18" charset="0"/>
                                  </a:rPr>
                                  <m:t> </m:t>
                                </m:r>
                                <m:r>
                                  <m:rPr>
                                    <m:sty m:val="p"/>
                                  </m:rPr>
                                  <a:rPr lang="en-US" sz="700" dirty="0" smtClean="0">
                                    <a:latin typeface="Cambria Math" panose="02040503050406030204" pitchFamily="18" charset="0"/>
                                  </a:rPr>
                                  <m:t>physical</m:t>
                                </m:r>
                                <m:r>
                                  <a:rPr lang="en-US" sz="700" dirty="0" smtClean="0">
                                    <a:latin typeface="Cambria Math" panose="02040503050406030204" pitchFamily="18" charset="0"/>
                                  </a:rPr>
                                  <m:t> </m:t>
                                </m:r>
                                <m:r>
                                  <m:rPr>
                                    <m:sty m:val="p"/>
                                  </m:rPr>
                                  <a:rPr lang="en-US" sz="700" dirty="0" smtClean="0">
                                    <a:latin typeface="Cambria Math" panose="02040503050406030204" pitchFamily="18" charset="0"/>
                                  </a:rPr>
                                  <m:t>adsorption</m:t>
                                </m:r>
                              </m:oMath>
                            </m:oMathPara>
                          </a14:m>
                          <a:endParaRPr lang="en-US" sz="700" dirty="0"/>
                        </a:p>
                      </a:txBody>
                      <a:tcPr anchor="ctr"/>
                    </a:tc>
                    <a:extLst>
                      <a:ext uri="{0D108BD9-81ED-4DB2-BD59-A6C34878D82A}">
                        <a16:rowId xmlns:a16="http://schemas.microsoft.com/office/drawing/2014/main" val="2523640259"/>
                      </a:ext>
                    </a:extLst>
                  </a:tr>
                  <a:tr h="299861">
                    <a:tc vMerge="1">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800" b="0" i="0" dirty="0" smtClean="0">
                                  <a:latin typeface="Cambria Math" panose="02040503050406030204" pitchFamily="18" charset="0"/>
                                </a:rPr>
                                <m:t>−</m:t>
                              </m:r>
                              <m:r>
                                <m:rPr>
                                  <m:sty m:val="p"/>
                                </m:rPr>
                                <a:rPr lang="en-US" sz="800" dirty="0" smtClean="0">
                                  <a:latin typeface="Cambria Math" panose="02040503050406030204" pitchFamily="18" charset="0"/>
                                </a:rPr>
                                <m:t>A</m:t>
                              </m:r>
                              <m:r>
                                <m:rPr>
                                  <m:sty m:val="p"/>
                                </m:rPr>
                                <a:rPr lang="en-US" sz="800" b="0" i="0" dirty="0" smtClean="0">
                                  <a:latin typeface="Cambria Math" panose="02040503050406030204" pitchFamily="18" charset="0"/>
                                </a:rPr>
                                <m:t>l</m:t>
                              </m:r>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d>
                                    <m:dPr>
                                      <m:ctrlPr>
                                        <a:rPr lang="en-US" sz="800" b="0" i="1" dirty="0" smtClean="0">
                                          <a:latin typeface="Cambria Math" panose="02040503050406030204" pitchFamily="18" charset="0"/>
                                        </a:rPr>
                                      </m:ctrlPr>
                                    </m:dPr>
                                    <m:e>
                                      <m:sSub>
                                        <m:sSubPr>
                                          <m:ctrlPr>
                                            <a:rPr lang="en-US" sz="800" i="1" dirty="0" smtClean="0">
                                              <a:latin typeface="Cambria Math" panose="02040503050406030204" pitchFamily="18" charset="0"/>
                                            </a:rPr>
                                          </m:ctrlPr>
                                        </m:sSubPr>
                                        <m:e>
                                          <m:r>
                                            <m:rPr>
                                              <m:sty m:val="p"/>
                                            </m:rPr>
                                            <a:rPr lang="en-US" sz="800" dirty="0" smtClean="0">
                                              <a:latin typeface="Cambria Math" panose="02040503050406030204" pitchFamily="18" charset="0"/>
                                            </a:rPr>
                                            <m:t>CH</m:t>
                                          </m:r>
                                        </m:e>
                                        <m:sub>
                                          <m:r>
                                            <a:rPr lang="en-US" sz="800" b="0" i="1" dirty="0" smtClean="0">
                                              <a:latin typeface="Cambria Math" panose="02040503050406030204" pitchFamily="18" charset="0"/>
                                            </a:rPr>
                                            <m:t>3</m:t>
                                          </m:r>
                                        </m:sub>
                                      </m:sSub>
                                    </m:e>
                                  </m:d>
                                </m:e>
                                <m:sub>
                                  <m:r>
                                    <a:rPr lang="en-US" sz="800" b="0" i="1" dirty="0" smtClean="0">
                                      <a:latin typeface="Cambria Math" panose="02040503050406030204" pitchFamily="18" charset="0"/>
                                    </a:rPr>
                                    <m:t>2</m:t>
                                  </m:r>
                                </m:sub>
                              </m:sSub>
                              <m:r>
                                <a:rPr lang="pt-BR" sz="800" dirty="0" smtClean="0">
                                  <a:latin typeface="Cambria Math" panose="02040503050406030204" pitchFamily="18" charset="0"/>
                                </a:rPr>
                                <m:t>−</m:t>
                              </m:r>
                              <m:sSub>
                                <m:sSubPr>
                                  <m:ctrlPr>
                                    <a:rPr lang="pt-BR" sz="800" i="1" dirty="0" smtClean="0">
                                      <a:latin typeface="Cambria Math" panose="02040503050406030204" pitchFamily="18" charset="0"/>
                                    </a:rPr>
                                  </m:ctrlPr>
                                </m:sSubPr>
                                <m:e>
                                  <m:r>
                                    <a:rPr lang="en-US" sz="800" b="0" i="1" dirty="0" smtClean="0">
                                      <a:latin typeface="Cambria Math" panose="02040503050406030204" pitchFamily="18" charset="0"/>
                                    </a:rPr>
                                    <m:t>𝐻</m:t>
                                  </m:r>
                                </m:e>
                                <m:sub>
                                  <m:r>
                                    <a:rPr lang="en-US" sz="800" b="0" i="1" dirty="0" smtClean="0">
                                      <a:latin typeface="Cambria Math" panose="02040503050406030204" pitchFamily="18" charset="0"/>
                                    </a:rPr>
                                    <m:t>2</m:t>
                                  </m:r>
                                </m:sub>
                              </m:sSub>
                              <m:r>
                                <m:rPr>
                                  <m:sty m:val="p"/>
                                </m:rPr>
                                <a:rPr lang="pt-BR" sz="800" dirty="0" smtClean="0">
                                  <a:latin typeface="Cambria Math" panose="02040503050406030204" pitchFamily="18" charset="0"/>
                                </a:rPr>
                                <m:t>O</m:t>
                              </m:r>
                              <m:r>
                                <a:rPr lang="en-US" sz="800" b="0" i="0" dirty="0" smtClean="0">
                                  <a:latin typeface="Cambria Math" panose="02040503050406030204" pitchFamily="18" charset="0"/>
                                </a:rPr>
                                <m:t> </m:t>
                              </m:r>
                              <m:r>
                                <a:rPr lang="en-US" sz="800" dirty="0" smtClean="0">
                                  <a:latin typeface="Cambria Math" panose="02040503050406030204" pitchFamily="18" charset="0"/>
                                </a:rPr>
                                <m:t>⇄</m:t>
                              </m:r>
                              <m:r>
                                <a:rPr lang="en-US" sz="800" b="0" i="0" dirty="0" smtClean="0">
                                  <a:latin typeface="Cambria Math" panose="02040503050406030204" pitchFamily="18" charset="0"/>
                                </a:rPr>
                                <m:t>  </m:t>
                              </m:r>
                              <m:r>
                                <a:rPr lang="en-US" sz="800" b="0" i="0" dirty="0" smtClean="0">
                                  <a:latin typeface="Cambria Math" panose="02040503050406030204" pitchFamily="18" charset="0"/>
                                  <a:ea typeface="Cambria Math" panose="02040503050406030204" pitchFamily="18" charset="0"/>
                                </a:rPr>
                                <m:t>−</m:t>
                              </m:r>
                              <m:r>
                                <m:rPr>
                                  <m:sty m:val="p"/>
                                </m:rPr>
                                <a:rPr lang="en-US" sz="800" dirty="0" smtClean="0">
                                  <a:latin typeface="Cambria Math" panose="02040503050406030204" pitchFamily="18" charset="0"/>
                                </a:rPr>
                                <m:t>O</m:t>
                              </m:r>
                              <m:r>
                                <m:rPr>
                                  <m:sty m:val="p"/>
                                </m:rPr>
                                <a:rPr lang="en-US" sz="800" b="0" i="0" dirty="0" smtClean="0">
                                  <a:latin typeface="Cambria Math" panose="02040503050406030204" pitchFamily="18" charset="0"/>
                                </a:rPr>
                                <m:t>H</m:t>
                              </m:r>
                              <m:r>
                                <a:rPr lang="en-US" sz="800" b="0" i="0" dirty="0" smtClean="0">
                                  <a:latin typeface="Cambria Math" panose="02040503050406030204" pitchFamily="18" charset="0"/>
                                </a:rPr>
                                <m:t>−</m:t>
                              </m:r>
                              <m:r>
                                <m:rPr>
                                  <m:sty m:val="p"/>
                                </m:rPr>
                                <a:rPr lang="en-US" sz="800" dirty="0" smtClean="0">
                                  <a:latin typeface="Cambria Math" panose="02040503050406030204" pitchFamily="18" charset="0"/>
                                </a:rPr>
                                <m:t>A</m:t>
                              </m:r>
                              <m:r>
                                <m:rPr>
                                  <m:sty m:val="p"/>
                                </m:rPr>
                                <a:rPr lang="en-US" sz="800" b="0" i="0" dirty="0" smtClean="0">
                                  <a:latin typeface="Cambria Math" panose="02040503050406030204" pitchFamily="18" charset="0"/>
                                </a:rPr>
                                <m:t>l</m:t>
                              </m:r>
                              <m:d>
                                <m:dPr>
                                  <m:ctrlPr>
                                    <a:rPr lang="en-US" sz="800" b="0" i="1" dirty="0" smtClean="0">
                                      <a:latin typeface="Cambria Math" panose="02040503050406030204" pitchFamily="18" charset="0"/>
                                    </a:rPr>
                                  </m:ctrlPr>
                                </m:dPr>
                                <m:e>
                                  <m:sSub>
                                    <m:sSubPr>
                                      <m:ctrlPr>
                                        <a:rPr lang="en-US" sz="800" b="0" i="1" dirty="0" smtClean="0">
                                          <a:latin typeface="Cambria Math" panose="02040503050406030204" pitchFamily="18" charset="0"/>
                                        </a:rPr>
                                      </m:ctrlPr>
                                    </m:sSubPr>
                                    <m:e>
                                      <m:r>
                                        <a:rPr lang="en-US" sz="800" b="0" i="1" dirty="0" smtClean="0">
                                          <a:latin typeface="Cambria Math" panose="02040503050406030204" pitchFamily="18" charset="0"/>
                                        </a:rPr>
                                        <m:t>𝐶𝐻</m:t>
                                      </m:r>
                                    </m:e>
                                    <m:sub>
                                      <m:r>
                                        <a:rPr lang="en-US" sz="800" b="0" i="1" dirty="0" smtClean="0">
                                          <a:latin typeface="Cambria Math" panose="02040503050406030204" pitchFamily="18" charset="0"/>
                                        </a:rPr>
                                        <m:t>3</m:t>
                                      </m:r>
                                    </m:sub>
                                  </m:sSub>
                                </m:e>
                              </m:d>
                              <m:r>
                                <a:rPr lang="en-US" sz="800" b="0" i="0" dirty="0" smtClean="0">
                                  <a:latin typeface="Cambria Math" panose="02040503050406030204" pitchFamily="18" charset="0"/>
                                </a:rPr>
                                <m:t> + </m:t>
                              </m:r>
                              <m:sSub>
                                <m:sSubPr>
                                  <m:ctrlPr>
                                    <a:rPr lang="en-US" sz="800" b="0" i="1" dirty="0" smtClean="0">
                                      <a:latin typeface="Cambria Math" panose="02040503050406030204" pitchFamily="18" charset="0"/>
                                    </a:rPr>
                                  </m:ctrlPr>
                                </m:sSubPr>
                                <m:e>
                                  <m:r>
                                    <m:rPr>
                                      <m:sty m:val="p"/>
                                    </m:rPr>
                                    <a:rPr lang="en-US" sz="800" b="0" i="0" dirty="0" smtClean="0">
                                      <a:latin typeface="Cambria Math" panose="02040503050406030204" pitchFamily="18" charset="0"/>
                                    </a:rPr>
                                    <m:t>C</m:t>
                                  </m:r>
                                  <m:r>
                                    <m:rPr>
                                      <m:sty m:val="p"/>
                                    </m:rPr>
                                    <a:rPr lang="en-US" sz="800" dirty="0" smtClean="0">
                                      <a:latin typeface="Cambria Math" panose="02040503050406030204" pitchFamily="18" charset="0"/>
                                    </a:rPr>
                                    <m:t>H</m:t>
                                  </m:r>
                                </m:e>
                                <m:sub>
                                  <m:r>
                                    <a:rPr lang="en-US" sz="800" b="0" i="1" dirty="0" smtClean="0">
                                      <a:latin typeface="Cambria Math" panose="02040503050406030204" pitchFamily="18" charset="0"/>
                                    </a:rPr>
                                    <m:t>4</m:t>
                                  </m:r>
                                </m:sub>
                              </m:sSub>
                            </m:oMath>
                          </a14:m>
                          <a:r>
                            <a:rPr lang="en-US" sz="800" dirty="0"/>
                            <a:t>  </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0.67e11*exp(-7500/T[1/s]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de-DE" sz="800"/>
                            <a:t>1e5*T^3*exp(-18000/T)[cm^3/mol/s]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Chemical Reaction</a:t>
                          </a:r>
                          <a:endParaRPr lang="en-US" sz="700" dirty="0"/>
                        </a:p>
                      </a:txBody>
                      <a:tcPr anchor="ctr"/>
                    </a:tc>
                    <a:extLst>
                      <a:ext uri="{0D108BD9-81ED-4DB2-BD59-A6C34878D82A}">
                        <a16:rowId xmlns:a16="http://schemas.microsoft.com/office/drawing/2014/main" val="1539907122"/>
                      </a:ext>
                    </a:extLst>
                  </a:tr>
                  <a:tr h="467282">
                    <a:tc vMerge="1">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800" b="0" i="0" dirty="0" smtClean="0">
                                  <a:latin typeface="Cambria Math" panose="02040503050406030204" pitchFamily="18" charset="0"/>
                                </a:rPr>
                                <m:t>−</m:t>
                              </m:r>
                              <m:r>
                                <m:rPr>
                                  <m:sty m:val="p"/>
                                </m:rPr>
                                <a:rPr lang="en-US" sz="800" dirty="0" smtClean="0">
                                  <a:latin typeface="Cambria Math" panose="02040503050406030204" pitchFamily="18" charset="0"/>
                                </a:rPr>
                                <m:t>A</m:t>
                              </m:r>
                              <m:r>
                                <m:rPr>
                                  <m:sty m:val="p"/>
                                </m:rPr>
                                <a:rPr lang="en-US" sz="800" b="0" i="0" dirty="0" smtClean="0">
                                  <a:latin typeface="Cambria Math" panose="02040503050406030204" pitchFamily="18" charset="0"/>
                                </a:rPr>
                                <m:t>l</m:t>
                              </m:r>
                              <m:d>
                                <m:dPr>
                                  <m:ctrlPr>
                                    <a:rPr lang="en-US" sz="800" b="0" i="1" dirty="0" smtClean="0">
                                      <a:latin typeface="Cambria Math" panose="02040503050406030204" pitchFamily="18" charset="0"/>
                                    </a:rPr>
                                  </m:ctrlPr>
                                </m:dPr>
                                <m:e>
                                  <m:sSub>
                                    <m:sSubPr>
                                      <m:ctrlPr>
                                        <a:rPr lang="en-US" sz="800" b="0" i="1" dirty="0" smtClean="0">
                                          <a:latin typeface="Cambria Math" panose="02040503050406030204" pitchFamily="18" charset="0"/>
                                        </a:rPr>
                                      </m:ctrlPr>
                                    </m:sSubPr>
                                    <m:e>
                                      <m:r>
                                        <a:rPr lang="en-US" sz="800" b="0" i="1" dirty="0" smtClean="0">
                                          <a:latin typeface="Cambria Math" panose="02040503050406030204" pitchFamily="18" charset="0"/>
                                        </a:rPr>
                                        <m:t>𝐶𝐻</m:t>
                                      </m:r>
                                    </m:e>
                                    <m:sub>
                                      <m:r>
                                        <a:rPr lang="en-US" sz="800" b="0" i="1" dirty="0" smtClean="0">
                                          <a:latin typeface="Cambria Math" panose="02040503050406030204" pitchFamily="18" charset="0"/>
                                        </a:rPr>
                                        <m:t>3</m:t>
                                      </m:r>
                                    </m:sub>
                                  </m:sSub>
                                </m:e>
                              </m:d>
                              <m:r>
                                <a:rPr lang="pt-BR" sz="800" dirty="0" smtClean="0">
                                  <a:latin typeface="Cambria Math" panose="02040503050406030204" pitchFamily="18" charset="0"/>
                                </a:rPr>
                                <m:t>+</m:t>
                              </m:r>
                              <m:r>
                                <a:rPr lang="en-US" sz="800" b="0" i="0" dirty="0" smtClean="0">
                                  <a:latin typeface="Cambria Math" panose="02040503050406030204" pitchFamily="18" charset="0"/>
                                </a:rPr>
                                <m:t> </m:t>
                              </m:r>
                              <m:r>
                                <a:rPr lang="pt-BR" sz="800" dirty="0" smtClean="0">
                                  <a:latin typeface="Cambria Math" panose="02040503050406030204" pitchFamily="18" charset="0"/>
                                </a:rPr>
                                <m:t> </m:t>
                              </m:r>
                              <m:sSub>
                                <m:sSubPr>
                                  <m:ctrlPr>
                                    <a:rPr lang="pt-BR" sz="800" i="1" dirty="0" smtClean="0">
                                      <a:latin typeface="Cambria Math" panose="02040503050406030204" pitchFamily="18" charset="0"/>
                                    </a:rPr>
                                  </m:ctrlPr>
                                </m:sSubPr>
                                <m:e>
                                  <m:r>
                                    <a:rPr lang="en-US" sz="800" b="0" i="1" dirty="0" smtClean="0">
                                      <a:latin typeface="Cambria Math" panose="02040503050406030204" pitchFamily="18" charset="0"/>
                                    </a:rPr>
                                    <m:t>𝐻</m:t>
                                  </m:r>
                                </m:e>
                                <m:sub>
                                  <m:r>
                                    <a:rPr lang="en-US" sz="800" b="0" i="1" dirty="0" smtClean="0">
                                      <a:latin typeface="Cambria Math" panose="02040503050406030204" pitchFamily="18" charset="0"/>
                                    </a:rPr>
                                    <m:t>2</m:t>
                                  </m:r>
                                </m:sub>
                              </m:sSub>
                              <m:r>
                                <m:rPr>
                                  <m:sty m:val="p"/>
                                </m:rPr>
                                <a:rPr lang="pt-BR" sz="800" dirty="0" smtClean="0">
                                  <a:latin typeface="Cambria Math" panose="02040503050406030204" pitchFamily="18" charset="0"/>
                                </a:rPr>
                                <m:t>O</m:t>
                              </m:r>
                              <m:r>
                                <a:rPr lang="en-US" sz="800" b="0" i="0" dirty="0" smtClean="0">
                                  <a:latin typeface="Cambria Math" panose="02040503050406030204" pitchFamily="18" charset="0"/>
                                </a:rPr>
                                <m:t> </m:t>
                              </m:r>
                              <m:r>
                                <a:rPr lang="en-US" sz="800" dirty="0" smtClean="0">
                                  <a:latin typeface="Cambria Math" panose="02040503050406030204" pitchFamily="18" charset="0"/>
                                </a:rPr>
                                <m:t>⇄</m:t>
                              </m:r>
                            </m:oMath>
                          </a14:m>
                          <a:r>
                            <a:rPr lang="en-US" sz="800" dirty="0"/>
                            <a:t>  </a:t>
                          </a:r>
                          <a14:m>
                            <m:oMath xmlns:m="http://schemas.openxmlformats.org/officeDocument/2006/math">
                              <m:r>
                                <a:rPr lang="en-US" sz="800" b="0" i="0" dirty="0" smtClean="0">
                                  <a:latin typeface="Cambria Math" panose="02040503050406030204" pitchFamily="18" charset="0"/>
                                </a:rPr>
                                <m:t>−</m:t>
                              </m:r>
                              <m:r>
                                <m:rPr>
                                  <m:sty m:val="p"/>
                                </m:rPr>
                                <a:rPr lang="en-US" sz="800" dirty="0" smtClean="0">
                                  <a:latin typeface="Cambria Math" panose="02040503050406030204" pitchFamily="18" charset="0"/>
                                </a:rPr>
                                <m:t>A</m:t>
                              </m:r>
                              <m:r>
                                <m:rPr>
                                  <m:sty m:val="p"/>
                                </m:rPr>
                                <a:rPr lang="en-US" sz="800" b="0" i="0" dirty="0" smtClean="0">
                                  <a:latin typeface="Cambria Math" panose="02040503050406030204" pitchFamily="18" charset="0"/>
                                </a:rPr>
                                <m:t>l</m:t>
                              </m:r>
                              <m:d>
                                <m:dPr>
                                  <m:ctrlPr>
                                    <a:rPr lang="en-US" sz="800" b="0" i="1" dirty="0" smtClean="0">
                                      <a:latin typeface="Cambria Math" panose="02040503050406030204" pitchFamily="18" charset="0"/>
                                    </a:rPr>
                                  </m:ctrlPr>
                                </m:dPr>
                                <m:e>
                                  <m:sSub>
                                    <m:sSubPr>
                                      <m:ctrlPr>
                                        <a:rPr lang="en-US" sz="800" b="0" i="1" dirty="0" smtClean="0">
                                          <a:latin typeface="Cambria Math" panose="02040503050406030204" pitchFamily="18" charset="0"/>
                                        </a:rPr>
                                      </m:ctrlPr>
                                    </m:sSubPr>
                                    <m:e>
                                      <m:r>
                                        <a:rPr lang="en-US" sz="800" b="0" i="1" dirty="0" smtClean="0">
                                          <a:latin typeface="Cambria Math" panose="02040503050406030204" pitchFamily="18" charset="0"/>
                                        </a:rPr>
                                        <m:t>𝐶𝐻</m:t>
                                      </m:r>
                                    </m:e>
                                    <m:sub>
                                      <m:r>
                                        <a:rPr lang="en-US" sz="800" b="0" i="1" dirty="0" smtClean="0">
                                          <a:latin typeface="Cambria Math" panose="02040503050406030204" pitchFamily="18" charset="0"/>
                                        </a:rPr>
                                        <m:t>3</m:t>
                                      </m:r>
                                    </m:sub>
                                  </m:sSub>
                                </m:e>
                              </m:d>
                              <m:r>
                                <a:rPr lang="en-US" sz="800" b="0" i="1" dirty="0" smtClean="0">
                                  <a:latin typeface="Cambria Math" panose="02040503050406030204" pitchFamily="18" charset="0"/>
                                </a:rPr>
                                <m:t>−</m:t>
                              </m:r>
                              <m:r>
                                <a:rPr lang="en-US" sz="800" b="0" i="1" dirty="0" smtClean="0">
                                  <a:latin typeface="Cambria Math" panose="02040503050406030204" pitchFamily="18" charset="0"/>
                                </a:rPr>
                                <m:t>𝑂</m:t>
                              </m:r>
                              <m:sSub>
                                <m:sSubPr>
                                  <m:ctrlPr>
                                    <a:rPr lang="en-US" sz="800" b="0" i="1" dirty="0" smtClean="0">
                                      <a:latin typeface="Cambria Math" panose="02040503050406030204" pitchFamily="18" charset="0"/>
                                    </a:rPr>
                                  </m:ctrlPr>
                                </m:sSubPr>
                                <m:e>
                                  <m:r>
                                    <a:rPr lang="en-US" sz="800" b="0" i="1" dirty="0" smtClean="0">
                                      <a:latin typeface="Cambria Math" panose="02040503050406030204" pitchFamily="18" charset="0"/>
                                    </a:rPr>
                                    <m:t>𝐻</m:t>
                                  </m:r>
                                </m:e>
                                <m:sub>
                                  <m:r>
                                    <a:rPr lang="en-US" sz="800" b="0" i="1" dirty="0" smtClean="0">
                                      <a:latin typeface="Cambria Math" panose="02040503050406030204" pitchFamily="18" charset="0"/>
                                    </a:rPr>
                                    <m:t>2</m:t>
                                  </m:r>
                                </m:sub>
                              </m:sSub>
                            </m:oMath>
                          </a14:m>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0.5e14[cm^3/mol/s]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0.5e14*exp(-8500/T )[1/s]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700" dirty="0" smtClean="0">
                                    <a:latin typeface="Cambria Math" panose="02040503050406030204" pitchFamily="18" charset="0"/>
                                  </a:rPr>
                                  <m:t> </m:t>
                                </m:r>
                                <m:r>
                                  <m:rPr>
                                    <m:sty m:val="p"/>
                                  </m:rPr>
                                  <a:rPr lang="en-US" sz="700" dirty="0" smtClean="0">
                                    <a:latin typeface="Cambria Math" panose="02040503050406030204" pitchFamily="18" charset="0"/>
                                  </a:rPr>
                                  <m:t>H</m:t>
                                </m:r>
                                <m:r>
                                  <a:rPr lang="en-US" sz="700" baseline="-25000" dirty="0" smtClean="0">
                                    <a:latin typeface="Cambria Math" panose="02040503050406030204" pitchFamily="18" charset="0"/>
                                  </a:rPr>
                                  <m:t>2</m:t>
                                </m:r>
                                <m:r>
                                  <m:rPr>
                                    <m:sty m:val="p"/>
                                  </m:rPr>
                                  <a:rPr lang="en-US" sz="700" dirty="0" smtClean="0">
                                    <a:latin typeface="Cambria Math" panose="02040503050406030204" pitchFamily="18" charset="0"/>
                                  </a:rPr>
                                  <m:t>O</m:t>
                                </m:r>
                                <m:r>
                                  <a:rPr lang="en-US" sz="700" dirty="0" smtClean="0">
                                    <a:latin typeface="Cambria Math" panose="02040503050406030204" pitchFamily="18" charset="0"/>
                                  </a:rPr>
                                  <m:t> </m:t>
                                </m:r>
                                <m:r>
                                  <m:rPr>
                                    <m:sty m:val="p"/>
                                  </m:rPr>
                                  <a:rPr lang="en-US" sz="700" dirty="0" smtClean="0">
                                    <a:latin typeface="Cambria Math" panose="02040503050406030204" pitchFamily="18" charset="0"/>
                                  </a:rPr>
                                  <m:t>physical</m:t>
                                </m:r>
                                <m:r>
                                  <a:rPr lang="en-US" sz="700" dirty="0" smtClean="0">
                                    <a:latin typeface="Cambria Math" panose="02040503050406030204" pitchFamily="18" charset="0"/>
                                  </a:rPr>
                                  <m:t> </m:t>
                                </m:r>
                                <m:r>
                                  <m:rPr>
                                    <m:sty m:val="p"/>
                                  </m:rPr>
                                  <a:rPr lang="en-US" sz="700" dirty="0" smtClean="0">
                                    <a:latin typeface="Cambria Math" panose="02040503050406030204" pitchFamily="18" charset="0"/>
                                  </a:rPr>
                                  <m:t>adsorption</m:t>
                                </m:r>
                              </m:oMath>
                            </m:oMathPara>
                          </a14:m>
                          <a:endParaRPr lang="en-US" sz="700" dirty="0"/>
                        </a:p>
                      </a:txBody>
                      <a:tcPr anchor="ctr"/>
                    </a:tc>
                    <a:extLst>
                      <a:ext uri="{0D108BD9-81ED-4DB2-BD59-A6C34878D82A}">
                        <a16:rowId xmlns:a16="http://schemas.microsoft.com/office/drawing/2014/main" val="3134394264"/>
                      </a:ext>
                    </a:extLst>
                  </a:tr>
                  <a:tr h="467282">
                    <a:tc vMerge="1">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800" b="0" i="0" dirty="0" smtClean="0">
                                    <a:latin typeface="Cambria Math" panose="02040503050406030204" pitchFamily="18" charset="0"/>
                                  </a:rPr>
                                  <m:t>−</m:t>
                                </m:r>
                                <m:r>
                                  <m:rPr>
                                    <m:sty m:val="p"/>
                                  </m:rPr>
                                  <a:rPr lang="en-US" sz="800" dirty="0" smtClean="0">
                                    <a:latin typeface="Cambria Math" panose="02040503050406030204" pitchFamily="18" charset="0"/>
                                  </a:rPr>
                                  <m:t>A</m:t>
                                </m:r>
                                <m:r>
                                  <m:rPr>
                                    <m:sty m:val="p"/>
                                  </m:rPr>
                                  <a:rPr lang="en-US" sz="800" b="0" i="0" dirty="0" smtClean="0">
                                    <a:latin typeface="Cambria Math" panose="02040503050406030204" pitchFamily="18" charset="0"/>
                                  </a:rPr>
                                  <m:t>l</m:t>
                                </m:r>
                                <m:d>
                                  <m:dPr>
                                    <m:ctrlPr>
                                      <a:rPr lang="en-US" sz="800" b="0" i="1" dirty="0" smtClean="0">
                                        <a:latin typeface="Cambria Math" panose="02040503050406030204" pitchFamily="18" charset="0"/>
                                      </a:rPr>
                                    </m:ctrlPr>
                                  </m:dPr>
                                  <m:e>
                                    <m:sSub>
                                      <m:sSubPr>
                                        <m:ctrlPr>
                                          <a:rPr lang="en-US" sz="800" b="0" i="1" dirty="0" smtClean="0">
                                            <a:latin typeface="Cambria Math" panose="02040503050406030204" pitchFamily="18" charset="0"/>
                                          </a:rPr>
                                        </m:ctrlPr>
                                      </m:sSubPr>
                                      <m:e>
                                        <m:r>
                                          <a:rPr lang="en-US" sz="800" b="0" i="1" dirty="0" smtClean="0">
                                            <a:latin typeface="Cambria Math" panose="02040503050406030204" pitchFamily="18" charset="0"/>
                                          </a:rPr>
                                          <m:t>𝐶𝐻</m:t>
                                        </m:r>
                                      </m:e>
                                      <m:sub>
                                        <m:r>
                                          <a:rPr lang="en-US" sz="800" b="0" i="1" dirty="0" smtClean="0">
                                            <a:latin typeface="Cambria Math" panose="02040503050406030204" pitchFamily="18" charset="0"/>
                                          </a:rPr>
                                          <m:t>3</m:t>
                                        </m:r>
                                      </m:sub>
                                    </m:sSub>
                                  </m:e>
                                </m:d>
                                <m:r>
                                  <a:rPr lang="en-US" sz="800" b="0" i="1" dirty="0" smtClean="0">
                                    <a:latin typeface="Cambria Math" panose="02040503050406030204" pitchFamily="18" charset="0"/>
                                  </a:rPr>
                                  <m:t>−</m:t>
                                </m:r>
                                <m:r>
                                  <a:rPr lang="en-US" sz="800" b="0" i="1" dirty="0" smtClean="0">
                                    <a:latin typeface="Cambria Math" panose="02040503050406030204" pitchFamily="18" charset="0"/>
                                  </a:rPr>
                                  <m:t>𝑂</m:t>
                                </m:r>
                                <m:sSub>
                                  <m:sSubPr>
                                    <m:ctrlPr>
                                      <a:rPr lang="en-US" sz="800" b="0" i="1" dirty="0" smtClean="0">
                                        <a:latin typeface="Cambria Math" panose="02040503050406030204" pitchFamily="18" charset="0"/>
                                      </a:rPr>
                                    </m:ctrlPr>
                                  </m:sSubPr>
                                  <m:e>
                                    <m:r>
                                      <a:rPr lang="en-US" sz="800" b="0" i="1" dirty="0" smtClean="0">
                                        <a:latin typeface="Cambria Math" panose="02040503050406030204" pitchFamily="18" charset="0"/>
                                      </a:rPr>
                                      <m:t>𝐻</m:t>
                                    </m:r>
                                  </m:e>
                                  <m:sub>
                                    <m:r>
                                      <a:rPr lang="en-US" sz="800" b="0" i="1" dirty="0" smtClean="0">
                                        <a:latin typeface="Cambria Math" panose="02040503050406030204" pitchFamily="18" charset="0"/>
                                      </a:rPr>
                                      <m:t>2</m:t>
                                    </m:r>
                                  </m:sub>
                                </m:sSub>
                                <m:r>
                                  <a:rPr lang="en-US" sz="800" b="0" i="0" dirty="0" smtClean="0">
                                    <a:latin typeface="Cambria Math" panose="02040503050406030204" pitchFamily="18" charset="0"/>
                                  </a:rPr>
                                  <m:t> </m:t>
                                </m:r>
                                <m:r>
                                  <a:rPr lang="en-US" sz="800" dirty="0" smtClean="0">
                                    <a:latin typeface="Cambria Math" panose="02040503050406030204" pitchFamily="18" charset="0"/>
                                  </a:rPr>
                                  <m:t>⇄</m:t>
                                </m:r>
                                <m:r>
                                  <a:rPr lang="en-US" sz="800" b="0" i="0" dirty="0" smtClean="0">
                                    <a:latin typeface="Cambria Math" panose="02040503050406030204" pitchFamily="18" charset="0"/>
                                  </a:rPr>
                                  <m:t>  −</m:t>
                                </m:r>
                                <m:r>
                                  <m:rPr>
                                    <m:sty m:val="p"/>
                                  </m:rPr>
                                  <a:rPr lang="en-US" sz="800" b="0" i="0" dirty="0" smtClean="0">
                                    <a:latin typeface="Cambria Math" panose="02040503050406030204" pitchFamily="18" charset="0"/>
                                  </a:rPr>
                                  <m:t>OH</m:t>
                                </m:r>
                                <m:r>
                                  <a:rPr lang="en-US" sz="800" b="0" i="0" dirty="0" smtClean="0">
                                    <a:latin typeface="Cambria Math" panose="02040503050406030204" pitchFamily="18" charset="0"/>
                                  </a:rPr>
                                  <m:t>−</m:t>
                                </m:r>
                                <m:r>
                                  <m:rPr>
                                    <m:sty m:val="p"/>
                                  </m:rPr>
                                  <a:rPr lang="en-US" sz="800" dirty="0" smtClean="0">
                                    <a:latin typeface="Cambria Math" panose="02040503050406030204" pitchFamily="18" charset="0"/>
                                  </a:rPr>
                                  <m:t>A</m:t>
                                </m:r>
                                <m:r>
                                  <m:rPr>
                                    <m:sty m:val="p"/>
                                  </m:rPr>
                                  <a:rPr lang="en-US" sz="800" b="0" i="0" dirty="0" smtClean="0">
                                    <a:latin typeface="Cambria Math" panose="02040503050406030204" pitchFamily="18" charset="0"/>
                                  </a:rPr>
                                  <m:t>l</m:t>
                                </m:r>
                                <m:r>
                                  <a:rPr lang="en-US" sz="800" b="0" i="0" dirty="0" smtClean="0">
                                    <a:latin typeface="Cambria Math" panose="02040503050406030204" pitchFamily="18" charset="0"/>
                                  </a:rPr>
                                  <m:t>  + </m:t>
                                </m:r>
                                <m:sSub>
                                  <m:sSubPr>
                                    <m:ctrlPr>
                                      <a:rPr lang="en-US" sz="800" b="0" i="1" dirty="0" smtClean="0">
                                        <a:latin typeface="Cambria Math" panose="02040503050406030204" pitchFamily="18" charset="0"/>
                                      </a:rPr>
                                    </m:ctrlPr>
                                  </m:sSubPr>
                                  <m:e>
                                    <m:r>
                                      <m:rPr>
                                        <m:sty m:val="p"/>
                                      </m:rPr>
                                      <a:rPr lang="en-US" sz="800" b="0" i="0" dirty="0" smtClean="0">
                                        <a:latin typeface="Cambria Math" panose="02040503050406030204" pitchFamily="18" charset="0"/>
                                      </a:rPr>
                                      <m:t>C</m:t>
                                    </m:r>
                                    <m:r>
                                      <m:rPr>
                                        <m:sty m:val="p"/>
                                      </m:rPr>
                                      <a:rPr lang="en-US" sz="800" dirty="0" smtClean="0">
                                        <a:latin typeface="Cambria Math" panose="02040503050406030204" pitchFamily="18" charset="0"/>
                                      </a:rPr>
                                      <m:t>H</m:t>
                                    </m:r>
                                  </m:e>
                                  <m:sub>
                                    <m:r>
                                      <a:rPr lang="en-US" sz="800" b="0" i="1" dirty="0" smtClean="0">
                                        <a:latin typeface="Cambria Math" panose="02040503050406030204" pitchFamily="18" charset="0"/>
                                      </a:rPr>
                                      <m:t>4</m:t>
                                    </m:r>
                                  </m:sub>
                                </m:sSub>
                              </m:oMath>
                            </m:oMathPara>
                          </a14:m>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0.67e11*exp(-10500/T)[1/s]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de-DE" sz="800" dirty="0"/>
                            <a:t>1e5*T^3*</a:t>
                          </a:r>
                          <a:r>
                            <a:rPr lang="de-DE" sz="800" dirty="0" err="1"/>
                            <a:t>exp</a:t>
                          </a:r>
                          <a:r>
                            <a:rPr lang="de-DE" sz="800" dirty="0"/>
                            <a:t>(-17000/T)[cm^3/</a:t>
                          </a:r>
                          <a:r>
                            <a:rPr lang="de-DE" sz="800" dirty="0" err="1"/>
                            <a:t>mol</a:t>
                          </a:r>
                          <a:r>
                            <a:rPr lang="de-DE" sz="800" dirty="0"/>
                            <a:t>/s]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Chemical Reaction</a:t>
                          </a:r>
                          <a:endParaRPr lang="en-US" sz="700" dirty="0"/>
                        </a:p>
                      </a:txBody>
                      <a:tcPr anchor="ctr"/>
                    </a:tc>
                    <a:extLst>
                      <a:ext uri="{0D108BD9-81ED-4DB2-BD59-A6C34878D82A}">
                        <a16:rowId xmlns:a16="http://schemas.microsoft.com/office/drawing/2014/main" val="728760322"/>
                      </a:ext>
                    </a:extLst>
                  </a:tr>
                  <a:tr h="428371">
                    <a:tc vMerge="1">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800" dirty="0" smtClean="0">
                                    <a:latin typeface="Cambria Math" panose="02040503050406030204" pitchFamily="18" charset="0"/>
                                  </a:rPr>
                                  <m:t>2 −</m:t>
                                </m:r>
                                <m:r>
                                  <m:rPr>
                                    <m:sty m:val="p"/>
                                  </m:rPr>
                                  <a:rPr lang="en-US" sz="800" dirty="0" smtClean="0">
                                    <a:latin typeface="Cambria Math" panose="02040503050406030204" pitchFamily="18" charset="0"/>
                                  </a:rPr>
                                  <m:t>Al</m:t>
                                </m:r>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d>
                                      <m:dPr>
                                        <m:ctrlPr>
                                          <a:rPr lang="en-US" sz="800" i="1" dirty="0" smtClean="0">
                                            <a:latin typeface="Cambria Math" panose="02040503050406030204" pitchFamily="18" charset="0"/>
                                          </a:rPr>
                                        </m:ctrlPr>
                                      </m:dPr>
                                      <m:e>
                                        <m:r>
                                          <m:rPr>
                                            <m:sty m:val="p"/>
                                          </m:rPr>
                                          <a:rPr lang="en-US" sz="800" dirty="0" smtClean="0">
                                            <a:latin typeface="Cambria Math" panose="02040503050406030204" pitchFamily="18" charset="0"/>
                                          </a:rPr>
                                          <m:t>OH</m:t>
                                        </m:r>
                                      </m:e>
                                    </m:d>
                                  </m:e>
                                  <m:sub>
                                    <m:r>
                                      <a:rPr lang="en-US" sz="800" b="0" i="1" dirty="0" smtClean="0">
                                        <a:latin typeface="Cambria Math" panose="02040503050406030204" pitchFamily="18" charset="0"/>
                                      </a:rPr>
                                      <m:t>2</m:t>
                                    </m:r>
                                  </m:sub>
                                </m:sSub>
                                <m:r>
                                  <a:rPr lang="en-US" sz="800" dirty="0" smtClean="0">
                                    <a:latin typeface="Cambria Math" panose="02040503050406030204" pitchFamily="18" charset="0"/>
                                  </a:rPr>
                                  <m:t>→</m:t>
                                </m:r>
                                <m:r>
                                  <m:rPr>
                                    <m:sty m:val="p"/>
                                  </m:rPr>
                                  <a:rPr lang="en-US" sz="800" dirty="0" smtClean="0">
                                    <a:latin typeface="Cambria Math" panose="02040503050406030204" pitchFamily="18" charset="0"/>
                                  </a:rPr>
                                  <m:t>OH</m:t>
                                </m:r>
                                <m:r>
                                  <a:rPr lang="en-US" sz="800" dirty="0" smtClean="0">
                                    <a:latin typeface="Cambria Math" panose="02040503050406030204" pitchFamily="18" charset="0"/>
                                  </a:rPr>
                                  <m:t>−</m:t>
                                </m:r>
                                <m:r>
                                  <m:rPr>
                                    <m:sty m:val="p"/>
                                  </m:rPr>
                                  <a:rPr lang="en-US" sz="800" dirty="0" smtClean="0">
                                    <a:latin typeface="Cambria Math" panose="02040503050406030204" pitchFamily="18" charset="0"/>
                                  </a:rPr>
                                  <m:t>Al</m:t>
                                </m:r>
                                <m:r>
                                  <a:rPr lang="en-US" sz="800" dirty="0" smtClean="0">
                                    <a:latin typeface="Cambria Math" panose="02040503050406030204" pitchFamily="18" charset="0"/>
                                  </a:rPr>
                                  <m:t>−</m:t>
                                </m:r>
                                <m:r>
                                  <m:rPr>
                                    <m:sty m:val="p"/>
                                  </m:rPr>
                                  <a:rPr lang="en-US" sz="800" dirty="0" smtClean="0">
                                    <a:latin typeface="Cambria Math" panose="02040503050406030204" pitchFamily="18" charset="0"/>
                                  </a:rPr>
                                  <m:t>O</m:t>
                                </m:r>
                                <m:r>
                                  <a:rPr lang="en-US" sz="800" dirty="0" smtClean="0">
                                    <a:latin typeface="Cambria Math" panose="02040503050406030204" pitchFamily="18" charset="0"/>
                                  </a:rPr>
                                  <m:t>−</m:t>
                                </m:r>
                                <m:r>
                                  <m:rPr>
                                    <m:sty m:val="p"/>
                                  </m:rPr>
                                  <a:rPr lang="en-US" sz="800" dirty="0" smtClean="0">
                                    <a:latin typeface="Cambria Math" panose="02040503050406030204" pitchFamily="18" charset="0"/>
                                  </a:rPr>
                                  <m:t>Al</m:t>
                                </m:r>
                                <m:r>
                                  <a:rPr lang="en-US" sz="800" dirty="0" smtClean="0">
                                    <a:latin typeface="Cambria Math" panose="02040503050406030204" pitchFamily="18" charset="0"/>
                                  </a:rPr>
                                  <m:t>−</m:t>
                                </m:r>
                                <m:r>
                                  <m:rPr>
                                    <m:sty m:val="p"/>
                                  </m:rPr>
                                  <a:rPr lang="en-US" sz="800" dirty="0" smtClean="0">
                                    <a:latin typeface="Cambria Math" panose="02040503050406030204" pitchFamily="18" charset="0"/>
                                  </a:rPr>
                                  <m:t>OH</m:t>
                                </m:r>
                                <m:r>
                                  <a:rPr lang="en-US" sz="800" b="0" i="0" dirty="0" smtClean="0">
                                    <a:latin typeface="Cambria Math" panose="02040503050406030204" pitchFamily="18" charset="0"/>
                                  </a:rPr>
                                  <m:t> </m:t>
                                </m:r>
                                <m:r>
                                  <a:rPr lang="en-US" sz="800" dirty="0" smtClean="0">
                                    <a:latin typeface="Cambria Math" panose="02040503050406030204" pitchFamily="18" charset="0"/>
                                  </a:rPr>
                                  <m:t>+</m:t>
                                </m:r>
                                <m:r>
                                  <a:rPr lang="en-US" sz="800" b="0" i="0" dirty="0" smtClean="0">
                                    <a:latin typeface="Cambria Math" panose="02040503050406030204" pitchFamily="18" charset="0"/>
                                  </a:rPr>
                                  <m:t> </m:t>
                                </m:r>
                                <m:r>
                                  <a:rPr lang="en-US" sz="800" dirty="0" smtClean="0">
                                    <a:latin typeface="Cambria Math" panose="02040503050406030204" pitchFamily="18" charset="0"/>
                                  </a:rPr>
                                  <m:t> </m:t>
                                </m:r>
                                <m:sSub>
                                  <m:sSubPr>
                                    <m:ctrlPr>
                                      <a:rPr lang="en-US" sz="800" i="1" dirty="0" smtClean="0">
                                        <a:latin typeface="Cambria Math" panose="02040503050406030204" pitchFamily="18" charset="0"/>
                                      </a:rPr>
                                    </m:ctrlPr>
                                  </m:sSubPr>
                                  <m:e>
                                    <m:r>
                                      <m:rPr>
                                        <m:sty m:val="p"/>
                                      </m:rPr>
                                      <a:rPr lang="en-US" altLang="zh-CN" sz="800" i="1" dirty="0" smtClean="0">
                                        <a:latin typeface="Cambria Math" panose="02040503050406030204" pitchFamily="18" charset="0"/>
                                      </a:rPr>
                                      <m:t>H</m:t>
                                    </m:r>
                                  </m:e>
                                  <m:sub>
                                    <m:r>
                                      <a:rPr lang="en-US" sz="800" b="0" i="1" dirty="0" smtClean="0">
                                        <a:latin typeface="Cambria Math" panose="02040503050406030204" pitchFamily="18" charset="0"/>
                                      </a:rPr>
                                      <m:t>2</m:t>
                                    </m:r>
                                  </m:sub>
                                </m:sSub>
                                <m:r>
                                  <m:rPr>
                                    <m:sty m:val="p"/>
                                  </m:rPr>
                                  <a:rPr lang="en-US" sz="800" dirty="0" smtClean="0">
                                    <a:latin typeface="Cambria Math" panose="02040503050406030204" pitchFamily="18" charset="0"/>
                                  </a:rPr>
                                  <m:t>O</m:t>
                                </m:r>
                              </m:oMath>
                            </m:oMathPara>
                          </a14:m>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800" dirty="0"/>
                            <a:t>\</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800"/>
                            <a:t>\</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Adjacent Hydroxyl Groups Dehydrate to Form Oxygen Bridges</a:t>
                          </a:r>
                          <a:endParaRPr lang="en-US" sz="700" dirty="0"/>
                        </a:p>
                      </a:txBody>
                      <a:tcPr anchor="ctr"/>
                    </a:tc>
                    <a:extLst>
                      <a:ext uri="{0D108BD9-81ED-4DB2-BD59-A6C34878D82A}">
                        <a16:rowId xmlns:a16="http://schemas.microsoft.com/office/drawing/2014/main" val="3295638900"/>
                      </a:ext>
                    </a:extLst>
                  </a:tr>
                </a:tbl>
              </a:graphicData>
            </a:graphic>
          </p:graphicFrame>
        </mc:Choice>
        <mc:Fallback xmlns="">
          <p:graphicFrame>
            <p:nvGraphicFramePr>
              <p:cNvPr id="20" name="表格 19">
                <a:extLst>
                  <a:ext uri="{FF2B5EF4-FFF2-40B4-BE49-F238E27FC236}">
                    <a16:creationId xmlns:a16="http://schemas.microsoft.com/office/drawing/2014/main" id="{098D8D98-E951-4E3B-806C-65643490CFAC}"/>
                  </a:ext>
                </a:extLst>
              </p:cNvPr>
              <p:cNvGraphicFramePr>
                <a:graphicFrameLocks noGrp="1"/>
              </p:cNvGraphicFramePr>
              <p:nvPr>
                <p:extLst>
                  <p:ext uri="{D42A27DB-BD31-4B8C-83A1-F6EECF244321}">
                    <p14:modId xmlns:p14="http://schemas.microsoft.com/office/powerpoint/2010/main" val="2355115432"/>
                  </p:ext>
                </p:extLst>
              </p:nvPr>
            </p:nvGraphicFramePr>
            <p:xfrm>
              <a:off x="457200" y="1581151"/>
              <a:ext cx="8496300" cy="2819402"/>
            </p:xfrm>
            <a:graphic>
              <a:graphicData uri="http://schemas.openxmlformats.org/drawingml/2006/table">
                <a:tbl>
                  <a:tblPr firstRow="1" bandRow="1">
                    <a:tableStyleId>{21E4AEA4-8DFA-4A89-87EB-49C32662AFE0}</a:tableStyleId>
                  </a:tblPr>
                  <a:tblGrid>
                    <a:gridCol w="533400">
                      <a:extLst>
                        <a:ext uri="{9D8B030D-6E8A-4147-A177-3AD203B41FA5}">
                          <a16:colId xmlns:a16="http://schemas.microsoft.com/office/drawing/2014/main" val="2116379604"/>
                        </a:ext>
                      </a:extLst>
                    </a:gridCol>
                    <a:gridCol w="2895600">
                      <a:extLst>
                        <a:ext uri="{9D8B030D-6E8A-4147-A177-3AD203B41FA5}">
                          <a16:colId xmlns:a16="http://schemas.microsoft.com/office/drawing/2014/main" val="3721301951"/>
                        </a:ext>
                      </a:extLst>
                    </a:gridCol>
                    <a:gridCol w="1447800">
                      <a:extLst>
                        <a:ext uri="{9D8B030D-6E8A-4147-A177-3AD203B41FA5}">
                          <a16:colId xmlns:a16="http://schemas.microsoft.com/office/drawing/2014/main" val="474241404"/>
                        </a:ext>
                      </a:extLst>
                    </a:gridCol>
                    <a:gridCol w="1905000">
                      <a:extLst>
                        <a:ext uri="{9D8B030D-6E8A-4147-A177-3AD203B41FA5}">
                          <a16:colId xmlns:a16="http://schemas.microsoft.com/office/drawing/2014/main" val="4105951903"/>
                        </a:ext>
                      </a:extLst>
                    </a:gridCol>
                    <a:gridCol w="1714500">
                      <a:extLst>
                        <a:ext uri="{9D8B030D-6E8A-4147-A177-3AD203B41FA5}">
                          <a16:colId xmlns:a16="http://schemas.microsoft.com/office/drawing/2014/main" val="2527554276"/>
                        </a:ext>
                      </a:extLst>
                    </a:gridCol>
                  </a:tblGrid>
                  <a:tr h="257023">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Process</a:t>
                          </a:r>
                          <a:endParaRPr lang="en-US" sz="6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Reaction</a:t>
                          </a:r>
                          <a:endParaRPr lang="en-US" sz="6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Forward Rate</a:t>
                          </a:r>
                          <a:endParaRPr lang="en-US" sz="6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Backward Rate</a:t>
                          </a:r>
                          <a:endParaRPr lang="en-US" sz="6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600" dirty="0"/>
                            <a:t>Remarks</a:t>
                          </a:r>
                          <a:endParaRPr lang="en-US" sz="600" dirty="0"/>
                        </a:p>
                      </a:txBody>
                      <a:tcPr anchor="ctr"/>
                    </a:tc>
                    <a:extLst>
                      <a:ext uri="{0D108BD9-81ED-4DB2-BD59-A6C34878D82A}">
                        <a16:rowId xmlns:a16="http://schemas.microsoft.com/office/drawing/2014/main" val="3420716480"/>
                      </a:ext>
                    </a:extLst>
                  </a:tr>
                  <a:tr h="299861">
                    <a:tc rowSpan="2">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500" dirty="0"/>
                            <a:t>TMA Introduction</a:t>
                          </a:r>
                          <a:endParaRPr lang="en-US" sz="500" dirty="0"/>
                        </a:p>
                      </a:txBody>
                      <a:tcPr marL="0" marR="0" marT="0" marB="0" anchor="ctr"/>
                    </a:tc>
                    <a:tc>
                      <a:txBody>
                        <a:bodyPr/>
                        <a:lstStyle/>
                        <a:p>
                          <a:endParaRPr lang="en-US"/>
                        </a:p>
                      </a:txBody>
                      <a:tcPr anchor="ctr">
                        <a:blipFill>
                          <a:blip r:embed="rId2"/>
                          <a:stretch>
                            <a:fillRect l="-18947" t="-87755" r="-175789" b="-763265"/>
                          </a:stretch>
                        </a:blipFill>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0.5e13[cm^3/mol/s]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0.75e13*exp(-7000/T)[1/s]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TMA physical adsorption</a:t>
                          </a:r>
                          <a:endParaRPr lang="en-US" sz="700" dirty="0"/>
                        </a:p>
                      </a:txBody>
                      <a:tcPr anchor="ctr"/>
                    </a:tc>
                    <a:extLst>
                      <a:ext uri="{0D108BD9-81ED-4DB2-BD59-A6C34878D82A}">
                        <a16:rowId xmlns:a16="http://schemas.microsoft.com/office/drawing/2014/main" val="1542405353"/>
                      </a:ext>
                    </a:extLst>
                  </a:tr>
                  <a:tr h="299861">
                    <a:tc vMerge="1">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blipFill>
                          <a:blip r:embed="rId2"/>
                          <a:stretch>
                            <a:fillRect l="-18947" t="-184000" r="-175789" b="-648000"/>
                          </a:stretch>
                        </a:blipFill>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0.5e12*exp(-7000/T)[1/s]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0.5e13*exp(-18500/T)[cm^3/mol/s]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Chemical Reaction</a:t>
                          </a:r>
                          <a:endParaRPr lang="en-US" sz="700" dirty="0"/>
                        </a:p>
                      </a:txBody>
                      <a:tcPr anchor="ctr"/>
                    </a:tc>
                    <a:extLst>
                      <a:ext uri="{0D108BD9-81ED-4DB2-BD59-A6C34878D82A}">
                        <a16:rowId xmlns:a16="http://schemas.microsoft.com/office/drawing/2014/main" val="514221457"/>
                      </a:ext>
                    </a:extLst>
                  </a:tr>
                  <a:tr h="299861">
                    <a:tc rowSpan="5">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500" dirty="0"/>
                            <a:t>H2O Introduction</a:t>
                          </a:r>
                          <a:endParaRPr lang="en-US" sz="500" dirty="0"/>
                        </a:p>
                      </a:txBody>
                      <a:tcPr marL="0" marR="0" marT="0" marB="0" anchor="ctr"/>
                    </a:tc>
                    <a:tc>
                      <a:txBody>
                        <a:bodyPr/>
                        <a:lstStyle/>
                        <a:p>
                          <a:endParaRPr lang="en-US"/>
                        </a:p>
                      </a:txBody>
                      <a:tcPr anchor="ctr">
                        <a:blipFill>
                          <a:blip r:embed="rId2"/>
                          <a:stretch>
                            <a:fillRect l="-18947" t="-289796" r="-175789" b="-561224"/>
                          </a:stretch>
                        </a:blipFill>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0.5e14[cm^3/mol/s]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0.5e14*exp(-6500/T)[1/s]</a:t>
                          </a:r>
                          <a:endParaRPr lang="en-US" sz="800" dirty="0"/>
                        </a:p>
                      </a:txBody>
                      <a:tcPr anchor="ctr"/>
                    </a:tc>
                    <a:tc>
                      <a:txBody>
                        <a:bodyPr/>
                        <a:lstStyle/>
                        <a:p>
                          <a:endParaRPr lang="en-US"/>
                        </a:p>
                      </a:txBody>
                      <a:tcPr anchor="ctr">
                        <a:blipFill>
                          <a:blip r:embed="rId2"/>
                          <a:stretch>
                            <a:fillRect l="-396797" t="-289796" r="-1423" b="-561224"/>
                          </a:stretch>
                        </a:blipFill>
                      </a:tcPr>
                    </a:tc>
                    <a:extLst>
                      <a:ext uri="{0D108BD9-81ED-4DB2-BD59-A6C34878D82A}">
                        <a16:rowId xmlns:a16="http://schemas.microsoft.com/office/drawing/2014/main" val="2523640259"/>
                      </a:ext>
                    </a:extLst>
                  </a:tr>
                  <a:tr h="299861">
                    <a:tc vMerge="1">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blipFill>
                          <a:blip r:embed="rId2"/>
                          <a:stretch>
                            <a:fillRect l="-18947" t="-389796" r="-175789" b="-461224"/>
                          </a:stretch>
                        </a:blipFill>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0.67e11*exp(-7500/T[1/s]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de-DE" sz="800"/>
                            <a:t>1e5*T^3*exp(-18000/T)[cm^3/mol/s]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Chemical Reaction</a:t>
                          </a:r>
                          <a:endParaRPr lang="en-US" sz="700" dirty="0"/>
                        </a:p>
                      </a:txBody>
                      <a:tcPr anchor="ctr"/>
                    </a:tc>
                    <a:extLst>
                      <a:ext uri="{0D108BD9-81ED-4DB2-BD59-A6C34878D82A}">
                        <a16:rowId xmlns:a16="http://schemas.microsoft.com/office/drawing/2014/main" val="1539907122"/>
                      </a:ext>
                    </a:extLst>
                  </a:tr>
                  <a:tr h="467282">
                    <a:tc vMerge="1">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blipFill>
                          <a:blip r:embed="rId2"/>
                          <a:stretch>
                            <a:fillRect l="-18947" t="-311688" r="-175789" b="-193506"/>
                          </a:stretch>
                        </a:blipFill>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0.5e14[cm^3/mol/s]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dirty="0"/>
                            <a:t>0.5e14*exp(-8500/T )[1/s]</a:t>
                          </a:r>
                          <a:endParaRPr lang="en-US" sz="800" dirty="0"/>
                        </a:p>
                      </a:txBody>
                      <a:tcPr anchor="ctr"/>
                    </a:tc>
                    <a:tc>
                      <a:txBody>
                        <a:bodyPr/>
                        <a:lstStyle/>
                        <a:p>
                          <a:endParaRPr lang="en-US"/>
                        </a:p>
                      </a:txBody>
                      <a:tcPr anchor="ctr">
                        <a:blipFill>
                          <a:blip r:embed="rId2"/>
                          <a:stretch>
                            <a:fillRect l="-396797" t="-311688" r="-1423" b="-193506"/>
                          </a:stretch>
                        </a:blipFill>
                      </a:tcPr>
                    </a:tc>
                    <a:extLst>
                      <a:ext uri="{0D108BD9-81ED-4DB2-BD59-A6C34878D82A}">
                        <a16:rowId xmlns:a16="http://schemas.microsoft.com/office/drawing/2014/main" val="3134394264"/>
                      </a:ext>
                    </a:extLst>
                  </a:tr>
                  <a:tr h="467282">
                    <a:tc vMerge="1">
                      <a:txBody>
                        <a:bodyPr/>
                        <a:lstStyle/>
                        <a:p>
                          <a:pPr marL="0" marR="0" lvl="0" indent="0" algn="l"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blipFill>
                          <a:blip r:embed="rId2"/>
                          <a:stretch>
                            <a:fillRect l="-18947" t="-411688" r="-175789" b="-93506"/>
                          </a:stretch>
                        </a:blipFill>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pt-BR" sz="800"/>
                            <a:t>0.67e11*exp(-10500/T)[1/s]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de-DE" sz="800" dirty="0"/>
                            <a:t>1e5*T^3*</a:t>
                          </a:r>
                          <a:r>
                            <a:rPr lang="de-DE" sz="800" dirty="0" err="1"/>
                            <a:t>exp</a:t>
                          </a:r>
                          <a:r>
                            <a:rPr lang="de-DE" sz="800" dirty="0"/>
                            <a:t>(-17000/T)[cm^3/</a:t>
                          </a:r>
                          <a:r>
                            <a:rPr lang="de-DE" sz="800" dirty="0" err="1"/>
                            <a:t>mol</a:t>
                          </a:r>
                          <a:r>
                            <a:rPr lang="de-DE" sz="800" dirty="0"/>
                            <a:t>/s]</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Chemical Reaction</a:t>
                          </a:r>
                          <a:endParaRPr lang="en-US" sz="700" dirty="0"/>
                        </a:p>
                      </a:txBody>
                      <a:tcPr anchor="ctr"/>
                    </a:tc>
                    <a:extLst>
                      <a:ext uri="{0D108BD9-81ED-4DB2-BD59-A6C34878D82A}">
                        <a16:rowId xmlns:a16="http://schemas.microsoft.com/office/drawing/2014/main" val="728760322"/>
                      </a:ext>
                    </a:extLst>
                  </a:tr>
                  <a:tr h="428371">
                    <a:tc vMerge="1">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endParaRPr lang="en-US" sz="9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nchor="ctr">
                        <a:blipFill>
                          <a:blip r:embed="rId2"/>
                          <a:stretch>
                            <a:fillRect l="-18947" t="-562857" r="-175789" b="-2857"/>
                          </a:stretch>
                        </a:blipFill>
                      </a:tcP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800" dirty="0"/>
                            <a:t>\</a:t>
                          </a:r>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sz="800"/>
                            <a:t>\</a:t>
                          </a:r>
                          <a:endParaRPr lang="en-US" sz="800" dirty="0"/>
                        </a:p>
                      </a:txBody>
                      <a:tcPr anchor="ctr"/>
                    </a:tc>
                    <a:tc>
                      <a:txBody>
                        <a:bodyPr/>
                        <a:lstStyle/>
                        <a:p>
                          <a:pPr marL="0" marR="0" lvl="0" indent="0" algn="ctr" defTabSz="914378" rtl="0" eaLnBrk="1" fontAlgn="auto" latinLnBrk="0" hangingPunct="1">
                            <a:lnSpc>
                              <a:spcPct val="100000"/>
                            </a:lnSpc>
                            <a:spcBef>
                              <a:spcPts val="0"/>
                            </a:spcBef>
                            <a:spcAft>
                              <a:spcPts val="0"/>
                            </a:spcAft>
                            <a:buClrTx/>
                            <a:buSzTx/>
                            <a:buFontTx/>
                            <a:buNone/>
                            <a:tabLst/>
                            <a:defRPr/>
                          </a:pPr>
                          <a:r>
                            <a:rPr lang="en-US" altLang="zh-CN" sz="700" dirty="0"/>
                            <a:t>Adjacent Hydroxyl Groups Dehydrate to Form Oxygen Bridges</a:t>
                          </a:r>
                          <a:endParaRPr lang="en-US" sz="700" dirty="0"/>
                        </a:p>
                      </a:txBody>
                      <a:tcPr anchor="ctr"/>
                    </a:tc>
                    <a:extLst>
                      <a:ext uri="{0D108BD9-81ED-4DB2-BD59-A6C34878D82A}">
                        <a16:rowId xmlns:a16="http://schemas.microsoft.com/office/drawing/2014/main" val="3295638900"/>
                      </a:ext>
                    </a:extLst>
                  </a:tr>
                </a:tbl>
              </a:graphicData>
            </a:graphic>
          </p:graphicFrame>
        </mc:Fallback>
      </mc:AlternateContent>
      <p:sp>
        <p:nvSpPr>
          <p:cNvPr id="3" name="矩形 2">
            <a:extLst>
              <a:ext uri="{FF2B5EF4-FFF2-40B4-BE49-F238E27FC236}">
                <a16:creationId xmlns:a16="http://schemas.microsoft.com/office/drawing/2014/main" id="{22FE61B0-2D34-4357-A99B-BFEFD1C55874}"/>
              </a:ext>
            </a:extLst>
          </p:cNvPr>
          <p:cNvSpPr/>
          <p:nvPr/>
        </p:nvSpPr>
        <p:spPr>
          <a:xfrm>
            <a:off x="5116936" y="32206"/>
            <a:ext cx="4027064" cy="215444"/>
          </a:xfrm>
          <a:prstGeom prst="rect">
            <a:avLst/>
          </a:prstGeom>
        </p:spPr>
        <p:txBody>
          <a:bodyPr wrap="none">
            <a:spAutoFit/>
          </a:bodyPr>
          <a:lstStyle/>
          <a:p>
            <a:pPr defTabSz="685800"/>
            <a:r>
              <a:rPr lang="en-US" altLang="zh-CN" sz="800" dirty="0">
                <a:solidFill>
                  <a:schemeClr val="bg1">
                    <a:lumMod val="65000"/>
                  </a:schemeClr>
                </a:solidFill>
              </a:rPr>
              <a:t>*Greer J. Preliminary rate equations for Al2O3 film growth[J]. Deliverable D6, 2003, 1.</a:t>
            </a:r>
          </a:p>
        </p:txBody>
      </p:sp>
    </p:spTree>
    <p:extLst>
      <p:ext uri="{BB962C8B-B14F-4D97-AF65-F5344CB8AC3E}">
        <p14:creationId xmlns:p14="http://schemas.microsoft.com/office/powerpoint/2010/main" val="363777930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E6C6E961-D9E9-4BD2-8FDB-D8E5267C863A}"/>
              </a:ext>
            </a:extLst>
          </p:cNvPr>
          <p:cNvSpPr>
            <a:spLocks noGrp="1"/>
          </p:cNvSpPr>
          <p:nvPr>
            <p:ph sz="quarter" idx="19"/>
          </p:nvPr>
        </p:nvSpPr>
        <p:spPr/>
        <p:txBody>
          <a:bodyPr>
            <a:normAutofit lnSpcReduction="10000"/>
          </a:bodyPr>
          <a:lstStyle/>
          <a:p>
            <a:pPr>
              <a:lnSpc>
                <a:spcPct val="90000"/>
              </a:lnSpc>
              <a:defRPr b="0" i="0"/>
            </a:pPr>
            <a:r>
              <a:rPr lang="en-US" altLang="zh-CN" sz="1300" b="0" dirty="0"/>
              <a:t>Fluid Flow</a:t>
            </a:r>
            <a:endParaRPr lang="en-US" sz="1300" b="0" dirty="0"/>
          </a:p>
        </p:txBody>
      </p:sp>
      <p:sp>
        <p:nvSpPr>
          <p:cNvPr id="7" name="内容占位符 6">
            <a:extLst>
              <a:ext uri="{FF2B5EF4-FFF2-40B4-BE49-F238E27FC236}">
                <a16:creationId xmlns:a16="http://schemas.microsoft.com/office/drawing/2014/main" id="{73AFD64C-A9CA-4E67-B6FE-967EBFDBA092}"/>
              </a:ext>
            </a:extLst>
          </p:cNvPr>
          <p:cNvSpPr>
            <a:spLocks noGrp="1"/>
          </p:cNvSpPr>
          <p:nvPr>
            <p:ph sz="quarter" idx="20"/>
          </p:nvPr>
        </p:nvSpPr>
        <p:spPr>
          <a:xfrm>
            <a:off x="457200" y="3828065"/>
            <a:ext cx="1920240" cy="1188613"/>
          </a:xfrm>
        </p:spPr>
        <p:txBody>
          <a:bodyPr>
            <a:normAutofit/>
          </a:bodyPr>
          <a:lstStyle/>
          <a:p>
            <a:pPr marL="171450" indent="-171450">
              <a:spcBef>
                <a:spcPts val="600"/>
              </a:spcBef>
              <a:buFont typeface="Wingdings" panose="05000000000000000000" pitchFamily="2" charset="2"/>
              <a:buChar char="§"/>
              <a:defRPr b="0" i="0"/>
            </a:pPr>
            <a:r>
              <a:rPr lang="en-US" altLang="zh-CN" sz="1000" dirty="0"/>
              <a:t>Gas Flow in Reaction Chamber</a:t>
            </a:r>
          </a:p>
          <a:p>
            <a:pPr marL="171450" indent="-171450">
              <a:spcBef>
                <a:spcPts val="600"/>
              </a:spcBef>
              <a:buFont typeface="Wingdings" panose="05000000000000000000" pitchFamily="2" charset="2"/>
              <a:buChar char="§"/>
              <a:defRPr b="0" i="0"/>
            </a:pPr>
            <a:r>
              <a:rPr lang="en-US" altLang="zh-CN" sz="1000" dirty="0"/>
              <a:t>Gas Flow around the microstructure</a:t>
            </a:r>
            <a:endParaRPr lang="zh-CN" altLang="en-US" sz="1000" dirty="0"/>
          </a:p>
        </p:txBody>
      </p:sp>
      <p:sp>
        <p:nvSpPr>
          <p:cNvPr id="8" name="内容占位符 7">
            <a:extLst>
              <a:ext uri="{FF2B5EF4-FFF2-40B4-BE49-F238E27FC236}">
                <a16:creationId xmlns:a16="http://schemas.microsoft.com/office/drawing/2014/main" id="{079C0D8E-811C-4586-B641-8F743A796956}"/>
              </a:ext>
            </a:extLst>
          </p:cNvPr>
          <p:cNvSpPr>
            <a:spLocks noGrp="1"/>
          </p:cNvSpPr>
          <p:nvPr>
            <p:ph sz="quarter" idx="21"/>
          </p:nvPr>
        </p:nvSpPr>
        <p:spPr>
          <a:xfrm>
            <a:off x="3262929" y="3458493"/>
            <a:ext cx="2523116" cy="356515"/>
          </a:xfrm>
        </p:spPr>
        <p:txBody>
          <a:bodyPr>
            <a:normAutofit lnSpcReduction="10000"/>
          </a:bodyPr>
          <a:lstStyle/>
          <a:p>
            <a:pPr>
              <a:lnSpc>
                <a:spcPct val="90000"/>
              </a:lnSpc>
              <a:defRPr b="0" i="0"/>
            </a:pPr>
            <a:r>
              <a:rPr lang="en-US" altLang="zh-CN" sz="1300"/>
              <a:t>Species transport</a:t>
            </a:r>
            <a:endParaRPr lang="en-US" sz="1300" dirty="0"/>
          </a:p>
        </p:txBody>
      </p:sp>
      <p:sp>
        <p:nvSpPr>
          <p:cNvPr id="9" name="内容占位符 8">
            <a:extLst>
              <a:ext uri="{FF2B5EF4-FFF2-40B4-BE49-F238E27FC236}">
                <a16:creationId xmlns:a16="http://schemas.microsoft.com/office/drawing/2014/main" id="{37368E11-FADF-4B5F-AAE9-1EA1D4003CA3}"/>
              </a:ext>
            </a:extLst>
          </p:cNvPr>
          <p:cNvSpPr>
            <a:spLocks noGrp="1"/>
          </p:cNvSpPr>
          <p:nvPr>
            <p:ph sz="quarter" idx="22"/>
          </p:nvPr>
        </p:nvSpPr>
        <p:spPr>
          <a:xfrm>
            <a:off x="3262929" y="3821536"/>
            <a:ext cx="2523116" cy="1188613"/>
          </a:xfrm>
        </p:spPr>
        <p:txBody>
          <a:bodyPr>
            <a:noAutofit/>
          </a:bodyPr>
          <a:lstStyle/>
          <a:p>
            <a:pPr marL="171450" indent="-171450">
              <a:spcBef>
                <a:spcPts val="600"/>
              </a:spcBef>
              <a:buFont typeface="Wingdings" panose="05000000000000000000" pitchFamily="2" charset="2"/>
              <a:buChar char="§"/>
              <a:defRPr b="0" i="0"/>
            </a:pPr>
            <a:r>
              <a:rPr lang="en-US" altLang="zh-CN" sz="1000" dirty="0"/>
              <a:t>Chemical reactions</a:t>
            </a:r>
          </a:p>
          <a:p>
            <a:pPr marL="171450" indent="-171450">
              <a:spcBef>
                <a:spcPts val="600"/>
              </a:spcBef>
              <a:buFont typeface="Wingdings" panose="05000000000000000000" pitchFamily="2" charset="2"/>
              <a:buChar char="§"/>
              <a:defRPr b="0" i="0"/>
            </a:pPr>
            <a:r>
              <a:rPr lang="en-US" altLang="zh-CN" sz="1000" noProof="0" dirty="0"/>
              <a:t>Convection and Diffusion of Species</a:t>
            </a:r>
          </a:p>
        </p:txBody>
      </p:sp>
      <p:sp>
        <p:nvSpPr>
          <p:cNvPr id="10" name="内容占位符 9">
            <a:extLst>
              <a:ext uri="{FF2B5EF4-FFF2-40B4-BE49-F238E27FC236}">
                <a16:creationId xmlns:a16="http://schemas.microsoft.com/office/drawing/2014/main" id="{DFAE1A38-B443-48F1-83D0-A73FE978F1A4}"/>
              </a:ext>
            </a:extLst>
          </p:cNvPr>
          <p:cNvSpPr>
            <a:spLocks noGrp="1"/>
          </p:cNvSpPr>
          <p:nvPr>
            <p:ph sz="quarter" idx="23"/>
          </p:nvPr>
        </p:nvSpPr>
        <p:spPr>
          <a:xfrm>
            <a:off x="6507480" y="3465022"/>
            <a:ext cx="1920240" cy="356515"/>
          </a:xfrm>
        </p:spPr>
        <p:txBody>
          <a:bodyPr>
            <a:normAutofit fontScale="92500" lnSpcReduction="20000"/>
          </a:bodyPr>
          <a:lstStyle/>
          <a:p>
            <a:pPr>
              <a:defRPr b="0" i="0"/>
            </a:pPr>
            <a:r>
              <a:rPr lang="en-US" altLang="zh-CN" noProof="0" dirty="0"/>
              <a:t>Surface Reactions</a:t>
            </a:r>
            <a:endParaRPr lang="en-US" noProof="0" dirty="0"/>
          </a:p>
        </p:txBody>
      </p:sp>
      <p:sp>
        <p:nvSpPr>
          <p:cNvPr id="11" name="内容占位符 10">
            <a:extLst>
              <a:ext uri="{FF2B5EF4-FFF2-40B4-BE49-F238E27FC236}">
                <a16:creationId xmlns:a16="http://schemas.microsoft.com/office/drawing/2014/main" id="{B09C40B0-624D-444A-BDD3-BF2BAFA61E80}"/>
              </a:ext>
            </a:extLst>
          </p:cNvPr>
          <p:cNvSpPr>
            <a:spLocks noGrp="1"/>
          </p:cNvSpPr>
          <p:nvPr>
            <p:ph sz="quarter" idx="24"/>
          </p:nvPr>
        </p:nvSpPr>
        <p:spPr>
          <a:xfrm>
            <a:off x="6507480" y="3828065"/>
            <a:ext cx="1920240" cy="1188613"/>
          </a:xfrm>
        </p:spPr>
        <p:txBody>
          <a:bodyPr>
            <a:noAutofit/>
          </a:bodyPr>
          <a:lstStyle/>
          <a:p>
            <a:pPr marL="171450" indent="-171450">
              <a:spcBef>
                <a:spcPts val="600"/>
              </a:spcBef>
              <a:buFont typeface="Wingdings" panose="05000000000000000000" pitchFamily="2" charset="2"/>
              <a:buChar char="§"/>
              <a:defRPr b="0" i="0"/>
            </a:pPr>
            <a:r>
              <a:rPr lang="en-US" altLang="zh-CN" sz="1000" dirty="0"/>
              <a:t>Self-limiting reactions</a:t>
            </a:r>
          </a:p>
          <a:p>
            <a:pPr marL="171450" indent="-171450">
              <a:spcBef>
                <a:spcPts val="600"/>
              </a:spcBef>
              <a:buFont typeface="Wingdings" panose="05000000000000000000" pitchFamily="2" charset="2"/>
              <a:buChar char="§"/>
              <a:defRPr b="0" i="0"/>
            </a:pPr>
            <a:r>
              <a:rPr lang="en-US" altLang="zh-CN" sz="1000" dirty="0"/>
              <a:t>Deposition thickness on Surfaces</a:t>
            </a:r>
            <a:endParaRPr lang="zh-CN" altLang="en-US" sz="1000" dirty="0"/>
          </a:p>
        </p:txBody>
      </p:sp>
      <p:sp>
        <p:nvSpPr>
          <p:cNvPr id="4" name="标题 3">
            <a:extLst>
              <a:ext uri="{FF2B5EF4-FFF2-40B4-BE49-F238E27FC236}">
                <a16:creationId xmlns:a16="http://schemas.microsoft.com/office/drawing/2014/main" id="{62442D3D-93D0-40BE-A0D5-1FCF0995DF00}"/>
              </a:ext>
            </a:extLst>
          </p:cNvPr>
          <p:cNvSpPr>
            <a:spLocks noGrp="1"/>
          </p:cNvSpPr>
          <p:nvPr>
            <p:ph type="title"/>
          </p:nvPr>
        </p:nvSpPr>
        <p:spPr/>
        <p:txBody>
          <a:bodyPr/>
          <a:lstStyle/>
          <a:p>
            <a:pPr>
              <a:defRPr b="0" i="0"/>
            </a:pPr>
            <a:r>
              <a:rPr lang="en-US" altLang="zh-CN" dirty="0">
                <a:latin typeface="+mj-lt"/>
              </a:rPr>
              <a:t>Implementation</a:t>
            </a:r>
            <a:r>
              <a:rPr lang="en-US" altLang="zh-CN" noProof="0" dirty="0">
                <a:latin typeface="+mj-lt"/>
              </a:rPr>
              <a:t> in  COMSOL Multiphysics®</a:t>
            </a:r>
            <a:endParaRPr lang="en-US" baseline="30000" noProof="0" dirty="0">
              <a:latin typeface="+mj-lt"/>
            </a:endParaRPr>
          </a:p>
        </p:txBody>
      </p:sp>
      <p:pic>
        <p:nvPicPr>
          <p:cNvPr id="72" name="内容占位符 71">
            <a:extLst>
              <a:ext uri="{FF2B5EF4-FFF2-40B4-BE49-F238E27FC236}">
                <a16:creationId xmlns:a16="http://schemas.microsoft.com/office/drawing/2014/main" id="{C62C58C6-ADD4-4F46-841F-09D5C367E20F}"/>
              </a:ext>
            </a:extLst>
          </p:cNvPr>
          <p:cNvPicPr>
            <a:picLocks noGrp="1" noChangeAspect="1"/>
          </p:cNvPicPr>
          <p:nvPr>
            <p:ph sz="quarter" idx="17"/>
          </p:nvPr>
        </p:nvPicPr>
        <p:blipFill>
          <a:blip r:embed="rId2"/>
          <a:stretch>
            <a:fillRect/>
          </a:stretch>
        </p:blipFill>
        <p:spPr>
          <a:xfrm>
            <a:off x="6667335" y="432634"/>
            <a:ext cx="2019245" cy="1828800"/>
          </a:xfrm>
          <a:prstGeom prst="rect">
            <a:avLst/>
          </a:prstGeom>
        </p:spPr>
      </p:pic>
      <p:pic>
        <p:nvPicPr>
          <p:cNvPr id="73" name="图片 72">
            <a:extLst>
              <a:ext uri="{FF2B5EF4-FFF2-40B4-BE49-F238E27FC236}">
                <a16:creationId xmlns:a16="http://schemas.microsoft.com/office/drawing/2014/main" id="{BD7A5FA9-339E-4731-A9BC-B443F8E6CA1E}"/>
              </a:ext>
            </a:extLst>
          </p:cNvPr>
          <p:cNvPicPr>
            <a:picLocks noChangeAspect="1"/>
          </p:cNvPicPr>
          <p:nvPr/>
        </p:nvPicPr>
        <p:blipFill>
          <a:blip r:embed="rId3"/>
          <a:stretch>
            <a:fillRect/>
          </a:stretch>
        </p:blipFill>
        <p:spPr>
          <a:xfrm>
            <a:off x="4648090" y="432634"/>
            <a:ext cx="2019245" cy="1828800"/>
          </a:xfrm>
          <a:prstGeom prst="rect">
            <a:avLst/>
          </a:prstGeom>
        </p:spPr>
      </p:pic>
      <p:pic>
        <p:nvPicPr>
          <p:cNvPr id="74" name="图片 73">
            <a:extLst>
              <a:ext uri="{FF2B5EF4-FFF2-40B4-BE49-F238E27FC236}">
                <a16:creationId xmlns:a16="http://schemas.microsoft.com/office/drawing/2014/main" id="{6BF4D074-8EEE-43E6-85A7-4B5DCF38B8C0}"/>
              </a:ext>
            </a:extLst>
          </p:cNvPr>
          <p:cNvPicPr>
            <a:picLocks noChangeAspect="1"/>
          </p:cNvPicPr>
          <p:nvPr/>
        </p:nvPicPr>
        <p:blipFill>
          <a:blip r:embed="rId4"/>
          <a:stretch>
            <a:fillRect/>
          </a:stretch>
        </p:blipFill>
        <p:spPr>
          <a:xfrm>
            <a:off x="2628845" y="432634"/>
            <a:ext cx="2019245" cy="1828800"/>
          </a:xfrm>
          <a:prstGeom prst="rect">
            <a:avLst/>
          </a:prstGeom>
        </p:spPr>
      </p:pic>
      <p:pic>
        <p:nvPicPr>
          <p:cNvPr id="75" name="图片 74">
            <a:extLst>
              <a:ext uri="{FF2B5EF4-FFF2-40B4-BE49-F238E27FC236}">
                <a16:creationId xmlns:a16="http://schemas.microsoft.com/office/drawing/2014/main" id="{6DB2E79F-9F83-4A74-BCA2-7CBE908E0FE2}"/>
              </a:ext>
            </a:extLst>
          </p:cNvPr>
          <p:cNvPicPr>
            <a:picLocks noChangeAspect="1"/>
          </p:cNvPicPr>
          <p:nvPr/>
        </p:nvPicPr>
        <p:blipFill>
          <a:blip r:embed="rId5"/>
          <a:stretch>
            <a:fillRect/>
          </a:stretch>
        </p:blipFill>
        <p:spPr>
          <a:xfrm>
            <a:off x="609600" y="439162"/>
            <a:ext cx="2019245" cy="1828800"/>
          </a:xfrm>
          <a:prstGeom prst="rect">
            <a:avLst/>
          </a:prstGeom>
        </p:spPr>
      </p:pic>
    </p:spTree>
    <p:extLst>
      <p:ext uri="{BB962C8B-B14F-4D97-AF65-F5344CB8AC3E}">
        <p14:creationId xmlns:p14="http://schemas.microsoft.com/office/powerpoint/2010/main" val="7548333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p:txBody>
          <a:bodyPr>
            <a:normAutofit fontScale="85000" lnSpcReduction="10000"/>
          </a:bodyPr>
          <a:lstStyle/>
          <a:p>
            <a:pPr>
              <a:spcBef>
                <a:spcPts val="600"/>
              </a:spcBef>
              <a:defRPr b="0" i="0"/>
            </a:pPr>
            <a:r>
              <a:rPr lang="en-US" altLang="zh-CN" sz="1100" noProof="0" dirty="0">
                <a:latin typeface="+mn-lt"/>
              </a:rPr>
              <a:t>TMA and DMA represent trimethylaluminum and </a:t>
            </a:r>
            <a:r>
              <a:rPr lang="en-US" altLang="zh-CN" sz="1100" noProof="0" dirty="0" err="1">
                <a:latin typeface="+mn-lt"/>
              </a:rPr>
              <a:t>dimethylaluminum</a:t>
            </a:r>
            <a:r>
              <a:rPr lang="en-US" altLang="zh-CN" sz="1100" noProof="0" dirty="0">
                <a:latin typeface="+mn-lt"/>
              </a:rPr>
              <a:t>, respectively.</a:t>
            </a:r>
          </a:p>
          <a:p>
            <a:pPr>
              <a:spcBef>
                <a:spcPts val="600"/>
              </a:spcBef>
              <a:defRPr b="0" i="0"/>
            </a:pPr>
            <a:r>
              <a:rPr lang="en-US" altLang="zh-CN" sz="1100" noProof="0" dirty="0">
                <a:latin typeface="+mn-lt"/>
              </a:rPr>
              <a:t>The last reaction explicitly includes a hydroxyl group to maintain the reaction cycle.</a:t>
            </a:r>
          </a:p>
          <a:p>
            <a:pPr>
              <a:spcBef>
                <a:spcPts val="600"/>
              </a:spcBef>
              <a:defRPr b="0" i="0"/>
            </a:pPr>
            <a:r>
              <a:rPr lang="en-US" altLang="zh-CN" sz="1100" dirty="0">
                <a:latin typeface="+mn-lt"/>
              </a:rPr>
              <a:t>Gas-phase species are computed using the </a:t>
            </a:r>
            <a:r>
              <a:rPr lang="en-US" altLang="zh-CN" sz="1100" i="1" dirty="0">
                <a:latin typeface="+mn-lt"/>
              </a:rPr>
              <a:t>Transport of Diluted Species </a:t>
            </a:r>
            <a:r>
              <a:rPr lang="en-US" altLang="zh-CN" sz="1100" dirty="0">
                <a:latin typeface="+mn-lt"/>
              </a:rPr>
              <a:t>interface.</a:t>
            </a:r>
          </a:p>
          <a:p>
            <a:pPr>
              <a:spcBef>
                <a:spcPts val="600"/>
              </a:spcBef>
              <a:defRPr b="0" i="0"/>
            </a:pPr>
            <a:r>
              <a:rPr lang="en-US" altLang="zh-CN" sz="1100" noProof="0" dirty="0">
                <a:latin typeface="+mn-lt"/>
              </a:rPr>
              <a:t>Surface and solid-phase species are computed using the </a:t>
            </a:r>
            <a:r>
              <a:rPr lang="en-US" altLang="zh-CN" sz="1100" i="1" noProof="0" dirty="0">
                <a:latin typeface="+mn-lt"/>
              </a:rPr>
              <a:t>Surface Reaction</a:t>
            </a:r>
            <a:r>
              <a:rPr lang="en-US" altLang="zh-CN" sz="1100" noProof="0" dirty="0">
                <a:latin typeface="+mn-lt"/>
              </a:rPr>
              <a:t> interface.</a:t>
            </a:r>
            <a:endParaRPr lang="en-US" altLang="zh-CN" sz="900" noProof="0" dirty="0">
              <a:latin typeface="+mn-lt"/>
            </a:endParaRPr>
          </a:p>
        </p:txBody>
      </p:sp>
      <p:sp>
        <p:nvSpPr>
          <p:cNvPr id="3" name="Content Placeholder 2">
            <a:extLst>
              <a:ext uri="{FF2B5EF4-FFF2-40B4-BE49-F238E27FC236}">
                <a16:creationId xmlns:a16="http://schemas.microsoft.com/office/drawing/2014/main" id="{DFC68D73-2FBD-4CF0-A678-60694C8AD204}"/>
              </a:ext>
            </a:extLst>
          </p:cNvPr>
          <p:cNvSpPr>
            <a:spLocks noGrp="1"/>
          </p:cNvSpPr>
          <p:nvPr>
            <p:ph sz="quarter" idx="17"/>
          </p:nvPr>
        </p:nvSpPr>
        <p:spPr/>
        <p:txBody>
          <a:bodyPr/>
          <a:lstStyle/>
          <a:p>
            <a:endParaRPr lang="en-US" dirty="0"/>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zh-CN" noProof="0" dirty="0"/>
              <a:t>Chemistry</a:t>
            </a:r>
            <a:endParaRPr lang="en-US" noProof="0" dirty="0"/>
          </a:p>
        </p:txBody>
      </p:sp>
      <p:pic>
        <p:nvPicPr>
          <p:cNvPr id="7" name="Picture 6">
            <a:extLst>
              <a:ext uri="{FF2B5EF4-FFF2-40B4-BE49-F238E27FC236}">
                <a16:creationId xmlns:a16="http://schemas.microsoft.com/office/drawing/2014/main" id="{70BB37F3-68F3-48AE-8739-54ABC41434B5}"/>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195357023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p:txBody>
          <a:bodyPr>
            <a:normAutofit/>
          </a:bodyPr>
          <a:lstStyle/>
          <a:p>
            <a:pPr>
              <a:defRPr b="0" i="0"/>
            </a:pPr>
            <a:r>
              <a:rPr lang="en-US" altLang="zh-CN" sz="1100" i="1" dirty="0"/>
              <a:t>Laminar Flow </a:t>
            </a:r>
            <a:r>
              <a:rPr lang="en-US" altLang="zh-CN" sz="1100" dirty="0"/>
              <a:t>Interface</a:t>
            </a:r>
          </a:p>
          <a:p>
            <a:pPr>
              <a:defRPr b="0" i="0"/>
            </a:pPr>
            <a:r>
              <a:rPr lang="en-US" altLang="zh-CN" sz="1100" dirty="0"/>
              <a:t>Reference Pressure: 4000 Pa</a:t>
            </a:r>
            <a:endParaRPr lang="en-US" altLang="zh-CN" sz="1100" noProof="0" dirty="0"/>
          </a:p>
          <a:p>
            <a:pPr>
              <a:defRPr b="0" i="0"/>
            </a:pPr>
            <a:r>
              <a:rPr lang="en-US" altLang="zh-CN" sz="1100" dirty="0"/>
              <a:t>Reference Temperature: 450 [K]</a:t>
            </a:r>
            <a:endParaRPr lang="en-US" altLang="zh-CN" sz="1100" noProof="0" dirty="0"/>
          </a:p>
          <a:p>
            <a:pPr>
              <a:defRPr b="0" i="0"/>
            </a:pPr>
            <a:r>
              <a:rPr lang="en-US" altLang="zh-CN" sz="1100" noProof="0" dirty="0"/>
              <a:t>Inlet Velocity</a:t>
            </a:r>
          </a:p>
          <a:p>
            <a:pPr lvl="1">
              <a:defRPr b="0" i="0"/>
            </a:pPr>
            <a:r>
              <a:rPr lang="en-US" altLang="zh-CN" sz="900" noProof="0" dirty="0"/>
              <a:t>Fully developed flow</a:t>
            </a:r>
          </a:p>
          <a:p>
            <a:pPr lvl="1">
              <a:defRPr b="0" i="0"/>
            </a:pPr>
            <a:r>
              <a:rPr lang="en-US" sz="900" dirty="0"/>
              <a:t>0.5 [m/s]</a:t>
            </a:r>
            <a:endParaRPr lang="en-US" sz="900" noProof="0" dirty="0"/>
          </a:p>
        </p:txBody>
      </p:sp>
      <p:sp>
        <p:nvSpPr>
          <p:cNvPr id="3" name="Content Placeholder 2">
            <a:extLst>
              <a:ext uri="{FF2B5EF4-FFF2-40B4-BE49-F238E27FC236}">
                <a16:creationId xmlns:a16="http://schemas.microsoft.com/office/drawing/2014/main" id="{DFC68D73-2FBD-4CF0-A678-60694C8AD204}"/>
              </a:ext>
            </a:extLst>
          </p:cNvPr>
          <p:cNvSpPr>
            <a:spLocks noGrp="1"/>
          </p:cNvSpPr>
          <p:nvPr>
            <p:ph sz="quarter" idx="17"/>
          </p:nvPr>
        </p:nvSpPr>
        <p:spPr/>
        <p:txBody>
          <a:bodyPr/>
          <a:lstStyle/>
          <a:p>
            <a:endParaRPr lang="en-US" dirty="0"/>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zh-CN" noProof="0" dirty="0"/>
              <a:t>Fluid Flow</a:t>
            </a:r>
            <a:endParaRPr lang="en-US" noProof="0" dirty="0"/>
          </a:p>
        </p:txBody>
      </p:sp>
      <p:pic>
        <p:nvPicPr>
          <p:cNvPr id="5" name="Picture 4">
            <a:extLst>
              <a:ext uri="{FF2B5EF4-FFF2-40B4-BE49-F238E27FC236}">
                <a16:creationId xmlns:a16="http://schemas.microsoft.com/office/drawing/2014/main" id="{F26513BC-0B28-4717-A9DB-9994FACC496A}"/>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395296323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a:xfrm>
            <a:off x="457200" y="3034641"/>
            <a:ext cx="2514599" cy="1670710"/>
          </a:xfrm>
        </p:spPr>
        <p:txBody>
          <a:bodyPr>
            <a:normAutofit/>
          </a:bodyPr>
          <a:lstStyle/>
          <a:p>
            <a:pPr>
              <a:defRPr b="0" i="0"/>
            </a:pPr>
            <a:r>
              <a:rPr lang="en-US" altLang="zh-CN" sz="1100" i="1" noProof="0" dirty="0"/>
              <a:t>Transport of Diluted Species </a:t>
            </a:r>
            <a:r>
              <a:rPr lang="en-US" altLang="zh-CN" sz="1100" noProof="0" dirty="0"/>
              <a:t>interface</a:t>
            </a:r>
          </a:p>
          <a:p>
            <a:pPr>
              <a:defRPr b="0" i="0"/>
            </a:pPr>
            <a:r>
              <a:rPr lang="en-US" altLang="zh-CN" sz="1100" i="1" dirty="0"/>
              <a:t>Inlet Concentration</a:t>
            </a:r>
            <a:r>
              <a:rPr lang="en-US" altLang="zh-CN" sz="1100" dirty="0"/>
              <a:t>: Defined using piecewise functions to alternate TMA, N₂ and H₂O</a:t>
            </a:r>
          </a:p>
          <a:p>
            <a:pPr>
              <a:defRPr b="0" i="0"/>
            </a:pPr>
            <a:r>
              <a:rPr lang="en-US" altLang="zh-CN" sz="1100" i="1" dirty="0"/>
              <a:t>Surface Reaction </a:t>
            </a:r>
            <a:r>
              <a:rPr lang="en-US" altLang="zh-CN" sz="1100" dirty="0"/>
              <a:t>feature defines TMA and H₂O consumption and CH₄ generation</a:t>
            </a:r>
            <a:endParaRPr lang="en-US" altLang="zh-CN" sz="1100" noProof="0" dirty="0"/>
          </a:p>
        </p:txBody>
      </p:sp>
      <p:sp>
        <p:nvSpPr>
          <p:cNvPr id="3" name="Content Placeholder 2">
            <a:extLst>
              <a:ext uri="{FF2B5EF4-FFF2-40B4-BE49-F238E27FC236}">
                <a16:creationId xmlns:a16="http://schemas.microsoft.com/office/drawing/2014/main" id="{DFC68D73-2FBD-4CF0-A678-60694C8AD204}"/>
              </a:ext>
            </a:extLst>
          </p:cNvPr>
          <p:cNvSpPr>
            <a:spLocks noGrp="1"/>
          </p:cNvSpPr>
          <p:nvPr>
            <p:ph sz="quarter" idx="17"/>
          </p:nvPr>
        </p:nvSpPr>
        <p:spPr/>
        <p:txBody>
          <a:bodyPr/>
          <a:lstStyle/>
          <a:p>
            <a:endParaRPr lang="en-US" dirty="0"/>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a:xfrm>
            <a:off x="457200" y="1200150"/>
            <a:ext cx="2590799" cy="1524000"/>
          </a:xfrm>
        </p:spPr>
        <p:txBody>
          <a:bodyPr/>
          <a:lstStyle/>
          <a:p>
            <a:pPr>
              <a:defRPr b="0" i="0"/>
            </a:pPr>
            <a:r>
              <a:rPr lang="en-US" altLang="zh-CN" dirty="0"/>
              <a:t>Species Transport</a:t>
            </a:r>
            <a:endParaRPr lang="en-US" noProof="0" dirty="0"/>
          </a:p>
        </p:txBody>
      </p:sp>
      <p:pic>
        <p:nvPicPr>
          <p:cNvPr id="5" name="Picture 4">
            <a:extLst>
              <a:ext uri="{FF2B5EF4-FFF2-40B4-BE49-F238E27FC236}">
                <a16:creationId xmlns:a16="http://schemas.microsoft.com/office/drawing/2014/main" id="{A442B2C4-4222-4B85-AABF-94A386A6F4FE}"/>
              </a:ext>
            </a:extLst>
          </p:cNvPr>
          <p:cNvPicPr>
            <a:picLocks noChangeAspect="1"/>
          </p:cNvPicPr>
          <p:nvPr/>
        </p:nvPicPr>
        <p:blipFill>
          <a:blip r:embed="rId2"/>
          <a:stretch>
            <a:fillRect/>
          </a:stretch>
        </p:blipFill>
        <p:spPr>
          <a:xfrm>
            <a:off x="3271058" y="436767"/>
            <a:ext cx="9144000" cy="5143500"/>
          </a:xfrm>
          <a:prstGeom prst="rect">
            <a:avLst/>
          </a:prstGeom>
        </p:spPr>
      </p:pic>
    </p:spTree>
    <p:extLst>
      <p:ext uri="{BB962C8B-B14F-4D97-AF65-F5344CB8AC3E}">
        <p14:creationId xmlns:p14="http://schemas.microsoft.com/office/powerpoint/2010/main" val="339653730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COMSOL_Apr7">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7" id="{830EA0CA-4525-B944-89AE-516B37C6062A}" vid="{71B94E8F-29E2-3C40-AE35-3721159685AB}"/>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Slide-Template-2022</Template>
  <TotalTime>86931</TotalTime>
  <Words>1155</Words>
  <Application>Microsoft Office PowerPoint</Application>
  <PresentationFormat>全屏显示(16:9)</PresentationFormat>
  <Paragraphs>157</Paragraphs>
  <Slides>18</Slides>
  <Notes>3</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18</vt:i4>
      </vt:variant>
    </vt:vector>
  </HeadingPairs>
  <TitlesOfParts>
    <vt:vector size="27" baseType="lpstr">
      <vt:lpstr>Arial</vt:lpstr>
      <vt:lpstr>Calibri</vt:lpstr>
      <vt:lpstr>Cambria Math</vt:lpstr>
      <vt:lpstr>Lato Light</vt:lpstr>
      <vt:lpstr>Lato Black</vt:lpstr>
      <vt:lpstr>Lato</vt:lpstr>
      <vt:lpstr>Wingdings</vt:lpstr>
      <vt:lpstr>COMSOL_Apr7</vt:lpstr>
      <vt:lpstr>1_comsol-slide-template-NEW</vt:lpstr>
      <vt:lpstr>Deposition of Al₂O₃ on U-Shaped Groove Surfaces Using the ALD Processing</vt:lpstr>
      <vt:lpstr>Overview</vt:lpstr>
      <vt:lpstr>Model Definition</vt:lpstr>
      <vt:lpstr>Gas Introduction During the Deposition Process</vt:lpstr>
      <vt:lpstr>Surface Chemical Reactions</vt:lpstr>
      <vt:lpstr>Implementation in  COMSOL Multiphysics®</vt:lpstr>
      <vt:lpstr>Chemistry</vt:lpstr>
      <vt:lpstr>Fluid Flow</vt:lpstr>
      <vt:lpstr>Species Transport</vt:lpstr>
      <vt:lpstr>Surface Reactions</vt:lpstr>
      <vt:lpstr>Flow Field</vt:lpstr>
      <vt:lpstr>Concentration: First Introduction of TMA</vt:lpstr>
      <vt:lpstr>Concentration: First Introduction of H2O</vt:lpstr>
      <vt:lpstr>Concentration: Second Introduction of H2O</vt:lpstr>
      <vt:lpstr>Introduction of Purge Gas</vt:lpstr>
      <vt:lpstr>Deposition sequence at different locations</vt:lpstr>
      <vt:lpstr>Summary</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Jianshen Li</cp:lastModifiedBy>
  <cp:revision>564</cp:revision>
  <dcterms:created xsi:type="dcterms:W3CDTF">2006-08-16T00:00:00Z</dcterms:created>
  <dcterms:modified xsi:type="dcterms:W3CDTF">2025-04-02T06:03:01Z</dcterms:modified>
</cp:coreProperties>
</file>