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7" r:id="rId2"/>
    <p:sldId id="259" r:id="rId3"/>
    <p:sldId id="260" r:id="rId4"/>
    <p:sldId id="629" r:id="rId5"/>
    <p:sldId id="637" r:id="rId6"/>
    <p:sldId id="630" r:id="rId7"/>
    <p:sldId id="631" r:id="rId8"/>
    <p:sldId id="632" r:id="rId9"/>
    <p:sldId id="633" r:id="rId10"/>
    <p:sldId id="634" r:id="rId11"/>
    <p:sldId id="638" r:id="rId12"/>
    <p:sldId id="639" r:id="rId13"/>
    <p:sldId id="636" r:id="rId14"/>
    <p:sldId id="635" r:id="rId15"/>
    <p:sldId id="258" r:id="rId16"/>
    <p:sldId id="641" r:id="rId17"/>
    <p:sldId id="642" r:id="rId18"/>
    <p:sldId id="644" r:id="rId19"/>
    <p:sldId id="645" r:id="rId20"/>
    <p:sldId id="646" r:id="rId21"/>
    <p:sldId id="647" r:id="rId22"/>
    <p:sldId id="648" r:id="rId23"/>
    <p:sldId id="649" r:id="rId24"/>
    <p:sldId id="650" r:id="rId25"/>
    <p:sldId id="654" r:id="rId26"/>
    <p:sldId id="651" r:id="rId27"/>
    <p:sldId id="655" r:id="rId28"/>
    <p:sldId id="653" r:id="rId29"/>
    <p:sldId id="640" r:id="rId30"/>
    <p:sldId id="624" r:id="rId31"/>
  </p:sldIdLst>
  <p:sldSz cx="12192000" cy="6858000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A2D93995-E47F-4089-9BE9-A4CD77CDCEF5}">
          <p14:sldIdLst>
            <p14:sldId id="257"/>
            <p14:sldId id="259"/>
          </p14:sldIdLst>
        </p14:section>
        <p14:section name="Model Definition, 3D" id="{D0FB1F49-E3EF-44D9-8F4C-E12F981F2150}">
          <p14:sldIdLst>
            <p14:sldId id="260"/>
            <p14:sldId id="629"/>
            <p14:sldId id="637"/>
            <p14:sldId id="630"/>
            <p14:sldId id="631"/>
            <p14:sldId id="632"/>
            <p14:sldId id="633"/>
            <p14:sldId id="634"/>
          </p14:sldIdLst>
        </p14:section>
        <p14:section name="Results, 3D" id="{D2A91ED2-D5C0-41F9-8880-3AB0357F04A1}">
          <p14:sldIdLst>
            <p14:sldId id="638"/>
            <p14:sldId id="639"/>
            <p14:sldId id="636"/>
            <p14:sldId id="635"/>
            <p14:sldId id="258"/>
          </p14:sldIdLst>
        </p14:section>
        <p14:section name="Model Definition, 2D" id="{1096DF0E-3A58-4F81-9BF4-28980F797755}">
          <p14:sldIdLst>
            <p14:sldId id="641"/>
            <p14:sldId id="642"/>
            <p14:sldId id="644"/>
            <p14:sldId id="645"/>
            <p14:sldId id="646"/>
            <p14:sldId id="647"/>
            <p14:sldId id="648"/>
          </p14:sldIdLst>
        </p14:section>
        <p14:section name="Results, 2D" id="{3E9990E4-8117-4FE4-B5D8-8889871263F4}">
          <p14:sldIdLst>
            <p14:sldId id="649"/>
            <p14:sldId id="650"/>
            <p14:sldId id="654"/>
            <p14:sldId id="651"/>
            <p14:sldId id="655"/>
            <p14:sldId id="653"/>
          </p14:sldIdLst>
        </p14:section>
        <p14:section name="Discussion" id="{450A35A9-2091-4203-9BCC-08344EC8C4D5}">
          <p14:sldIdLst>
            <p14:sldId id="640"/>
            <p14:sldId id="62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8A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35167-7B08-454C-BA68-4D55B31734A2}" type="datetimeFigureOut">
              <a:rPr lang="zh-CN" altLang="en-US" smtClean="0"/>
              <a:t>2025/4/3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6C799-159F-4F44-A97D-30BFC69FE7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629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5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（白色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1710268"/>
            <a:ext cx="10750549" cy="2853267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48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标题，左对齐</a:t>
            </a:r>
            <a:br>
              <a:rPr lang="en-US" altLang="zh-CN" dirty="0"/>
            </a:br>
            <a:r>
              <a:rPr lang="zh-CN" altLang="en-US" dirty="0"/>
              <a:t>可以上下移动或从右侧缩短文本框</a:t>
            </a:r>
            <a:br>
              <a:rPr lang="en-US" altLang="zh-CN" dirty="0"/>
            </a:br>
            <a:r>
              <a:rPr lang="zh-CN" altLang="en-US" dirty="0"/>
              <a:t>（不要移动左边框）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5058392"/>
            <a:ext cx="2450592" cy="72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5058392"/>
            <a:ext cx="2450592" cy="72000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631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本：1 小图（透明背景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1" y="1092200"/>
            <a:ext cx="7084483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标题，底部对齐，不要换行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229600" y="0"/>
            <a:ext cx="3962400" cy="6858000"/>
          </a:xfrm>
          <a:noFill/>
        </p:spPr>
        <p:txBody>
          <a:bodyPr/>
          <a:lstStyle>
            <a:lvl1pPr marL="0" indent="0">
              <a:buNone/>
              <a:defRPr/>
            </a:lvl1pPr>
            <a:lvl2pPr marL="389448" indent="0">
              <a:buFont typeface="Arial" panose="020B0604020202020204" pitchFamily="34" charset="0"/>
              <a:buNone/>
              <a:defRPr/>
            </a:lvl2pPr>
            <a:lvl3pPr marL="768311" indent="0">
              <a:buNone/>
              <a:defRPr/>
            </a:lvl3pPr>
          </a:lstStyle>
          <a:p>
            <a:pPr lvl="0"/>
            <a:r>
              <a:rPr lang="zh-CN" altLang="en-US" dirty="0"/>
              <a:t>仅限使用透明背景的模型图片或图表（不可使用带有背景的图片或屏幕截图）。将图片与页面边缘对齐并裁剪。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159000"/>
            <a:ext cx="7084483" cy="4216400"/>
          </a:xfrm>
          <a:prstGeom prst="rect">
            <a:avLst/>
          </a:prstGeom>
        </p:spPr>
        <p:txBody>
          <a:bodyPr lIns="0"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26066BEB-7D2D-5A43-9F67-5650CF5696C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522677" y="6172200"/>
            <a:ext cx="3364523" cy="406400"/>
          </a:xfrm>
        </p:spPr>
        <p:txBody>
          <a:bodyPr>
            <a:normAutofit/>
          </a:bodyPr>
          <a:lstStyle>
            <a:lvl1pPr marL="0" marR="0" indent="0" algn="l" defTabSz="121914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i="0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zh-CN" altLang="en-US" dirty="0"/>
              <a:t>仅在必要时使用图注（将图注移动到图片附近）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20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本：1 图（透明背景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1092200"/>
            <a:ext cx="3932767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1pPr marL="0" indent="0">
              <a:buNone/>
              <a:defRPr/>
            </a:lvl1pPr>
            <a:lvl3pPr>
              <a:defRPr/>
            </a:lvl3pPr>
          </a:lstStyle>
          <a:p>
            <a:pPr lvl="0"/>
            <a:r>
              <a:rPr lang="zh-CN" altLang="en-US" dirty="0"/>
              <a:t>仅限使用透明背景的模型图片或图表（不可使用带有背景的图片或屏幕截图）。将图片与页面边缘对齐并裁剪。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2" y="2159000"/>
            <a:ext cx="3932767" cy="42164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EAFD1F65-F171-7645-9310-3848480AA1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172200"/>
            <a:ext cx="4137837" cy="406400"/>
          </a:xfrm>
        </p:spPr>
        <p:txBody>
          <a:bodyPr>
            <a:normAutofit/>
          </a:bodyPr>
          <a:lstStyle>
            <a:lvl1pPr marL="0" marR="0" indent="0" algn="l" defTabSz="121914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i="0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zh-CN" altLang="en-US" dirty="0"/>
              <a:t>仅在必要时使用图注（将图注移动到图片附近）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356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本：1 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1092200"/>
            <a:ext cx="3932767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1pPr marL="0" indent="0">
              <a:buNone/>
              <a:defRPr/>
            </a:lvl1pPr>
            <a:lvl3pPr>
              <a:defRPr/>
            </a:lvl3pPr>
          </a:lstStyle>
          <a:p>
            <a:pPr lvl="0"/>
            <a:r>
              <a:rPr lang="zh-CN" altLang="en-US" dirty="0"/>
              <a:t>使用图片或图表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2" y="2159000"/>
            <a:ext cx="3932767" cy="42164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必要时文本框可以向右拉伸（但不要移动左边框）</a:t>
            </a:r>
            <a:endParaRPr lang="en-US" dirty="0"/>
          </a:p>
          <a:p>
            <a:pPr lvl="1"/>
            <a:r>
              <a:rPr lang="zh-CN" altLang="en-US" dirty="0"/>
              <a:t>第二级</a:t>
            </a:r>
            <a:endParaRPr lang="en-US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530032C-BEDF-DA40-8660-8F9EF489DC3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6399" y="6172200"/>
            <a:ext cx="4335887" cy="406400"/>
          </a:xfrm>
        </p:spPr>
        <p:txBody>
          <a:bodyPr>
            <a:normAutofit/>
          </a:bodyPr>
          <a:lstStyle>
            <a:lvl1pPr marL="0" marR="0" indent="0" algn="l" defTabSz="121914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i="0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zh-CN" altLang="en-US" dirty="0"/>
              <a:t>仅在必要时使用图注（将图注移动到图片附近）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304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完整 UI（无裁剪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3D31936-C3F8-4543-8C3C-56E4DA99C47C}"/>
              </a:ext>
            </a:extLst>
          </p:cNvPr>
          <p:cNvSpPr/>
          <p:nvPr/>
        </p:nvSpPr>
        <p:spPr>
          <a:xfrm>
            <a:off x="0" y="-25400"/>
            <a:ext cx="12192000" cy="482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524001" y="1295402"/>
            <a:ext cx="10265499" cy="5774343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仅适用完整的 </a:t>
            </a:r>
            <a:r>
              <a:rPr lang="en-US" altLang="zh-CN" dirty="0"/>
              <a:t>UI </a:t>
            </a:r>
            <a:r>
              <a:rPr lang="zh-CN" altLang="en-US" dirty="0"/>
              <a:t>图片，图片可从底部裁剪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22400" y="153623"/>
            <a:ext cx="7213600" cy="435708"/>
          </a:xfrm>
          <a:prstGeom prst="rect">
            <a:avLst/>
          </a:prstGeom>
        </p:spPr>
        <p:txBody>
          <a:bodyPr lIns="91440" anchor="t">
            <a:normAutofit/>
          </a:bodyPr>
          <a:lstStyle>
            <a:lvl1pPr>
              <a:defRPr sz="1333" b="1" i="0">
                <a:solidFill>
                  <a:schemeClr val="accent2"/>
                </a:solidFill>
                <a:latin typeface="Lato Black" panose="020F0502020204030203" pitchFamily="34" charset="77"/>
              </a:defRPr>
            </a:lvl1pPr>
          </a:lstStyle>
          <a:p>
            <a:pPr lvl="0"/>
            <a:r>
              <a:rPr lang="zh-CN" altLang="en-US" dirty="0"/>
              <a:t>小标题（如使用英文标题需全部大写）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E75701-0E22-4B4A-8AA4-6D0F867616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D5DBF44-D76D-FF41-BCD4-B3E4748860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502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完整 UI + 项目符号（Bullets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605A7786-1341-C946-B039-5154A953C255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609601" y="4046188"/>
            <a:ext cx="3223683" cy="2227613"/>
          </a:xfrm>
          <a:prstGeom prst="rect">
            <a:avLst/>
          </a:prstGeom>
        </p:spPr>
        <p:txBody>
          <a:bodyPr lIns="0" tIns="0">
            <a:normAutofit/>
          </a:bodyPr>
          <a:lstStyle>
            <a:lvl1pPr marL="0" marR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marL="234939" marR="0" lvl="0" indent="-234939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zh-CN" altLang="en-US" dirty="0"/>
              <a:t>使用正文，而不是项目符号</a:t>
            </a:r>
            <a:endParaRPr lang="en-US" dirty="0"/>
          </a:p>
          <a:p>
            <a:pPr lvl="1"/>
            <a:r>
              <a:rPr lang="zh-CN" altLang="en-US" dirty="0"/>
              <a:t>第二级</a:t>
            </a:r>
            <a:endParaRPr lang="en-US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6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仅适用完整的 </a:t>
            </a:r>
            <a:r>
              <a:rPr lang="en-US" altLang="zh-CN" dirty="0"/>
              <a:t>UI </a:t>
            </a:r>
            <a:r>
              <a:rPr lang="zh-CN" altLang="en-US" dirty="0"/>
              <a:t>图片，图片可从底部和右侧裁剪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600200"/>
            <a:ext cx="3223683" cy="20320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511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完整 UI + 2 小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-2" y="3632202"/>
            <a:ext cx="2179628" cy="914401"/>
          </a:xfrm>
          <a:solidFill>
            <a:schemeClr val="tx2"/>
          </a:solidFill>
        </p:spPr>
        <p:txBody>
          <a:bodyPr lIns="274320" tIns="137160" rIns="137160" bIns="4572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546601"/>
            <a:ext cx="2179628" cy="1930400"/>
          </a:xfrm>
          <a:solidFill>
            <a:schemeClr val="tx2"/>
          </a:solidFill>
        </p:spPr>
        <p:txBody>
          <a:bodyPr lIns="274320" tIns="45720" rIns="137160" bIns="13716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简短正文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905000"/>
            <a:ext cx="3223683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632202"/>
            <a:ext cx="2179628" cy="914401"/>
          </a:xfrm>
          <a:solidFill>
            <a:schemeClr val="tx2"/>
          </a:solidFill>
        </p:spPr>
        <p:txBody>
          <a:bodyPr lIns="137160" tIns="137160" rIns="274320" bIns="4572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79623" y="4546601"/>
            <a:ext cx="2179628" cy="1930400"/>
          </a:xfrm>
          <a:solidFill>
            <a:schemeClr val="tx2"/>
          </a:solidFill>
        </p:spPr>
        <p:txBody>
          <a:bodyPr lIns="137160" tIns="45720" rIns="274320" bIns="13716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简短正文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6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仅适用完整的 </a:t>
            </a:r>
            <a:r>
              <a:rPr lang="en-US" altLang="zh-CN" dirty="0"/>
              <a:t>UI </a:t>
            </a:r>
            <a:r>
              <a:rPr lang="zh-CN" altLang="en-US" dirty="0"/>
              <a:t>图片，图片可从底部和右侧裁剪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2309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裁剪的 UI + 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2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仅适用裁剪后的 </a:t>
            </a:r>
            <a:r>
              <a:rPr lang="en-US" altLang="zh-CN" dirty="0"/>
              <a:t>UI </a:t>
            </a:r>
            <a:r>
              <a:rPr lang="zh-CN" altLang="en-US" dirty="0"/>
              <a:t>图片，从底部裁剪。（图片须放置于深蓝色背景上层）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35675761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裁剪的 UI + 2 小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6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仅适用裁剪后的 </a:t>
            </a:r>
            <a:r>
              <a:rPr lang="en-US" altLang="zh-CN" dirty="0"/>
              <a:t>UI </a:t>
            </a:r>
            <a:r>
              <a:rPr lang="zh-CN" altLang="en-US" dirty="0"/>
              <a:t>图片，从底部裁剪。（图片须放置于深蓝色背景上层）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4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4535" y="3475568"/>
            <a:ext cx="280416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2943" y="3475568"/>
            <a:ext cx="2804159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DF5F889-043E-614B-93E1-565AC48AF894}"/>
              </a:ext>
            </a:extLst>
          </p:cNvPr>
          <p:cNvSpPr>
            <a:spLocks noGrp="1"/>
          </p:cNvSpPr>
          <p:nvPr>
            <p:ph sz="half" idx="22" hasCustomPrompt="1"/>
          </p:nvPr>
        </p:nvSpPr>
        <p:spPr>
          <a:xfrm>
            <a:off x="5644537" y="3950919"/>
            <a:ext cx="2804161" cy="232415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91440"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所有项目符号都需在同一级别中，或使用（不包含子项目符号的）正文格式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altLang="zh-CN" dirty="0"/>
          </a:p>
          <a:p>
            <a:pPr lvl="1"/>
            <a:r>
              <a:rPr lang="zh-CN" altLang="en-US" dirty="0"/>
              <a:t>不要使用图片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A44797D5-5F10-264E-8C89-F35D0593B862}"/>
              </a:ext>
            </a:extLst>
          </p:cNvPr>
          <p:cNvSpPr>
            <a:spLocks noGrp="1"/>
          </p:cNvSpPr>
          <p:nvPr>
            <p:ph sz="half" idx="23" hasCustomPrompt="1"/>
          </p:nvPr>
        </p:nvSpPr>
        <p:spPr>
          <a:xfrm>
            <a:off x="8662945" y="3950919"/>
            <a:ext cx="2804161" cy="232415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91440"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所有项目符号都需在同一级别中，或使用（不包含子项目符号的）正文格式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dirty="0"/>
          </a:p>
          <a:p>
            <a:pPr lvl="1"/>
            <a:r>
              <a:rPr lang="zh-CN" altLang="en-US" dirty="0"/>
              <a:t>不要使用图片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3934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裁剪的 UI + 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34A35F9-142E-5446-8160-BFE436274684}"/>
              </a:ext>
            </a:extLst>
          </p:cNvPr>
          <p:cNvSpPr/>
          <p:nvPr/>
        </p:nvSpPr>
        <p:spPr>
          <a:xfrm>
            <a:off x="0" y="1159283"/>
            <a:ext cx="12192000" cy="31841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787400"/>
            <a:ext cx="3454400" cy="60706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仅适用裁剪后的 </a:t>
            </a:r>
            <a:r>
              <a:rPr lang="en-US" altLang="zh-CN" dirty="0"/>
              <a:t>UI </a:t>
            </a:r>
            <a:r>
              <a:rPr lang="zh-CN" altLang="en-US" dirty="0"/>
              <a:t>图片，从底部裁剪。（图片须放置于深蓝色背景上层）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990600"/>
            <a:ext cx="5632027" cy="12192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FFD999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5573" y="2362200"/>
            <a:ext cx="5632027" cy="16764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85766" indent="-296319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此处仅限使用正文格式</a:t>
            </a:r>
            <a:endParaRPr lang="en-US" altLang="zh-CN" dirty="0"/>
          </a:p>
          <a:p>
            <a:pPr lvl="0"/>
            <a:r>
              <a:rPr lang="zh-CN" altLang="en-US" dirty="0"/>
              <a:t>此版式也可用于节标题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0992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裁剪的 UI，图片 + 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0F7F6CE-7B09-A540-BDAD-6FB40343D55D}"/>
              </a:ext>
            </a:extLst>
          </p:cNvPr>
          <p:cNvSpPr/>
          <p:nvPr/>
        </p:nvSpPr>
        <p:spPr>
          <a:xfrm>
            <a:off x="0" y="3732136"/>
            <a:ext cx="12192000" cy="312586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D8A0CAE-EB69-8B4A-8FD3-105C3132143E}"/>
              </a:ext>
            </a:extLst>
          </p:cNvPr>
          <p:cNvSpPr/>
          <p:nvPr/>
        </p:nvSpPr>
        <p:spPr>
          <a:xfrm>
            <a:off x="0" y="1159283"/>
            <a:ext cx="12192000" cy="31841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787400"/>
            <a:ext cx="3454400" cy="60706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仅适用裁剪后的 </a:t>
            </a:r>
            <a:r>
              <a:rPr lang="en-US" altLang="zh-CN" dirty="0"/>
              <a:t>UI </a:t>
            </a:r>
            <a:r>
              <a:rPr lang="zh-CN" altLang="en-US" dirty="0"/>
              <a:t>图片，从底部裁剪。（图片须放置于深蓝色背景上层）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990600"/>
            <a:ext cx="5632027" cy="12192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FFD999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5573" y="2362200"/>
            <a:ext cx="5632027" cy="16764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85766" indent="-296319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此处仅限使用正文格式</a:t>
            </a:r>
          </a:p>
          <a:p>
            <a:pPr lvl="0"/>
            <a:r>
              <a:rPr lang="zh-CN" altLang="en-US" dirty="0"/>
              <a:t>此版式也可用于节标题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08B3BB30-8502-5A4E-842E-5E3B54FFB994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673602" y="4343402"/>
            <a:ext cx="7490084" cy="2514599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仅限使用透明背景的模型图</a:t>
            </a:r>
            <a:endParaRPr lang="en-US" dirty="0"/>
          </a:p>
          <a:p>
            <a:pPr lvl="0"/>
            <a:r>
              <a:rPr lang="zh-CN" altLang="en-US" dirty="0"/>
              <a:t>将图像置于底层，并沿深蓝色背景边缘裁剪</a:t>
            </a:r>
            <a:endParaRPr lang="en-US" altLang="zh-CN" dirty="0"/>
          </a:p>
          <a:p>
            <a:pPr lvl="0"/>
            <a:r>
              <a:rPr lang="zh-CN" altLang="en-US" dirty="0"/>
              <a:t>此版式必须在此处（浅蓝色）使用图像，如无图像则应使用上一版式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167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（蓝色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2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48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标题，左对齐</a:t>
            </a:r>
            <a:br>
              <a:rPr lang="zh-CN" altLang="en-US" dirty="0"/>
            </a:br>
            <a:r>
              <a:rPr lang="zh-CN" altLang="en-US" dirty="0"/>
              <a:t>可以上下移动或从右侧缩短文本框</a:t>
            </a:r>
            <a:br>
              <a:rPr lang="zh-CN" altLang="en-US" dirty="0"/>
            </a:br>
            <a:r>
              <a:rPr lang="zh-CN" altLang="en-US" dirty="0"/>
              <a:t>（不要移动左边框）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1"/>
                </a:solidFill>
                <a:latin typeface="Lato Light" panose="020F0302020204030203" pitchFamily="34" charset="77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</a:t>
            </a:r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1"/>
                </a:solidFill>
                <a:latin typeface="Lato Light" panose="020F0302020204030203" pitchFamily="34" charset="77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2736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裁剪的 UI 模型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59CE639-D2BB-D64F-B40A-36C5C81E3015}"/>
              </a:ext>
            </a:extLst>
          </p:cNvPr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197600" y="787400"/>
            <a:ext cx="3454400" cy="60706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适用裁剪后的 </a:t>
            </a:r>
            <a:r>
              <a:rPr lang="en-US" altLang="zh-CN" dirty="0"/>
              <a:t>UI </a:t>
            </a:r>
            <a:r>
              <a:rPr lang="zh-CN" altLang="en-US" dirty="0"/>
              <a:t>图片，从底部裁剪（图片须放置于深蓝色背景上层）</a:t>
            </a:r>
            <a:endParaRPr lang="en-US" dirty="0"/>
          </a:p>
          <a:p>
            <a:pPr lvl="1"/>
            <a:r>
              <a:rPr lang="zh-CN" altLang="en-US" dirty="0"/>
              <a:t>此版式适用于模型树截图，您可为截图添加标记。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8CA5CE1-E6AC-6745-95B3-14D122367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701800"/>
            <a:ext cx="4267199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278F0E1-55A7-DA47-80E1-84BC99CCCF41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2" y="2768600"/>
            <a:ext cx="4267199" cy="36068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优先使用正文格式，而不是项目符号</a:t>
            </a:r>
            <a:endParaRPr lang="en-US" dirty="0"/>
          </a:p>
          <a:p>
            <a:pPr lvl="1"/>
            <a:r>
              <a:rPr lang="zh-CN" altLang="en-US" dirty="0"/>
              <a:t>第二级</a:t>
            </a:r>
            <a:endParaRPr lang="en-US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6913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幅裁剪的 UI + 2 小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4749035"/>
            <a:ext cx="12192000" cy="210896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58182" y="413207"/>
            <a:ext cx="3657321" cy="4335829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适用裁剪后的 </a:t>
            </a:r>
            <a:r>
              <a:rPr lang="en-US" altLang="zh-CN" dirty="0"/>
              <a:t>UI </a:t>
            </a:r>
            <a:r>
              <a:rPr lang="zh-CN" altLang="en-US" dirty="0"/>
              <a:t>图片，从底部裁剪（图片放置于深蓝色背景上方）</a:t>
            </a:r>
            <a:endParaRPr lang="en-US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362416" y="4753270"/>
            <a:ext cx="3657321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DF5F889-043E-614B-93E1-565AC48AF894}"/>
              </a:ext>
            </a:extLst>
          </p:cNvPr>
          <p:cNvSpPr>
            <a:spLocks noGrp="1"/>
          </p:cNvSpPr>
          <p:nvPr>
            <p:ph sz="half" idx="22" hasCustomPrompt="1"/>
          </p:nvPr>
        </p:nvSpPr>
        <p:spPr>
          <a:xfrm>
            <a:off x="4362416" y="5228623"/>
            <a:ext cx="3657323" cy="122040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91440">
            <a:norm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48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简短正文</a:t>
            </a:r>
            <a:endParaRPr lang="en-US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C8EFA91-AE2A-1C41-B6BE-2DBD7249E9CD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8225645" y="413207"/>
            <a:ext cx="3657321" cy="4335829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适用裁剪后的 </a:t>
            </a:r>
            <a:r>
              <a:rPr lang="en-US" altLang="zh-CN" dirty="0"/>
              <a:t>UI </a:t>
            </a:r>
            <a:r>
              <a:rPr lang="zh-CN" altLang="en-US" dirty="0"/>
              <a:t>图片，从底部裁剪（图片放置于深蓝色背景上方）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597BA6C8-98C5-F141-AF2A-D08A2BE5E090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8229878" y="4753270"/>
            <a:ext cx="3657321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97106E21-E3D5-7347-8002-ADA87DE2541B}"/>
              </a:ext>
            </a:extLst>
          </p:cNvPr>
          <p:cNvSpPr>
            <a:spLocks noGrp="1"/>
          </p:cNvSpPr>
          <p:nvPr>
            <p:ph sz="half" idx="25" hasCustomPrompt="1"/>
          </p:nvPr>
        </p:nvSpPr>
        <p:spPr>
          <a:xfrm>
            <a:off x="8229877" y="5228623"/>
            <a:ext cx="3657323" cy="122040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91440">
            <a:norm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48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简短正文</a:t>
            </a:r>
            <a:endParaRPr lang="en-US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B3A8D490-41BA-5142-8877-3A797812A2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1" y="1701800"/>
            <a:ext cx="3223683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产品内容幻灯片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2BF24910-E5CD-024B-A38B-D054FDAB227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768600"/>
            <a:ext cx="3223683" cy="147320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48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11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最好只有标题。如有有正文，应该尽量简短。不要使用项目符号。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5053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幅裁剪的 UI， 图片 + 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1"/>
            <a:ext cx="12192000" cy="340482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2314A6A-139E-B045-A7B0-62EE8C195F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764D7F7-BB88-854E-82C8-FA0A21E4A8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1693"/>
            <a:ext cx="12192000" cy="3404821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</a:t>
            </a:r>
          </a:p>
          <a:p>
            <a:pPr lvl="0"/>
            <a:r>
              <a:rPr lang="zh-CN" altLang="en-US" dirty="0"/>
              <a:t>适用于水平图片</a:t>
            </a:r>
            <a:r>
              <a:rPr lang="en-US" dirty="0"/>
              <a:t> </a:t>
            </a:r>
          </a:p>
          <a:p>
            <a:pPr lvl="0"/>
            <a:r>
              <a:rPr lang="zh-CN" altLang="en-US" dirty="0"/>
              <a:t>可分割用于放置多个图像，但图像之间应留有空间</a:t>
            </a:r>
            <a:endParaRPr lang="en-US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C98038E-301F-8A4C-BE5E-97E84379D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63389"/>
            <a:ext cx="11176000" cy="1172688"/>
          </a:xfrm>
          <a:prstGeom prst="rect">
            <a:avLst/>
          </a:prstGeom>
          <a:solidFill>
            <a:schemeClr val="tx2"/>
          </a:solidFill>
        </p:spPr>
        <p:txBody>
          <a:bodyPr lIns="2834640" rIns="137160" bIns="137160"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5030816A-EC52-EF4E-9057-6C419FC49F4D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91132" y="3022602"/>
            <a:ext cx="2907987" cy="3656377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zh-CN" altLang="en-US" dirty="0"/>
              <a:t>适用裁剪后的 </a:t>
            </a:r>
            <a:r>
              <a:rPr lang="en-US" altLang="zh-CN" dirty="0"/>
              <a:t>UI </a:t>
            </a:r>
            <a:r>
              <a:rPr lang="zh-CN" altLang="en-US" dirty="0"/>
              <a:t>图片（图片须放置于深蓝色背景上层，但顶部不能超出深蓝色背景范围，不能超出页面范围）</a:t>
            </a:r>
            <a:endParaRPr lang="en-US" dirty="0"/>
          </a:p>
          <a:p>
            <a:pPr lvl="1"/>
            <a:r>
              <a:rPr lang="zh-CN" altLang="en-US" dirty="0"/>
              <a:t>最好使用小幅 </a:t>
            </a:r>
            <a:r>
              <a:rPr lang="en-US" altLang="zh-CN" dirty="0"/>
              <a:t>UI </a:t>
            </a:r>
            <a:r>
              <a:rPr lang="zh-CN" altLang="en-US" dirty="0"/>
              <a:t>截图（可改变宽度，不可改变高度，可调整标题左边距使其左对齐）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FC958CDA-7917-0F43-A775-6AEE32A675F6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3759202" y="4243024"/>
            <a:ext cx="7164780" cy="2437176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优先使用正文格式而不是项目符号。正文需简短</a:t>
            </a:r>
            <a:endParaRPr lang="en-US" altLang="zh-CN" dirty="0"/>
          </a:p>
          <a:p>
            <a:pPr lvl="1"/>
            <a:r>
              <a:rPr lang="zh-CN" altLang="en-US" dirty="0"/>
              <a:t>正文与标题保持左对齐（如果调整标题位置，相应调整此文本框）</a:t>
            </a:r>
            <a:endParaRPr lang="en-US" altLang="zh-CN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014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图：标题 + 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DA777EC-9019-8B83-E465-C2781F99CAA6}"/>
              </a:ext>
            </a:extLst>
          </p:cNvPr>
          <p:cNvSpPr/>
          <p:nvPr/>
        </p:nvSpPr>
        <p:spPr>
          <a:xfrm>
            <a:off x="0" y="1525364"/>
            <a:ext cx="12192000" cy="38072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CE26A77-C602-0A7A-956A-08B6263C5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9201" y="1803400"/>
            <a:ext cx="5390519" cy="12192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rgbClr val="FFD999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DF36A7F8-6BA2-5049-B577-6E56D2BC558B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99201" y="3175000"/>
            <a:ext cx="5390519" cy="16764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85766" indent="-296319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仅限使用正文</a:t>
            </a:r>
            <a:endParaRPr lang="en-US" altLang="zh-CN" dirty="0"/>
          </a:p>
          <a:p>
            <a:pPr lvl="0"/>
            <a:r>
              <a:rPr lang="zh-CN" altLang="en-US" dirty="0"/>
              <a:t>此版式也适合用于节标题</a:t>
            </a:r>
            <a:endParaRPr lang="en-US" dirty="0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048B5B2E-1985-8F14-B1F4-C9D83B458A5F}"/>
              </a:ext>
            </a:extLst>
          </p:cNvPr>
          <p:cNvSpPr txBox="1">
            <a:spLocks/>
          </p:cNvSpPr>
          <p:nvPr/>
        </p:nvSpPr>
        <p:spPr>
          <a:xfrm>
            <a:off x="669850" y="888865"/>
            <a:ext cx="5344383" cy="5374528"/>
          </a:xfrm>
          <a:prstGeom prst="rect">
            <a:avLst/>
          </a:prstGeom>
          <a:solidFill>
            <a:schemeClr val="bg2"/>
          </a:solidFill>
          <a:ln w="6350">
            <a:noFill/>
          </a:ln>
        </p:spPr>
        <p:txBody>
          <a:bodyPr vert="horz" lIns="137160" tIns="45720" rIns="137160" bIns="91440" rtlCol="0" anchor="t" anchorCtr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1333"/>
              </a:spcBef>
              <a:buFont typeface="Wingdings" pitchFamily="2" charset="2"/>
              <a:buNone/>
              <a:tabLst/>
              <a:defRPr sz="1600" b="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783" indent="-296326" algn="l" defTabSz="1219170" rtl="0" eaLnBrk="1" latinLnBrk="0" hangingPunct="1">
              <a:lnSpc>
                <a:spcPct val="100000"/>
              </a:lnSpc>
              <a:spcBef>
                <a:spcPts val="667"/>
              </a:spcBef>
              <a:buFontTx/>
              <a:buBlip>
                <a:blip r:embed="rId2"/>
              </a:buBlip>
              <a:tabLst/>
              <a:defRPr sz="1867" kern="1200">
                <a:solidFill>
                  <a:schemeClr val="bg2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994808" indent="-226478" algn="l" defTabSz="1075240" rtl="0" eaLnBrk="1" latinLnBrk="0" hangingPunct="1">
              <a:lnSpc>
                <a:spcPct val="100000"/>
              </a:lnSpc>
              <a:spcBef>
                <a:spcPts val="667"/>
              </a:spcBef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2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828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467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438339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467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/>
              <a:t> </a:t>
            </a:r>
            <a:endParaRPr lang="en-US" sz="1600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A2F42E4-E084-6D36-0938-B9A959124F5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69850" y="888867"/>
            <a:ext cx="5344383" cy="5374528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仅使用透明背景的图片</a:t>
            </a:r>
          </a:p>
        </p:txBody>
      </p:sp>
    </p:spTree>
    <p:extLst>
      <p:ext uri="{BB962C8B-B14F-4D97-AF65-F5344CB8AC3E}">
        <p14:creationId xmlns:p14="http://schemas.microsoft.com/office/powerpoint/2010/main" val="4589299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图：正文 &amp; 2 小节（水平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1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4"/>
            <a:ext cx="7926648" cy="5689601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仅限使用透明背景的模型图片</a:t>
            </a:r>
          </a:p>
          <a:p>
            <a:pPr lvl="0"/>
            <a:r>
              <a:rPr lang="zh-CN" altLang="en-US" dirty="0"/>
              <a:t>适用于水平图片</a:t>
            </a:r>
            <a:r>
              <a:rPr lang="en-US" dirty="0"/>
              <a:t> 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701800"/>
            <a:ext cx="3223683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7952"/>
            <a:ext cx="2560320" cy="914401"/>
          </a:xfrm>
          <a:solidFill>
            <a:schemeClr val="tx2"/>
          </a:solidFill>
        </p:spPr>
        <p:txBody>
          <a:bodyPr lIns="137160" tIns="4572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9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正文（不要使用项目符号或图片）</a:t>
            </a:r>
            <a:endParaRPr lang="en-US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7952"/>
            <a:ext cx="2560320" cy="914401"/>
          </a:xfrm>
          <a:solidFill>
            <a:schemeClr val="tx2"/>
          </a:solidFill>
        </p:spPr>
        <p:txBody>
          <a:bodyPr lIns="137160" tIns="4572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9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正文（不要使用项目符号或图片）</a:t>
            </a:r>
            <a:endParaRPr lang="en-US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BEB5B93-0024-7142-918B-08276C405FC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768600"/>
            <a:ext cx="3223683" cy="36068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优先使用正文格式而不是项目符号</a:t>
            </a:r>
            <a:endParaRPr lang="en-US" dirty="0"/>
          </a:p>
          <a:p>
            <a:pPr lvl="1"/>
            <a:r>
              <a:rPr lang="zh-CN" altLang="en-US" dirty="0"/>
              <a:t>第二级</a:t>
            </a:r>
            <a:endParaRPr lang="en-US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1149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图：正文 &amp; 2 小节（垂直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1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4"/>
            <a:ext cx="7926648" cy="5689601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仅限使用透明背景的模型图片</a:t>
            </a:r>
          </a:p>
          <a:p>
            <a:pPr lvl="0"/>
            <a:r>
              <a:rPr lang="zh-CN" altLang="en-US" dirty="0"/>
              <a:t>适用于垂直图片</a:t>
            </a:r>
            <a:r>
              <a:rPr lang="en-US" dirty="0"/>
              <a:t> 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1" y="1701800"/>
            <a:ext cx="3223683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产品内容幻灯片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768600"/>
            <a:ext cx="3223683" cy="36068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优先使用正文格式，而不是项目符号</a:t>
            </a:r>
            <a:endParaRPr lang="en-US" dirty="0"/>
          </a:p>
          <a:p>
            <a:pPr lvl="1"/>
            <a:r>
              <a:rPr lang="zh-CN" altLang="en-US" dirty="0"/>
              <a:t>第二级</a:t>
            </a:r>
            <a:endParaRPr lang="en-US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2"/>
            <a:ext cx="2560320" cy="12192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5"/>
            <a:ext cx="2560320" cy="1419497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正文（不要使用图片）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3"/>
            <a:ext cx="2560320" cy="1727197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正文（不要使用图片）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1003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图：2 小节（水平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1A19ABD-8F20-9948-B84A-E38FAEDBE435}"/>
              </a:ext>
            </a:extLst>
          </p:cNvPr>
          <p:cNvSpPr/>
          <p:nvPr/>
        </p:nvSpPr>
        <p:spPr>
          <a:xfrm>
            <a:off x="914400" y="2099494"/>
            <a:ext cx="10769600" cy="475850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" y="2099494"/>
            <a:ext cx="10769600" cy="4758508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</a:t>
            </a:r>
          </a:p>
          <a:p>
            <a:pPr lvl="0"/>
            <a:r>
              <a:rPr lang="zh-CN" altLang="en-US" dirty="0"/>
              <a:t>适用于水平图片</a:t>
            </a:r>
            <a:endParaRPr lang="en-US" dirty="0"/>
          </a:p>
        </p:txBody>
      </p:sp>
      <p:sp>
        <p:nvSpPr>
          <p:cNvPr id="42" name="Content Placeholder 3">
            <a:extLst>
              <a:ext uri="{FF2B5EF4-FFF2-40B4-BE49-F238E27FC236}">
                <a16:creationId xmlns:a16="http://schemas.microsoft.com/office/drawing/2014/main" id="{B99C56E1-01F0-964E-8173-99B760DE0BA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3844109"/>
            <a:ext cx="2560320" cy="914401"/>
          </a:xfrm>
          <a:solidFill>
            <a:schemeClr val="tx2"/>
          </a:solidFill>
        </p:spPr>
        <p:txBody>
          <a:bodyPr lIns="137160" tIns="4572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412972DB-9003-2E41-8816-DA66D08F344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58509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4EFE6318-65F6-574E-A6AF-2B00B6294C16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27151" y="3844109"/>
            <a:ext cx="2560320" cy="914401"/>
          </a:xfrm>
          <a:solidFill>
            <a:schemeClr val="tx2"/>
          </a:solidFill>
        </p:spPr>
        <p:txBody>
          <a:bodyPr lIns="137160" tIns="4572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01D9D084-191F-4748-95AA-C449BC46204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27151" y="4758509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20F225D-F840-704E-90D0-82590E475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BC42EB25-D658-9942-9DB4-E2923B92DF1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37600" y="6273800"/>
            <a:ext cx="2844800" cy="406400"/>
          </a:xfrm>
        </p:spPr>
        <p:txBody>
          <a:bodyPr>
            <a:normAutofit/>
          </a:bodyPr>
          <a:lstStyle>
            <a:lvl1pPr marL="0" indent="0" algn="r">
              <a:spcBef>
                <a:spcPts val="800"/>
              </a:spcBef>
              <a:buNone/>
              <a:defRPr sz="1200" b="0" i="0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lvl="0"/>
            <a:r>
              <a:rPr lang="zh-CN" altLang="en-US" dirty="0"/>
              <a:t>仅在必要时使用图注（将图注移动到图片附近，保持在图片右侧）</a:t>
            </a:r>
          </a:p>
        </p:txBody>
      </p:sp>
    </p:spTree>
    <p:extLst>
      <p:ext uri="{BB962C8B-B14F-4D97-AF65-F5344CB8AC3E}">
        <p14:creationId xmlns:p14="http://schemas.microsoft.com/office/powerpoint/2010/main" val="15159167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图：2 小节（垂直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438400"/>
            <a:ext cx="12192000" cy="441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438400"/>
            <a:ext cx="12192000" cy="4419600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仅限使用透明背景的模型图片</a:t>
            </a:r>
          </a:p>
          <a:p>
            <a:pPr lvl="0"/>
            <a:r>
              <a:rPr lang="zh-CN" altLang="en-US" dirty="0"/>
              <a:t>适用于水平图片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041400"/>
            <a:ext cx="6096000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688701"/>
            <a:ext cx="2928469" cy="1419499"/>
          </a:xfrm>
          <a:solidFill>
            <a:schemeClr val="tx2"/>
          </a:solidFill>
        </p:spPr>
        <p:txBody>
          <a:bodyPr lIns="137160" tIns="137160" rIns="9144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2"/>
            <a:ext cx="2928469" cy="12192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5"/>
            <a:ext cx="2928469" cy="1419497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正文（不要使用图片）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正文（不要使用图片）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8421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图：正文（水平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438402"/>
            <a:ext cx="12192000" cy="44402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EB54720A-1134-1149-8C4F-29DF61A6D4F5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438400"/>
            <a:ext cx="12192000" cy="4419600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仅限使用透明背景的模型图片</a:t>
            </a:r>
          </a:p>
          <a:p>
            <a:pPr lvl="0"/>
            <a:r>
              <a:rPr lang="zh-CN" altLang="en-US" dirty="0"/>
              <a:t>适用于水平图片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1066801"/>
            <a:ext cx="4572001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82365" y="889002"/>
            <a:ext cx="5791200" cy="124460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48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11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正文（最多不超过 </a:t>
            </a:r>
            <a:r>
              <a:rPr lang="en-US" altLang="zh-CN" dirty="0"/>
              <a:t>3 </a:t>
            </a:r>
            <a:r>
              <a:rPr lang="zh-CN" altLang="en-US" dirty="0"/>
              <a:t>行）</a:t>
            </a:r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C9FBA76-EC57-5B44-B1FE-EAEF7BA59C5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9364" y="6472201"/>
            <a:ext cx="4137837" cy="406400"/>
          </a:xfrm>
        </p:spPr>
        <p:txBody>
          <a:bodyPr>
            <a:normAutofit/>
          </a:bodyPr>
          <a:lstStyle>
            <a:lvl1pPr marL="0" indent="0">
              <a:spcBef>
                <a:spcPts val="800"/>
              </a:spcBef>
              <a:buNone/>
              <a:defRPr sz="1200" b="0" i="0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lvl="0"/>
            <a:r>
              <a:rPr lang="zh-CN" altLang="en-US" dirty="0"/>
              <a:t>仅在必要时使用简短图注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8258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图：4 小节（水平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30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正文（不要使用项目符号）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30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正文（不要使用项目符号）</a:t>
            </a:r>
            <a:endParaRPr lang="en-US" dirty="0"/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7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正文（不要使用项目符号）</a:t>
            </a:r>
            <a:endParaRPr lang="en-US" dirty="0"/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30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正文（不要使用项目符号）</a:t>
            </a:r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2314A6A-139E-B045-A7B0-62EE8C195F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764D7F7-BB88-854E-82C8-FA0A21E4A8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1693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仅限使用透明背景的模型图片</a:t>
            </a:r>
          </a:p>
          <a:p>
            <a:pPr lvl="0"/>
            <a:r>
              <a:rPr lang="zh-CN" altLang="en-US" dirty="0"/>
              <a:t>适用于水平图片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C98038E-301F-8A4C-BE5E-97E84379D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65080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lIns="548640" rIns="137160" bIns="137160"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745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（带照片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052" y="1710268"/>
            <a:ext cx="10750549" cy="2853267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48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标题，左对齐</a:t>
            </a:r>
            <a:br>
              <a:rPr lang="en-US" altLang="zh-CN" dirty="0"/>
            </a:br>
            <a:r>
              <a:rPr lang="zh-CN" altLang="en-US" dirty="0"/>
              <a:t>可以上下移动或从右侧缩短文本框</a:t>
            </a:r>
            <a:br>
              <a:rPr lang="en-US" altLang="zh-CN" dirty="0"/>
            </a:br>
            <a:r>
              <a:rPr lang="zh-CN" altLang="en-US" dirty="0"/>
              <a:t>（不要移动左边框）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33602" y="4582089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133602" y="4946156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303023" y="4582089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姓名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303023" y="4946156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职务，公司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27051" y="4576741"/>
            <a:ext cx="1487424" cy="148742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699145" y="4572000"/>
            <a:ext cx="1487424" cy="148742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2813721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图：4 小节（大标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30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正文（不要使用项目符号）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30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正文（不要使用项目符号）</a:t>
            </a:r>
            <a:endParaRPr lang="en-US" dirty="0"/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7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正文（不要使用项目符号）</a:t>
            </a:r>
            <a:endParaRPr lang="en-US" dirty="0"/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30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正文（不要使用项目符号）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6AE7833-1F13-1049-9DAF-FBC22A380B2E}"/>
              </a:ext>
            </a:extLst>
          </p:cNvPr>
          <p:cNvSpPr/>
          <p:nvPr/>
        </p:nvSpPr>
        <p:spPr>
          <a:xfrm>
            <a:off x="0" y="391430"/>
            <a:ext cx="5384800" cy="395197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2314A6A-139E-B045-A7B0-62EE8C195F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764D7F7-BB88-854E-82C8-FA0A21E4A8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5384800" y="-1693"/>
            <a:ext cx="68072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仅限使用透明背景的模型图片</a:t>
            </a:r>
          </a:p>
          <a:p>
            <a:pPr lvl="0"/>
            <a:r>
              <a:rPr lang="zh-CN" altLang="en-US" dirty="0"/>
              <a:t>适用于更方正</a:t>
            </a:r>
            <a:r>
              <a:rPr lang="en-US" altLang="zh-CN" dirty="0"/>
              <a:t>/</a:t>
            </a:r>
            <a:r>
              <a:rPr lang="zh-CN" altLang="en-US" dirty="0"/>
              <a:t>垂直图片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C98038E-301F-8A4C-BE5E-97E84379D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82723"/>
            <a:ext cx="5384800" cy="2741479"/>
          </a:xfrm>
          <a:prstGeom prst="rect">
            <a:avLst/>
          </a:prstGeom>
          <a:noFill/>
        </p:spPr>
        <p:txBody>
          <a:bodyPr lIns="548640" rIns="365760" bIns="45720"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CBC1F31E-85D9-5E4B-9BA9-85B4AD8EDEE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0" y="3132907"/>
            <a:ext cx="5384800" cy="1210492"/>
          </a:xfrm>
          <a:noFill/>
        </p:spPr>
        <p:txBody>
          <a:bodyPr lIns="548640" tIns="45720" rIns="18288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简短正文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4574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图：6 小节（垂直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1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1"/>
            <a:ext cx="2560320" cy="1185913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如果所需的文本框少于 </a:t>
            </a:r>
            <a:r>
              <a:rPr lang="en-US" altLang="zh-CN" dirty="0"/>
              <a:t>6 </a:t>
            </a:r>
            <a:r>
              <a:rPr lang="zh-CN" altLang="en-US" dirty="0"/>
              <a:t>个，优先从底部开始移除</a:t>
            </a:r>
            <a:endParaRPr lang="en-US" altLang="zh-CN" dirty="0"/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4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4"/>
            <a:ext cx="2560320" cy="1185913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文本框高度可调整，以适应内容，文本框需要保持顶部和左侧对齐</a:t>
            </a:r>
            <a:endParaRPr lang="en-US" altLang="zh-CN" dirty="0"/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8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8"/>
            <a:ext cx="2560320" cy="1185913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1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1"/>
            <a:ext cx="2560320" cy="1185913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4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4"/>
            <a:ext cx="2560320" cy="1185913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8"/>
            <a:ext cx="2560320" cy="475353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8"/>
            <a:ext cx="2560320" cy="1185913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5CD9F75-76C2-2A47-880F-C009597967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10DE0E9-8C99-4D46-8B07-92DD1F616E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-6773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仅限使用透明背景的模型图片</a:t>
            </a:r>
            <a:endParaRPr lang="en-US" altLang="zh-CN" dirty="0"/>
          </a:p>
          <a:p>
            <a:pPr lvl="0"/>
            <a:r>
              <a:rPr lang="zh-CN" altLang="en-US" dirty="0"/>
              <a:t>适用于更方正</a:t>
            </a:r>
            <a:r>
              <a:rPr lang="en-US" altLang="zh-CN" dirty="0"/>
              <a:t>/</a:t>
            </a:r>
            <a:r>
              <a:rPr lang="zh-CN" altLang="en-US" dirty="0"/>
              <a:t>垂直的图片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9861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图：正文（2 栏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1D01008-E090-374B-937A-7AF9D65FE376}"/>
              </a:ext>
            </a:extLst>
          </p:cNvPr>
          <p:cNvSpPr/>
          <p:nvPr/>
        </p:nvSpPr>
        <p:spPr>
          <a:xfrm>
            <a:off x="7979510" y="2"/>
            <a:ext cx="4212492" cy="3530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1A19ABD-8F20-9948-B84A-E38FAEDBE435}"/>
              </a:ext>
            </a:extLst>
          </p:cNvPr>
          <p:cNvSpPr/>
          <p:nvPr/>
        </p:nvSpPr>
        <p:spPr>
          <a:xfrm>
            <a:off x="0" y="2"/>
            <a:ext cx="7823200" cy="3530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0" y="-1"/>
            <a:ext cx="7823200" cy="3530601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altLang="zh-CN" dirty="0"/>
              <a:t>                                   </a:t>
            </a:r>
            <a:r>
              <a:rPr lang="zh-CN" altLang="en-US" dirty="0"/>
              <a:t>仅限使用透明背景的模型图片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62E5E021-2EE8-AE4F-B572-C897E954C923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7979509" y="2"/>
            <a:ext cx="4212491" cy="3530601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仅限使用透明背景的模型图片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20F225D-F840-704E-90D0-82590E475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7600"/>
            <a:ext cx="11074400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BEB2B3C0-BE3D-C642-9655-D583015F60A2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2" y="4673600"/>
            <a:ext cx="10566399" cy="1701801"/>
          </a:xfrm>
          <a:prstGeom prst="rect">
            <a:avLst/>
          </a:prstGeom>
        </p:spPr>
        <p:txBody>
          <a:bodyPr lIns="0" numCol="2" spcCol="27432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此处全部使用第二级项目符号的两栏内容；或使用无项目符号列表的正文</a:t>
            </a:r>
            <a:endParaRPr lang="en-US" dirty="0"/>
          </a:p>
          <a:p>
            <a:pPr lvl="1"/>
            <a:r>
              <a:rPr lang="zh-CN" altLang="en-US" dirty="0"/>
              <a:t>第二级</a:t>
            </a:r>
            <a:endParaRPr lang="en-US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B37FCC-D24D-994D-A24E-BB2E71C192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55F3B6-F7B6-284E-BFFE-48E02FCC80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1292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图：2 小节（相等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DE880E-D4F2-E340-948C-FA17EE464C92}"/>
              </a:ext>
            </a:extLst>
          </p:cNvPr>
          <p:cNvSpPr/>
          <p:nvPr/>
        </p:nvSpPr>
        <p:spPr>
          <a:xfrm>
            <a:off x="6278883" y="1905001"/>
            <a:ext cx="4876800" cy="495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90536AE-01BB-8045-A38A-303A59E98089}"/>
              </a:ext>
            </a:extLst>
          </p:cNvPr>
          <p:cNvSpPr/>
          <p:nvPr/>
        </p:nvSpPr>
        <p:spPr>
          <a:xfrm>
            <a:off x="623329" y="1905001"/>
            <a:ext cx="4876800" cy="495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623329" y="1905001"/>
            <a:ext cx="4876800" cy="4953000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仅限使用透明背景的模型图片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62E5E021-2EE8-AE4F-B572-C897E954C923}"/>
              </a:ext>
            </a:extLst>
          </p:cNvPr>
          <p:cNvSpPr>
            <a:spLocks noGrp="1" noChangeAspect="1"/>
          </p:cNvSpPr>
          <p:nvPr>
            <p:ph sz="quarter" idx="30" hasCustomPrompt="1"/>
          </p:nvPr>
        </p:nvSpPr>
        <p:spPr>
          <a:xfrm>
            <a:off x="6278883" y="1905001"/>
            <a:ext cx="4876800" cy="4953000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仅限使用透明背景的模型图片</a:t>
            </a:r>
            <a:endParaRPr lang="en-US" dirty="0"/>
          </a:p>
        </p:txBody>
      </p:sp>
      <p:sp>
        <p:nvSpPr>
          <p:cNvPr id="42" name="Content Placeholder 3">
            <a:extLst>
              <a:ext uri="{FF2B5EF4-FFF2-40B4-BE49-F238E27FC236}">
                <a16:creationId xmlns:a16="http://schemas.microsoft.com/office/drawing/2014/main" id="{B99C56E1-01F0-964E-8173-99B760DE0BA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352800" y="3733802"/>
            <a:ext cx="2560320" cy="914401"/>
          </a:xfrm>
          <a:solidFill>
            <a:schemeClr val="tx2"/>
          </a:solidFill>
        </p:spPr>
        <p:txBody>
          <a:bodyPr lIns="137160" tIns="4572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412972DB-9003-2E41-8816-DA66D08F344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3352800" y="4648201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正文（不要使用项目符号或图片）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4EFE6318-65F6-574E-A6AF-2B00B6294C16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9008353" y="3733802"/>
            <a:ext cx="2560320" cy="914401"/>
          </a:xfrm>
          <a:solidFill>
            <a:schemeClr val="tx2"/>
          </a:solidFill>
        </p:spPr>
        <p:txBody>
          <a:bodyPr lIns="137160" tIns="4572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01D9D084-191F-4748-95AA-C449BC46204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9008353" y="4648201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正文（不要使用项目符号或图片）</a:t>
            </a:r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779D5A6B-338A-F24D-A1D4-D3D1F6AE6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8729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图：2 小节（其中一个大于另一个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1D01008-E090-374B-937A-7AF9D65FE376}"/>
              </a:ext>
            </a:extLst>
          </p:cNvPr>
          <p:cNvSpPr/>
          <p:nvPr/>
        </p:nvSpPr>
        <p:spPr>
          <a:xfrm>
            <a:off x="8331200" y="2099494"/>
            <a:ext cx="3860800" cy="475850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1A19ABD-8F20-9948-B84A-E38FAEDBE435}"/>
              </a:ext>
            </a:extLst>
          </p:cNvPr>
          <p:cNvSpPr/>
          <p:nvPr/>
        </p:nvSpPr>
        <p:spPr>
          <a:xfrm>
            <a:off x="2" y="2099494"/>
            <a:ext cx="7369908" cy="475850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2" y="2099494"/>
            <a:ext cx="7369908" cy="4758508"/>
          </a:xfrm>
          <a:noFill/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仅限使用透明背景的模型图片</a:t>
            </a:r>
            <a:endParaRPr lang="en-US" dirty="0"/>
          </a:p>
        </p:txBody>
      </p:sp>
      <p:sp>
        <p:nvSpPr>
          <p:cNvPr id="42" name="Content Placeholder 3">
            <a:extLst>
              <a:ext uri="{FF2B5EF4-FFF2-40B4-BE49-F238E27FC236}">
                <a16:creationId xmlns:a16="http://schemas.microsoft.com/office/drawing/2014/main" id="{B99C56E1-01F0-964E-8173-99B760DE0BA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202259" y="3844109"/>
            <a:ext cx="2560320" cy="914401"/>
          </a:xfrm>
          <a:solidFill>
            <a:schemeClr val="tx2"/>
          </a:solidFill>
        </p:spPr>
        <p:txBody>
          <a:bodyPr lIns="137160" tIns="4572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412972DB-9003-2E41-8816-DA66D08F344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5202259" y="4758509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正文（不要使用项目符号或图片）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62E5E021-2EE8-AE4F-B572-C897E954C923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31200" y="2099494"/>
            <a:ext cx="3860800" cy="4758508"/>
          </a:xfrm>
          <a:noFill/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仅限使用透明背景的模型图片</a:t>
            </a:r>
            <a:endParaRPr lang="en-US" dirty="0"/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4EFE6318-65F6-574E-A6AF-2B00B6294C16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8019809" y="3844109"/>
            <a:ext cx="2560320" cy="914401"/>
          </a:xfrm>
          <a:solidFill>
            <a:schemeClr val="tx2"/>
          </a:solidFill>
        </p:spPr>
        <p:txBody>
          <a:bodyPr lIns="137160" tIns="4572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01D9D084-191F-4748-95AA-C449BC46204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19809" y="4758509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正文（不要使用项目符号或图片）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20F225D-F840-704E-90D0-82590E475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9213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图： 并列， 2 小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AD52CF4-886F-B25B-FEDC-F03B5F25B527}"/>
              </a:ext>
            </a:extLst>
          </p:cNvPr>
          <p:cNvSpPr/>
          <p:nvPr/>
        </p:nvSpPr>
        <p:spPr>
          <a:xfrm>
            <a:off x="623329" y="1909235"/>
            <a:ext cx="5364480" cy="2942167"/>
          </a:xfrm>
          <a:prstGeom prst="rect">
            <a:avLst/>
          </a:prstGeom>
          <a:solidFill>
            <a:schemeClr val="bg2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8A7BBB-02C2-3B25-29B0-C7537CFDB858}"/>
              </a:ext>
            </a:extLst>
          </p:cNvPr>
          <p:cNvSpPr/>
          <p:nvPr/>
        </p:nvSpPr>
        <p:spPr>
          <a:xfrm>
            <a:off x="6297299" y="1919061"/>
            <a:ext cx="5364480" cy="2942167"/>
          </a:xfrm>
          <a:prstGeom prst="rect">
            <a:avLst/>
          </a:prstGeom>
          <a:solidFill>
            <a:schemeClr val="bg2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463637"/>
            <a:ext cx="12192000" cy="2394363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938943"/>
            <a:ext cx="5364480" cy="144492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 marL="0" marR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203">
              <a:lnSpc>
                <a:spcPct val="100000"/>
              </a:lnSpc>
              <a:tabLst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marL="234939" marR="0" lvl="0" indent="-234939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zh-CN" altLang="en-US" dirty="0"/>
              <a:t>优先使用正文（而不是项目符号）</a:t>
            </a:r>
            <a:endParaRPr lang="en-US" dirty="0"/>
          </a:p>
          <a:p>
            <a:pPr lvl="1"/>
            <a:r>
              <a:rPr lang="zh-CN" altLang="en-US" dirty="0"/>
              <a:t>第二级</a:t>
            </a:r>
            <a:endParaRPr lang="en-US" altLang="zh-CN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909235"/>
            <a:ext cx="5364480" cy="2545861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仅限使用透明背景的模型图片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4463589"/>
            <a:ext cx="53644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9F462960-F6E0-1F47-9992-B0808AB8B3DB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6297299" y="4938943"/>
            <a:ext cx="5364480" cy="144492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203">
              <a:lnSpc>
                <a:spcPct val="100000"/>
              </a:lnSpc>
              <a:tabLst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优先使用正文（而不是项目符号）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AD116F9F-6368-7345-A08A-884ECE8BF88F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7299" y="1909235"/>
            <a:ext cx="5364480" cy="2545861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仅限使用透明背景的模型图片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16A9DCB3-1BC9-EA4E-B87A-4380F9F9DF2F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7299" y="4463589"/>
            <a:ext cx="53644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3DE7F42C-D2D9-4642-9E56-0728CC909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2413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：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A8F918A-EF77-FD4D-BE1F-C758B655E4B1}"/>
              </a:ext>
            </a:extLst>
          </p:cNvPr>
          <p:cNvSpPr/>
          <p:nvPr/>
        </p:nvSpPr>
        <p:spPr>
          <a:xfrm>
            <a:off x="4895221" y="403579"/>
            <a:ext cx="3422651" cy="20489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5198B12-F0DC-FC40-A343-A79509F228C4}"/>
              </a:ext>
            </a:extLst>
          </p:cNvPr>
          <p:cNvSpPr/>
          <p:nvPr/>
        </p:nvSpPr>
        <p:spPr>
          <a:xfrm>
            <a:off x="4895221" y="2572624"/>
            <a:ext cx="3422651" cy="42853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5BC1452-772F-BB4B-94B4-41012A92321B}"/>
              </a:ext>
            </a:extLst>
          </p:cNvPr>
          <p:cNvSpPr/>
          <p:nvPr/>
        </p:nvSpPr>
        <p:spPr>
          <a:xfrm>
            <a:off x="8452788" y="0"/>
            <a:ext cx="3422651" cy="42853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895221" y="403579"/>
            <a:ext cx="3422651" cy="2048932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62E5E021-2EE8-AE4F-B572-C897E954C923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452788" y="0"/>
            <a:ext cx="3422651" cy="4285376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B37FCC-D24D-994D-A24E-BB2E71C192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55F3B6-F7B6-284E-BFFE-48E02FCC80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92912BC2-1EE2-D842-A2B7-DE5424A867EB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895221" y="2572157"/>
            <a:ext cx="3422651" cy="4285375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DB54329B-39FA-9948-8527-46859415990F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768600"/>
            <a:ext cx="3223683" cy="36068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优先使用正文格式而不是项目符号，正文需简短</a:t>
            </a:r>
            <a:endParaRPr lang="en-US" dirty="0"/>
          </a:p>
          <a:p>
            <a:pPr lvl="1"/>
            <a:r>
              <a:rPr lang="zh-CN" altLang="en-US" dirty="0"/>
              <a:t>此版式也适用于节标题</a:t>
            </a:r>
            <a:endParaRPr lang="en-US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9E3929EB-8C6F-D945-92EC-B79572580E7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452788" y="4445001"/>
            <a:ext cx="3028013" cy="609600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75A62B3-5B8F-BA41-B788-72BE2AD41F88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8452788" y="5054603"/>
            <a:ext cx="3028013" cy="1422399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此处为正文；或为全部图片的图注（需使用图注格式）</a:t>
            </a:r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9A9DABC8-BCD1-5C4D-B4BF-6B162B734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701800"/>
            <a:ext cx="3223683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6893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：3 小节（相等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C6D4AA71-1E38-AC65-7970-D17F3F3FD2AF}"/>
              </a:ext>
            </a:extLst>
          </p:cNvPr>
          <p:cNvSpPr/>
          <p:nvPr/>
        </p:nvSpPr>
        <p:spPr>
          <a:xfrm>
            <a:off x="8243331" y="2099492"/>
            <a:ext cx="3135871" cy="47585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2884564-BF92-DEC3-5831-8633D5487C8B}"/>
              </a:ext>
            </a:extLst>
          </p:cNvPr>
          <p:cNvSpPr/>
          <p:nvPr/>
        </p:nvSpPr>
        <p:spPr>
          <a:xfrm>
            <a:off x="4433331" y="2099492"/>
            <a:ext cx="3135871" cy="47585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9D9CDFF-245F-98BE-4166-91FDB7B98DF8}"/>
              </a:ext>
            </a:extLst>
          </p:cNvPr>
          <p:cNvSpPr/>
          <p:nvPr/>
        </p:nvSpPr>
        <p:spPr>
          <a:xfrm>
            <a:off x="623331" y="2099492"/>
            <a:ext cx="3135871" cy="47585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2247E371-F507-CA44-87CD-5FE9F1C45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3F6BC7A3-8ED2-CFA5-8932-7EE656B074A9}"/>
              </a:ext>
            </a:extLst>
          </p:cNvPr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623331" y="2099491"/>
            <a:ext cx="3135871" cy="4758511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</a:t>
            </a:r>
          </a:p>
        </p:txBody>
      </p:sp>
      <p:sp>
        <p:nvSpPr>
          <p:cNvPr id="42" name="Content Placeholder 3">
            <a:extLst>
              <a:ext uri="{FF2B5EF4-FFF2-40B4-BE49-F238E27FC236}">
                <a16:creationId xmlns:a16="http://schemas.microsoft.com/office/drawing/2014/main" id="{B99C56E1-01F0-964E-8173-99B760DE0BA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1625600" y="4029894"/>
            <a:ext cx="2560320" cy="914401"/>
          </a:xfrm>
          <a:solidFill>
            <a:schemeClr val="tx2"/>
          </a:solidFill>
        </p:spPr>
        <p:txBody>
          <a:bodyPr lIns="137160" tIns="4572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412972DB-9003-2E41-8816-DA66D08F344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1625600" y="4944293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正文（不要使用项目符号或图片）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29E0F013-F819-1871-3DFB-DE3DD6A71C68}"/>
              </a:ext>
            </a:extLst>
          </p:cNvPr>
          <p:cNvSpPr>
            <a:spLocks noGrp="1" noChangeAspect="1"/>
          </p:cNvSpPr>
          <p:nvPr>
            <p:ph sz="quarter" idx="36" hasCustomPrompt="1"/>
          </p:nvPr>
        </p:nvSpPr>
        <p:spPr>
          <a:xfrm>
            <a:off x="4433330" y="2099491"/>
            <a:ext cx="3135871" cy="4758511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19597BF-E7E9-484A-BB29-705E3DB3619A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5435600" y="4029894"/>
            <a:ext cx="2560320" cy="914401"/>
          </a:xfrm>
          <a:solidFill>
            <a:schemeClr val="tx2"/>
          </a:solidFill>
        </p:spPr>
        <p:txBody>
          <a:bodyPr lIns="137160" tIns="4572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4F08115A-6F4C-7C43-884F-8400F57087DB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5435600" y="4944293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正文（不要使用项目符号或图片）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61D97A2D-3C8D-C0C8-A4BE-5A42D6776D77}"/>
              </a:ext>
            </a:extLst>
          </p:cNvPr>
          <p:cNvSpPr>
            <a:spLocks noGrp="1" noChangeAspect="1"/>
          </p:cNvSpPr>
          <p:nvPr>
            <p:ph sz="quarter" idx="37" hasCustomPrompt="1"/>
          </p:nvPr>
        </p:nvSpPr>
        <p:spPr>
          <a:xfrm>
            <a:off x="8243331" y="2099491"/>
            <a:ext cx="3135871" cy="4758511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2CD13D8-C553-9B43-ABFB-5E9C875FADCB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245600" y="4029894"/>
            <a:ext cx="2560320" cy="914401"/>
          </a:xfrm>
          <a:solidFill>
            <a:schemeClr val="tx2"/>
          </a:solidFill>
        </p:spPr>
        <p:txBody>
          <a:bodyPr lIns="137160" tIns="4572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E42E96DA-05ED-D243-90F0-D4A7AC201BF5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245600" y="4944293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正文（不要使用项目符号或图片）</a:t>
            </a:r>
          </a:p>
        </p:txBody>
      </p:sp>
    </p:spTree>
    <p:extLst>
      <p:ext uri="{BB962C8B-B14F-4D97-AF65-F5344CB8AC3E}">
        <p14:creationId xmlns:p14="http://schemas.microsoft.com/office/powerpoint/2010/main" val="18585017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：3 小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C43466E-7B85-8A8B-F4CA-F5DF3BCA71CA}"/>
              </a:ext>
            </a:extLst>
          </p:cNvPr>
          <p:cNvSpPr/>
          <p:nvPr/>
        </p:nvSpPr>
        <p:spPr>
          <a:xfrm>
            <a:off x="623329" y="2099494"/>
            <a:ext cx="3535680" cy="397110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F572A2E1-2F70-99C4-0DE0-14FAEAD303CD}"/>
              </a:ext>
            </a:extLst>
          </p:cNvPr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623331" y="2099491"/>
            <a:ext cx="3521951" cy="3971108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025407-6076-BE6A-65AC-CC6F30334AEC}"/>
              </a:ext>
            </a:extLst>
          </p:cNvPr>
          <p:cNvSpPr/>
          <p:nvPr/>
        </p:nvSpPr>
        <p:spPr>
          <a:xfrm>
            <a:off x="4378960" y="2104151"/>
            <a:ext cx="3535680" cy="397110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51F897CF-E4BE-EE02-3834-124F3BD705F8}"/>
              </a:ext>
            </a:extLst>
          </p:cNvPr>
          <p:cNvSpPr>
            <a:spLocks noGrp="1" noChangeAspect="1"/>
          </p:cNvSpPr>
          <p:nvPr>
            <p:ph sz="quarter" idx="36" hasCustomPrompt="1"/>
          </p:nvPr>
        </p:nvSpPr>
        <p:spPr>
          <a:xfrm>
            <a:off x="4378962" y="2104071"/>
            <a:ext cx="3521951" cy="3971108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984BC6B-4F6B-AA92-3C11-C4735EC20320}"/>
              </a:ext>
            </a:extLst>
          </p:cNvPr>
          <p:cNvSpPr/>
          <p:nvPr/>
        </p:nvSpPr>
        <p:spPr>
          <a:xfrm>
            <a:off x="8148320" y="2099494"/>
            <a:ext cx="3535680" cy="397110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BD8AFB30-7C1A-B590-BA57-03D7E708C754}"/>
              </a:ext>
            </a:extLst>
          </p:cNvPr>
          <p:cNvSpPr>
            <a:spLocks noGrp="1" noChangeAspect="1"/>
          </p:cNvSpPr>
          <p:nvPr>
            <p:ph sz="quarter" idx="37" hasCustomPrompt="1"/>
          </p:nvPr>
        </p:nvSpPr>
        <p:spPr>
          <a:xfrm>
            <a:off x="8148322" y="2099491"/>
            <a:ext cx="3521951" cy="3971108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2247E371-F507-CA44-87CD-5FE9F1C45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19597BF-E7E9-484A-BB29-705E3DB3619A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5896369" y="4029894"/>
            <a:ext cx="2560320" cy="914401"/>
          </a:xfrm>
          <a:solidFill>
            <a:schemeClr val="tx2"/>
          </a:solidFill>
        </p:spPr>
        <p:txBody>
          <a:bodyPr lIns="137160" tIns="4572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4F08115A-6F4C-7C43-884F-8400F57087DB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5896369" y="4944293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正文（不要使用项目符号或图片）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2CD13D8-C553-9B43-ABFB-5E9C875FADCB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639569" y="4029894"/>
            <a:ext cx="2560320" cy="914401"/>
          </a:xfrm>
          <a:solidFill>
            <a:schemeClr val="tx2"/>
          </a:solidFill>
        </p:spPr>
        <p:txBody>
          <a:bodyPr lIns="137160" tIns="4572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E42E96DA-05ED-D243-90F0-D4A7AC201BF5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8639569" y="4944293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正文（不要使用项目符号或图片）</a:t>
            </a:r>
          </a:p>
        </p:txBody>
      </p:sp>
      <p:sp>
        <p:nvSpPr>
          <p:cNvPr id="42" name="Content Placeholder 3">
            <a:extLst>
              <a:ext uri="{FF2B5EF4-FFF2-40B4-BE49-F238E27FC236}">
                <a16:creationId xmlns:a16="http://schemas.microsoft.com/office/drawing/2014/main" id="{B99C56E1-01F0-964E-8173-99B760DE0BA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153169" y="4029894"/>
            <a:ext cx="2560320" cy="914401"/>
          </a:xfrm>
          <a:solidFill>
            <a:schemeClr val="tx2"/>
          </a:solidFill>
        </p:spPr>
        <p:txBody>
          <a:bodyPr lIns="137160" tIns="4572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412972DB-9003-2E41-8816-DA66D08F344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3153169" y="4944293"/>
            <a:ext cx="2560320" cy="1718491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正文（不要使用项目符号或图片）</a:t>
            </a:r>
          </a:p>
        </p:txBody>
      </p:sp>
    </p:spTree>
    <p:extLst>
      <p:ext uri="{BB962C8B-B14F-4D97-AF65-F5344CB8AC3E}">
        <p14:creationId xmlns:p14="http://schemas.microsoft.com/office/powerpoint/2010/main" val="22657659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：并列，3 小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6D6E1BA-FD6C-11CE-8F3F-294F54A0E504}"/>
              </a:ext>
            </a:extLst>
          </p:cNvPr>
          <p:cNvSpPr/>
          <p:nvPr/>
        </p:nvSpPr>
        <p:spPr>
          <a:xfrm>
            <a:off x="623329" y="1864838"/>
            <a:ext cx="3535680" cy="2277033"/>
          </a:xfrm>
          <a:prstGeom prst="rect">
            <a:avLst/>
          </a:prstGeom>
          <a:solidFill>
            <a:schemeClr val="bg2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1807E07-0660-B614-DB6B-8DE1577CE6B5}"/>
              </a:ext>
            </a:extLst>
          </p:cNvPr>
          <p:cNvSpPr/>
          <p:nvPr/>
        </p:nvSpPr>
        <p:spPr>
          <a:xfrm>
            <a:off x="4384892" y="1864838"/>
            <a:ext cx="3535680" cy="2277033"/>
          </a:xfrm>
          <a:prstGeom prst="rect">
            <a:avLst/>
          </a:prstGeom>
          <a:solidFill>
            <a:schemeClr val="bg2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C81947-00F9-74BB-8D6D-8D99C59D515A}"/>
              </a:ext>
            </a:extLst>
          </p:cNvPr>
          <p:cNvSpPr/>
          <p:nvPr/>
        </p:nvSpPr>
        <p:spPr>
          <a:xfrm>
            <a:off x="8154911" y="1864838"/>
            <a:ext cx="3535680" cy="2277033"/>
          </a:xfrm>
          <a:prstGeom prst="rect">
            <a:avLst/>
          </a:prstGeom>
          <a:solidFill>
            <a:schemeClr val="bg2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63167"/>
            <a:ext cx="3535680" cy="1987296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仅使用透明背景的模型图片且在边缘裁剪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850465"/>
            <a:ext cx="12192000" cy="30075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330001"/>
            <a:ext cx="3535680" cy="198729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43" indent="-294203">
              <a:lnSpc>
                <a:spcPct val="100000"/>
              </a:lnSpc>
              <a:tabLst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优先使用正文格式，而不是项目符号</a:t>
            </a:r>
            <a:endParaRPr lang="en-US" dirty="0"/>
          </a:p>
          <a:p>
            <a:pPr lvl="1"/>
            <a:r>
              <a:rPr lang="zh-CN" altLang="en-US" dirty="0"/>
              <a:t>第二级</a:t>
            </a:r>
            <a:endParaRPr lang="en-US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854649"/>
            <a:ext cx="35356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16B809F6-FA4E-924A-B401-7F4C46B121C1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4389120" y="4330001"/>
            <a:ext cx="3535680" cy="198729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 marL="234939" marR="0" indent="-234939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171441" marR="0" indent="0" algn="l" defTabSz="1219140" rtl="0" eaLnBrk="1" fontAlgn="auto" latinLnBrk="0" hangingPunct="1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marL="234939" marR="0" lvl="0" indent="-234939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zh-CN" altLang="en-US" dirty="0"/>
              <a:t>优先使用正文格式，而不是项目符号</a:t>
            </a:r>
            <a:endParaRPr lang="en-US" dirty="0"/>
          </a:p>
          <a:p>
            <a:pPr marL="465643" marR="0" lvl="1" indent="-294203" algn="l" defTabSz="1219140" rtl="0" eaLnBrk="1" fontAlgn="auto" latinLnBrk="0" hangingPunct="1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zh-CN" altLang="en-US" dirty="0"/>
              <a:t>第二级</a:t>
            </a:r>
            <a:endParaRPr lang="en-US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A592BC2-CD25-7946-B073-3B5CE272ECA1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89120" y="1863167"/>
            <a:ext cx="3535680" cy="1987296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仅使用透明背景的模型图片且在边缘裁剪</a:t>
            </a:r>
            <a:endParaRPr lang="en-US" dirty="0"/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1C023B6E-F50F-6B4F-BB0D-25BB7E8C8591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389120" y="3854649"/>
            <a:ext cx="35356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05509D20-557E-7F4F-8618-542438C490BA}"/>
              </a:ext>
            </a:extLst>
          </p:cNvPr>
          <p:cNvSpPr>
            <a:spLocks noGrp="1"/>
          </p:cNvSpPr>
          <p:nvPr>
            <p:ph sz="half" idx="33" hasCustomPrompt="1"/>
          </p:nvPr>
        </p:nvSpPr>
        <p:spPr>
          <a:xfrm>
            <a:off x="8154911" y="4330001"/>
            <a:ext cx="3535680" cy="198729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 marL="234939" marR="0" indent="-234939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171441" marR="0" indent="0" algn="l" defTabSz="1219140" rtl="0" eaLnBrk="1" fontAlgn="auto" latinLnBrk="0" hangingPunct="1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11" marR="0" indent="0" algn="l" defTabSz="1075213" rtl="0" eaLnBrk="1" fontAlgn="auto" latinLnBrk="0" hangingPunct="1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marL="234939" marR="0" lvl="0" indent="-234939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zh-CN" altLang="en-US" dirty="0"/>
              <a:t>优先使用正文格式，而不是项目符号</a:t>
            </a:r>
            <a:endParaRPr lang="en-US" dirty="0"/>
          </a:p>
          <a:p>
            <a:pPr marL="465643" marR="0" lvl="1" indent="-294203" algn="l" defTabSz="1219140" rtl="0" eaLnBrk="1" fontAlgn="auto" latinLnBrk="0" hangingPunct="1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zh-CN" altLang="en-US" dirty="0"/>
              <a:t>第二级</a:t>
            </a:r>
            <a:endParaRPr lang="en-US" dirty="0"/>
          </a:p>
          <a:p>
            <a:pPr marL="994783" marR="0" lvl="2" indent="-226473" algn="l" defTabSz="1075213" rtl="0" eaLnBrk="1" fontAlgn="auto" latinLnBrk="0" hangingPunct="1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CN" altLang="en-US" dirty="0"/>
              <a:t>第三级</a:t>
            </a:r>
            <a:endParaRPr lang="en-US" altLang="zh-CN" dirty="0"/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157A14B8-DB9F-0649-A945-CCC8C7777ABD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154911" y="1863167"/>
            <a:ext cx="3535680" cy="1987296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仅使用透明背景的模型图片且在边缘裁剪</a:t>
            </a:r>
            <a:endParaRPr lang="en-US" dirty="0"/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DA1F315-0513-4B41-A677-CA87DD3A63B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8154911" y="3854649"/>
            <a:ext cx="35356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EFE7D30-4EBF-A243-AE4D-EE54C9A43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593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节标题（简单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节标题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569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 algn="ctr">
              <a:buNone/>
              <a:defRPr sz="2667"/>
            </a:lvl2pPr>
            <a:lvl3pPr marL="1219140" indent="0" algn="ctr">
              <a:buNone/>
              <a:defRPr sz="2400"/>
            </a:lvl3pPr>
            <a:lvl4pPr marL="1828709" indent="0" algn="ctr">
              <a:buNone/>
              <a:defRPr sz="2133"/>
            </a:lvl4pPr>
            <a:lvl5pPr marL="2438278" indent="0" algn="ctr">
              <a:buNone/>
              <a:defRPr sz="2133"/>
            </a:lvl5pPr>
            <a:lvl6pPr marL="3047848" indent="0" algn="ctr">
              <a:buNone/>
              <a:defRPr sz="2133"/>
            </a:lvl6pPr>
            <a:lvl7pPr marL="3657418" indent="0" algn="ctr">
              <a:buNone/>
              <a:defRPr sz="2133"/>
            </a:lvl7pPr>
            <a:lvl8pPr marL="4266987" indent="0" algn="ctr">
              <a:buNone/>
              <a:defRPr sz="2133"/>
            </a:lvl8pPr>
            <a:lvl9pPr marL="4876557" indent="0" algn="ctr">
              <a:buNone/>
              <a:defRPr sz="2133"/>
            </a:lvl9pPr>
          </a:lstStyle>
          <a:p>
            <a:r>
              <a:rPr lang="zh-CN" altLang="en-US" dirty="0"/>
              <a:t>副标题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51772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图：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AF1CB3C-159C-3347-BFAC-E45F31299484}"/>
              </a:ext>
            </a:extLst>
          </p:cNvPr>
          <p:cNvSpPr/>
          <p:nvPr/>
        </p:nvSpPr>
        <p:spPr>
          <a:xfrm>
            <a:off x="671117" y="1092200"/>
            <a:ext cx="2621280" cy="26212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BEE92EE-CB1A-564D-AFDA-ECC078177899}"/>
              </a:ext>
            </a:extLst>
          </p:cNvPr>
          <p:cNvSpPr/>
          <p:nvPr/>
        </p:nvSpPr>
        <p:spPr>
          <a:xfrm>
            <a:off x="3437319" y="1092200"/>
            <a:ext cx="2621280" cy="26212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3ADE27-8124-2E48-9321-9D361EB8E511}"/>
              </a:ext>
            </a:extLst>
          </p:cNvPr>
          <p:cNvSpPr/>
          <p:nvPr/>
        </p:nvSpPr>
        <p:spPr>
          <a:xfrm>
            <a:off x="3437319" y="3858292"/>
            <a:ext cx="2621280" cy="26212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2C7726-2FB8-454D-88F1-E8C59C67CCDE}"/>
              </a:ext>
            </a:extLst>
          </p:cNvPr>
          <p:cNvSpPr/>
          <p:nvPr/>
        </p:nvSpPr>
        <p:spPr>
          <a:xfrm>
            <a:off x="6216796" y="3858292"/>
            <a:ext cx="2621280" cy="26212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1117" y="1092200"/>
            <a:ext cx="2621280" cy="2610845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62E5E021-2EE8-AE4F-B572-C897E954C923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3177" y="3858293"/>
            <a:ext cx="2608283" cy="2621280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B37FCC-D24D-994D-A24E-BB2E71C192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55F3B6-F7B6-284E-BFFE-48E02FCC80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92912BC2-1EE2-D842-A2B7-DE5424A867EB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3177" y="1092201"/>
            <a:ext cx="2608283" cy="2610847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DB54329B-39FA-9948-8527-46859415990F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469525" y="2260602"/>
            <a:ext cx="3588875" cy="12576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48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11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仅正文，并保持简短</a:t>
            </a:r>
            <a:endParaRPr lang="en-US" altLang="zh-CN" dirty="0"/>
          </a:p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zh-CN" altLang="en-US" dirty="0"/>
              <a:t>此版式也适用于节标题</a:t>
            </a:r>
            <a:endParaRPr lang="en-US" altLang="zh-CN" dirty="0"/>
          </a:p>
          <a:p>
            <a:pPr lvl="0"/>
            <a:endParaRPr lang="en-US" dirty="0"/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9E3929EB-8C6F-D945-92EC-B79572580E7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71117" y="3858291"/>
            <a:ext cx="2580083" cy="607908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标题（可选项）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75A62B3-5B8F-BA41-B788-72BE2AD41F88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71117" y="4466202"/>
            <a:ext cx="2580083" cy="1422399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此处为正文；或为全部图片的图注（需使用图注格式）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B9EB7CA6-DB6B-5C45-9FED-7ADC8E9AB8DD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16796" y="3858292"/>
            <a:ext cx="2621280" cy="2621280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718AC106-9290-5445-A767-ECBF76EA4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525" y="1193800"/>
            <a:ext cx="3223683" cy="10668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19003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图：4 小节（相等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8AD819D-03F8-DF2F-09FB-0C1EE457B513}"/>
              </a:ext>
            </a:extLst>
          </p:cNvPr>
          <p:cNvSpPr/>
          <p:nvPr/>
        </p:nvSpPr>
        <p:spPr>
          <a:xfrm>
            <a:off x="6377079" y="4507497"/>
            <a:ext cx="3962399" cy="235050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B7F8B45-2942-FFC7-D3E1-885DFB4F2996}"/>
              </a:ext>
            </a:extLst>
          </p:cNvPr>
          <p:cNvSpPr/>
          <p:nvPr/>
        </p:nvSpPr>
        <p:spPr>
          <a:xfrm>
            <a:off x="6377079" y="1784076"/>
            <a:ext cx="3962399" cy="235050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0A0D4FB-E53C-992F-1223-76C9CEAFB374}"/>
              </a:ext>
            </a:extLst>
          </p:cNvPr>
          <p:cNvSpPr/>
          <p:nvPr/>
        </p:nvSpPr>
        <p:spPr>
          <a:xfrm>
            <a:off x="609602" y="4507497"/>
            <a:ext cx="3962399" cy="235050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E0EDB29-4637-0289-6363-D852B2A703B3}"/>
              </a:ext>
            </a:extLst>
          </p:cNvPr>
          <p:cNvSpPr/>
          <p:nvPr/>
        </p:nvSpPr>
        <p:spPr>
          <a:xfrm>
            <a:off x="599607" y="1789697"/>
            <a:ext cx="3962399" cy="235050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2247E371-F507-CA44-87CD-5FE9F1C45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0940CEC-EABD-2783-324C-2BC4E7916190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09601" y="1778002"/>
            <a:ext cx="3962399" cy="2350505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714472A9-781D-DC74-63F2-F2A5FC06FB0B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380685" y="1781648"/>
            <a:ext cx="3962399" cy="2350505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42" name="Content Placeholder 3">
            <a:extLst>
              <a:ext uri="{FF2B5EF4-FFF2-40B4-BE49-F238E27FC236}">
                <a16:creationId xmlns:a16="http://schemas.microsoft.com/office/drawing/2014/main" id="{B99C56E1-01F0-964E-8173-99B760DE0BA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992086" y="2347175"/>
            <a:ext cx="2942831" cy="711200"/>
          </a:xfrm>
          <a:solidFill>
            <a:schemeClr val="tx2"/>
          </a:solidFill>
        </p:spPr>
        <p:txBody>
          <a:bodyPr lIns="137160" tIns="4572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412972DB-9003-2E41-8816-DA66D08F344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992086" y="3058377"/>
            <a:ext cx="2942831" cy="1219199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正文（不要使用项目符号或</a:t>
            </a:r>
            <a:br>
              <a:rPr lang="en-US" altLang="zh-CN" dirty="0"/>
            </a:br>
            <a:r>
              <a:rPr lang="zh-CN" altLang="en-US" dirty="0"/>
              <a:t>图片）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19597BF-E7E9-484A-BB29-705E3DB3619A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8776149" y="2347175"/>
            <a:ext cx="2942831" cy="711200"/>
          </a:xfrm>
          <a:solidFill>
            <a:schemeClr val="tx2"/>
          </a:solidFill>
        </p:spPr>
        <p:txBody>
          <a:bodyPr lIns="137160" tIns="4572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4F08115A-6F4C-7C43-884F-8400F57087DB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776149" y="3058377"/>
            <a:ext cx="2942831" cy="1219199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正文（不要使用项目符号或</a:t>
            </a:r>
            <a:br>
              <a:rPr lang="en-US" altLang="zh-CN" dirty="0"/>
            </a:br>
            <a:r>
              <a:rPr lang="zh-CN" altLang="en-US" dirty="0"/>
              <a:t>图片）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3D6462-24AB-665E-CF2F-885E45899524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380685" y="4508616"/>
            <a:ext cx="3962399" cy="2350505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3DE15FF4-7BD2-3E49-A5C0-C8CA65B4B785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8776149" y="4927601"/>
            <a:ext cx="2942831" cy="711200"/>
          </a:xfrm>
          <a:solidFill>
            <a:schemeClr val="tx2"/>
          </a:solidFill>
        </p:spPr>
        <p:txBody>
          <a:bodyPr lIns="137160" tIns="4572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82F4A441-80AB-0C40-A5FA-A586E9B69FD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8776149" y="5638803"/>
            <a:ext cx="2942831" cy="1219199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正文（不要使用项目符号或</a:t>
            </a:r>
            <a:br>
              <a:rPr lang="en-US" altLang="zh-CN" dirty="0"/>
            </a:br>
            <a:r>
              <a:rPr lang="zh-CN" altLang="en-US" dirty="0"/>
              <a:t>图片）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F7C97EB4-9EE3-8BF9-CB90-9F01474973AA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09601" y="4519398"/>
            <a:ext cx="3962399" cy="2350505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C9704E0E-1158-9D4A-9FA9-6CD1F03D8AE6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2992086" y="4927601"/>
            <a:ext cx="2942831" cy="711200"/>
          </a:xfrm>
          <a:solidFill>
            <a:schemeClr val="tx2"/>
          </a:solidFill>
        </p:spPr>
        <p:txBody>
          <a:bodyPr lIns="137160" tIns="4572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BBFCD9-FC54-FE47-8A78-0FE43B5C3E43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2992086" y="5638803"/>
            <a:ext cx="2942831" cy="1219199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正文（不要使用项目符号或</a:t>
            </a:r>
            <a:br>
              <a:rPr lang="en-US" altLang="zh-CN" dirty="0"/>
            </a:br>
            <a:r>
              <a:rPr lang="zh-CN" altLang="en-US" dirty="0"/>
              <a:t>图片）</a:t>
            </a:r>
          </a:p>
        </p:txBody>
      </p:sp>
    </p:spTree>
    <p:extLst>
      <p:ext uri="{BB962C8B-B14F-4D97-AF65-F5344CB8AC3E}">
        <p14:creationId xmlns:p14="http://schemas.microsoft.com/office/powerpoint/2010/main" val="27022166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图：正文（右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31138D1D-0960-574D-8616-915D22FDBD79}"/>
              </a:ext>
            </a:extLst>
          </p:cNvPr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29769" y="2006600"/>
            <a:ext cx="2621280" cy="1962913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2006600"/>
            <a:ext cx="2621280" cy="1962912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29769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altLang="zh-CN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49939" y="2006600"/>
            <a:ext cx="2621280" cy="1962913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49939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altLang="zh-CN" dirty="0"/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70108" y="2006600"/>
            <a:ext cx="2621280" cy="1962913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70108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altLang="zh-CN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F12BC52A-186A-9B43-A602-388B5540D1E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0" y="4648199"/>
            <a:ext cx="6486016" cy="1657629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优先使用正文而不是项目符号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C332FC9-5E40-7F4A-ADF7-3D2ADB4F0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6807200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80508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图：正文（左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34551FB-B332-9440-9C5C-BC9D2C8CEF62}"/>
              </a:ext>
            </a:extLst>
          </p:cNvPr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801C095-FC4F-B548-86F9-AF8655C179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31FA408-826D-594C-99A2-F4CA1B6EF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29769" y="2006600"/>
            <a:ext cx="2621280" cy="1962913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2006600"/>
            <a:ext cx="2621280" cy="1962912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29769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49939" y="2006600"/>
            <a:ext cx="2621280" cy="1962913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49939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dirty="0"/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70108" y="2006600"/>
            <a:ext cx="2621280" cy="1962913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70108" y="3969514"/>
            <a:ext cx="2621280" cy="422127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F12BC52A-186A-9B43-A602-388B5540D1E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978400" y="4648199"/>
            <a:ext cx="6486016" cy="1657629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优先使用正文而不是项目符号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C332FC9-5E40-7F4A-ADF7-3D2ADB4F0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8402" y="787400"/>
            <a:ext cx="6712988" cy="9906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2553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图：并列，4 小节（正文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33E5E51-F73A-BAFD-0453-B5BC5DDCD447}"/>
              </a:ext>
            </a:extLst>
          </p:cNvPr>
          <p:cNvSpPr/>
          <p:nvPr/>
        </p:nvSpPr>
        <p:spPr>
          <a:xfrm>
            <a:off x="609600" y="2514599"/>
            <a:ext cx="2621280" cy="2235200"/>
          </a:xfrm>
          <a:prstGeom prst="rect">
            <a:avLst/>
          </a:prstGeom>
          <a:solidFill>
            <a:schemeClr val="bg2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B89AB11-3892-56C1-3CDF-F6E297969B8C}"/>
              </a:ext>
            </a:extLst>
          </p:cNvPr>
          <p:cNvSpPr/>
          <p:nvPr/>
        </p:nvSpPr>
        <p:spPr>
          <a:xfrm>
            <a:off x="3441291" y="2514599"/>
            <a:ext cx="2621280" cy="2235200"/>
          </a:xfrm>
          <a:prstGeom prst="rect">
            <a:avLst/>
          </a:prstGeom>
          <a:solidFill>
            <a:schemeClr val="bg2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239923-4C50-0419-C887-C8920B25B7FA}"/>
              </a:ext>
            </a:extLst>
          </p:cNvPr>
          <p:cNvSpPr/>
          <p:nvPr/>
        </p:nvSpPr>
        <p:spPr>
          <a:xfrm>
            <a:off x="6292696" y="2514599"/>
            <a:ext cx="2621280" cy="2235200"/>
          </a:xfrm>
          <a:prstGeom prst="rect">
            <a:avLst/>
          </a:prstGeom>
          <a:solidFill>
            <a:schemeClr val="bg2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F4186F-023F-128B-56EF-71586D1AEBDD}"/>
              </a:ext>
            </a:extLst>
          </p:cNvPr>
          <p:cNvSpPr/>
          <p:nvPr/>
        </p:nvSpPr>
        <p:spPr>
          <a:xfrm>
            <a:off x="9121056" y="2514599"/>
            <a:ext cx="2621280" cy="2235200"/>
          </a:xfrm>
          <a:prstGeom prst="rect">
            <a:avLst/>
          </a:prstGeom>
          <a:solidFill>
            <a:schemeClr val="bg2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41291" y="2514600"/>
            <a:ext cx="2621280" cy="1962912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2514600"/>
            <a:ext cx="2621280" cy="1965960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477515"/>
            <a:ext cx="12192000" cy="238048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952867"/>
            <a:ext cx="2621280" cy="1487559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477514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41291" y="4952867"/>
            <a:ext cx="2621280" cy="1487559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41291" y="4477514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5" y="2514600"/>
            <a:ext cx="2621280" cy="1962912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5" y="4952867"/>
            <a:ext cx="2621280" cy="1487559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5" y="4477514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6" y="2514600"/>
            <a:ext cx="2621280" cy="1962912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6" y="4952867"/>
            <a:ext cx="2621280" cy="1487559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altLang="zh-CN" dirty="0"/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6" y="4477514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2FA1BC06-C30C-E541-AF0C-1F21C8CBC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06424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213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图：并列，4 小节（项目符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B041A03-4159-5BA0-2937-313A12D686CA}"/>
              </a:ext>
            </a:extLst>
          </p:cNvPr>
          <p:cNvSpPr/>
          <p:nvPr/>
        </p:nvSpPr>
        <p:spPr>
          <a:xfrm>
            <a:off x="623329" y="2099024"/>
            <a:ext cx="2621280" cy="22443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DF75490-FC04-D3A4-D7C4-8E92CF0A3A64}"/>
              </a:ext>
            </a:extLst>
          </p:cNvPr>
          <p:cNvSpPr/>
          <p:nvPr/>
        </p:nvSpPr>
        <p:spPr>
          <a:xfrm>
            <a:off x="3455815" y="2099024"/>
            <a:ext cx="2621280" cy="22443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F55CD14-DBA3-8FBF-5247-AC80F83814E1}"/>
              </a:ext>
            </a:extLst>
          </p:cNvPr>
          <p:cNvSpPr/>
          <p:nvPr/>
        </p:nvSpPr>
        <p:spPr>
          <a:xfrm>
            <a:off x="6282987" y="2099024"/>
            <a:ext cx="2621280" cy="22443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0D7B49-B6C1-DC37-3940-A85D84AC3CBE}"/>
              </a:ext>
            </a:extLst>
          </p:cNvPr>
          <p:cNvSpPr/>
          <p:nvPr/>
        </p:nvSpPr>
        <p:spPr>
          <a:xfrm>
            <a:off x="9104845" y="2099024"/>
            <a:ext cx="2621280" cy="22443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2099024"/>
            <a:ext cx="2621280" cy="1475232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4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58102"/>
            <a:ext cx="262128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15919" indent="-268804">
              <a:lnSpc>
                <a:spcPct val="100000"/>
              </a:lnSpc>
              <a:tabLst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优先使用正文而不是项目符号</a:t>
            </a:r>
            <a:endParaRPr lang="en-US" dirty="0"/>
          </a:p>
          <a:p>
            <a:pPr lvl="1"/>
            <a:r>
              <a:rPr lang="zh-CN" altLang="en-US" dirty="0"/>
              <a:t>第二级</a:t>
            </a:r>
            <a:endParaRPr lang="en-US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2105538"/>
            <a:ext cx="2618627" cy="1472977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82749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58102"/>
            <a:ext cx="262128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15919" indent="-268804">
              <a:lnSpc>
                <a:spcPct val="100000"/>
              </a:lnSpc>
              <a:tabLst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优先使用正文而不是项目符号</a:t>
            </a:r>
            <a:endParaRPr lang="en-US" dirty="0"/>
          </a:p>
          <a:p>
            <a:pPr lvl="1"/>
            <a:r>
              <a:rPr lang="zh-CN" altLang="en-US" dirty="0"/>
              <a:t>第二级</a:t>
            </a:r>
            <a:endParaRPr lang="en-US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82749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2099024"/>
            <a:ext cx="2621280" cy="1475232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58102"/>
            <a:ext cx="262128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15919" indent="-268804">
              <a:lnSpc>
                <a:spcPct val="100000"/>
              </a:lnSpc>
              <a:tabLst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优先使用正文而不是项目符号</a:t>
            </a:r>
            <a:endParaRPr lang="en-US" dirty="0"/>
          </a:p>
          <a:p>
            <a:pPr lvl="1"/>
            <a:r>
              <a:rPr lang="zh-CN" altLang="en-US" dirty="0"/>
              <a:t>第二级</a:t>
            </a:r>
            <a:endParaRPr lang="en-US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82749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2099024"/>
            <a:ext cx="2621280" cy="1475232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58102"/>
            <a:ext cx="262128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15919" indent="-268804">
              <a:lnSpc>
                <a:spcPct val="100000"/>
              </a:lnSpc>
              <a:tabLst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优先使用正文而不是项目符号</a:t>
            </a:r>
            <a:endParaRPr lang="en-US" dirty="0"/>
          </a:p>
          <a:p>
            <a:pPr lvl="1"/>
            <a:r>
              <a:rPr lang="zh-CN" altLang="en-US" dirty="0"/>
              <a:t>第二级</a:t>
            </a:r>
            <a:endParaRPr lang="en-US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82749"/>
            <a:ext cx="262128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CD41E1C-45C4-2E4C-AB71-F892A91A1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7766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图：并列，5 小节（项目符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4A23618-EB24-65BA-FCFC-180620F78E26}"/>
              </a:ext>
            </a:extLst>
          </p:cNvPr>
          <p:cNvSpPr/>
          <p:nvPr/>
        </p:nvSpPr>
        <p:spPr>
          <a:xfrm>
            <a:off x="508029" y="1985620"/>
            <a:ext cx="2133600" cy="20724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502DE8E-03C4-E9CF-55ED-1D0BFF006CCC}"/>
              </a:ext>
            </a:extLst>
          </p:cNvPr>
          <p:cNvSpPr/>
          <p:nvPr/>
        </p:nvSpPr>
        <p:spPr>
          <a:xfrm>
            <a:off x="2794029" y="1985620"/>
            <a:ext cx="2133600" cy="20724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68C8A2-3EA9-4494-7B1C-6E0325DF19B0}"/>
              </a:ext>
            </a:extLst>
          </p:cNvPr>
          <p:cNvSpPr/>
          <p:nvPr/>
        </p:nvSpPr>
        <p:spPr>
          <a:xfrm>
            <a:off x="5080024" y="1985620"/>
            <a:ext cx="2133600" cy="20724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C2A364-C0A0-CF03-BC3C-1C70BB0CDF34}"/>
              </a:ext>
            </a:extLst>
          </p:cNvPr>
          <p:cNvSpPr/>
          <p:nvPr/>
        </p:nvSpPr>
        <p:spPr>
          <a:xfrm>
            <a:off x="7366013" y="1985620"/>
            <a:ext cx="2133600" cy="20724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9CB0F5-B221-D611-12B7-33483232273F}"/>
              </a:ext>
            </a:extLst>
          </p:cNvPr>
          <p:cNvSpPr/>
          <p:nvPr/>
        </p:nvSpPr>
        <p:spPr>
          <a:xfrm>
            <a:off x="9651997" y="1985620"/>
            <a:ext cx="2133600" cy="20724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4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08029" y="4058102"/>
            <a:ext cx="213360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 marL="234939" marR="0" indent="-234939" algn="l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15919" indent="-268804">
              <a:lnSpc>
                <a:spcPct val="100000"/>
              </a:lnSpc>
              <a:tabLst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优先使用正文而不是项目符号</a:t>
            </a:r>
            <a:endParaRPr lang="en-US" dirty="0"/>
          </a:p>
          <a:p>
            <a:pPr lvl="1"/>
            <a:r>
              <a:rPr lang="zh-CN" altLang="en-US" dirty="0"/>
              <a:t>第二级</a:t>
            </a:r>
            <a:endParaRPr lang="en-US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508029" y="1985620"/>
            <a:ext cx="2133600" cy="1597152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08029" y="3582749"/>
            <a:ext cx="213360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68" name="Content Placeholder 3">
            <a:extLst>
              <a:ext uri="{FF2B5EF4-FFF2-40B4-BE49-F238E27FC236}">
                <a16:creationId xmlns:a16="http://schemas.microsoft.com/office/drawing/2014/main" id="{8B594A98-55B7-1246-AEE0-5FDE3E436BED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794029" y="4058102"/>
            <a:ext cx="213360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15919" indent="-268804">
              <a:lnSpc>
                <a:spcPct val="100000"/>
              </a:lnSpc>
              <a:tabLst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优先使用正文而不是项目符号</a:t>
            </a:r>
            <a:endParaRPr lang="en-US" dirty="0"/>
          </a:p>
          <a:p>
            <a:pPr lvl="1"/>
            <a:r>
              <a:rPr lang="zh-CN" altLang="en-US" dirty="0"/>
              <a:t>第二级</a:t>
            </a:r>
            <a:endParaRPr lang="en-US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  <p:sp>
        <p:nvSpPr>
          <p:cNvPr id="69" name="Content Placeholder 3">
            <a:extLst>
              <a:ext uri="{FF2B5EF4-FFF2-40B4-BE49-F238E27FC236}">
                <a16:creationId xmlns:a16="http://schemas.microsoft.com/office/drawing/2014/main" id="{9135D390-8302-B148-B61C-F2EB0A6B8E60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794032" y="1985620"/>
            <a:ext cx="2133600" cy="1597152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70" name="Content Placeholder 3">
            <a:extLst>
              <a:ext uri="{FF2B5EF4-FFF2-40B4-BE49-F238E27FC236}">
                <a16:creationId xmlns:a16="http://schemas.microsoft.com/office/drawing/2014/main" id="{C429E927-13E4-5749-A6B0-9E7C5F36071B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794029" y="3582749"/>
            <a:ext cx="213360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71" name="Content Placeholder 3">
            <a:extLst>
              <a:ext uri="{FF2B5EF4-FFF2-40B4-BE49-F238E27FC236}">
                <a16:creationId xmlns:a16="http://schemas.microsoft.com/office/drawing/2014/main" id="{1C342233-4927-944A-8984-5E2A1A231A9E}"/>
              </a:ext>
            </a:extLst>
          </p:cNvPr>
          <p:cNvSpPr>
            <a:spLocks noGrp="1"/>
          </p:cNvSpPr>
          <p:nvPr>
            <p:ph sz="half" idx="33" hasCustomPrompt="1"/>
          </p:nvPr>
        </p:nvSpPr>
        <p:spPr>
          <a:xfrm>
            <a:off x="5080024" y="4058102"/>
            <a:ext cx="213360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15919" indent="-268804">
              <a:lnSpc>
                <a:spcPct val="100000"/>
              </a:lnSpc>
              <a:tabLst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优先使用正文而不是项目符号</a:t>
            </a:r>
            <a:endParaRPr lang="en-US" dirty="0"/>
          </a:p>
          <a:p>
            <a:pPr lvl="1"/>
            <a:r>
              <a:rPr lang="zh-CN" altLang="en-US" dirty="0"/>
              <a:t>第二级</a:t>
            </a:r>
            <a:endParaRPr lang="en-US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  <p:sp>
        <p:nvSpPr>
          <p:cNvPr id="72" name="Content Placeholder 3">
            <a:extLst>
              <a:ext uri="{FF2B5EF4-FFF2-40B4-BE49-F238E27FC236}">
                <a16:creationId xmlns:a16="http://schemas.microsoft.com/office/drawing/2014/main" id="{E5DADEB8-A31C-2947-9FF2-B8C7C448170A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5080027" y="1985620"/>
            <a:ext cx="2133600" cy="1597152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73" name="Content Placeholder 3">
            <a:extLst>
              <a:ext uri="{FF2B5EF4-FFF2-40B4-BE49-F238E27FC236}">
                <a16:creationId xmlns:a16="http://schemas.microsoft.com/office/drawing/2014/main" id="{EBD1B705-DE93-7C47-9AF9-6ECF4F926A39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080024" y="3582749"/>
            <a:ext cx="213360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74" name="Content Placeholder 3">
            <a:extLst>
              <a:ext uri="{FF2B5EF4-FFF2-40B4-BE49-F238E27FC236}">
                <a16:creationId xmlns:a16="http://schemas.microsoft.com/office/drawing/2014/main" id="{E182A473-23D7-FC41-8E6E-928368EE742D}"/>
              </a:ext>
            </a:extLst>
          </p:cNvPr>
          <p:cNvSpPr>
            <a:spLocks noGrp="1"/>
          </p:cNvSpPr>
          <p:nvPr>
            <p:ph sz="half" idx="36" hasCustomPrompt="1"/>
          </p:nvPr>
        </p:nvSpPr>
        <p:spPr>
          <a:xfrm>
            <a:off x="7366013" y="4058102"/>
            <a:ext cx="213360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15919" indent="-268804">
              <a:lnSpc>
                <a:spcPct val="100000"/>
              </a:lnSpc>
              <a:tabLst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优先使用正文而不是项目符号</a:t>
            </a:r>
            <a:endParaRPr lang="en-US" dirty="0"/>
          </a:p>
          <a:p>
            <a:pPr lvl="1"/>
            <a:r>
              <a:rPr lang="zh-CN" altLang="en-US" dirty="0"/>
              <a:t>第二级</a:t>
            </a:r>
            <a:endParaRPr lang="en-US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  <p:sp>
        <p:nvSpPr>
          <p:cNvPr id="75" name="Content Placeholder 3">
            <a:extLst>
              <a:ext uri="{FF2B5EF4-FFF2-40B4-BE49-F238E27FC236}">
                <a16:creationId xmlns:a16="http://schemas.microsoft.com/office/drawing/2014/main" id="{65B64471-861D-1C41-A965-8FC89E3EEDD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7366016" y="1985620"/>
            <a:ext cx="2133600" cy="1597152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76" name="Content Placeholder 3">
            <a:extLst>
              <a:ext uri="{FF2B5EF4-FFF2-40B4-BE49-F238E27FC236}">
                <a16:creationId xmlns:a16="http://schemas.microsoft.com/office/drawing/2014/main" id="{F1669C60-8680-4649-8495-52945E083E5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66013" y="3582749"/>
            <a:ext cx="213360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77" name="Content Placeholder 3">
            <a:extLst>
              <a:ext uri="{FF2B5EF4-FFF2-40B4-BE49-F238E27FC236}">
                <a16:creationId xmlns:a16="http://schemas.microsoft.com/office/drawing/2014/main" id="{338917CB-5AD5-4944-A65E-AA566160C114}"/>
              </a:ext>
            </a:extLst>
          </p:cNvPr>
          <p:cNvSpPr>
            <a:spLocks noGrp="1"/>
          </p:cNvSpPr>
          <p:nvPr>
            <p:ph sz="half" idx="39" hasCustomPrompt="1"/>
          </p:nvPr>
        </p:nvSpPr>
        <p:spPr>
          <a:xfrm>
            <a:off x="9651997" y="4058102"/>
            <a:ext cx="2133600" cy="224591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15919" indent="-268804">
              <a:lnSpc>
                <a:spcPct val="100000"/>
              </a:lnSpc>
              <a:tabLst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 dirty="0"/>
              <a:t>优先使用正文而不是项目符号</a:t>
            </a:r>
            <a:endParaRPr lang="en-US" dirty="0"/>
          </a:p>
          <a:p>
            <a:pPr lvl="1"/>
            <a:r>
              <a:rPr lang="zh-CN" altLang="en-US" dirty="0"/>
              <a:t>第二级</a:t>
            </a:r>
            <a:endParaRPr lang="en-US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</p:txBody>
      </p:sp>
      <p:sp>
        <p:nvSpPr>
          <p:cNvPr id="78" name="Content Placeholder 3">
            <a:extLst>
              <a:ext uri="{FF2B5EF4-FFF2-40B4-BE49-F238E27FC236}">
                <a16:creationId xmlns:a16="http://schemas.microsoft.com/office/drawing/2014/main" id="{692BBACE-53AB-9C45-BC70-65A594691A6D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9652000" y="1985620"/>
            <a:ext cx="2133600" cy="1597152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79" name="Content Placeholder 3">
            <a:extLst>
              <a:ext uri="{FF2B5EF4-FFF2-40B4-BE49-F238E27FC236}">
                <a16:creationId xmlns:a16="http://schemas.microsoft.com/office/drawing/2014/main" id="{894634CD-6884-094D-9979-41AB688FEAC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1997" y="3582749"/>
            <a:ext cx="2133600" cy="475353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altLang="zh-CN" dirty="0"/>
          </a:p>
        </p:txBody>
      </p:sp>
      <p:sp>
        <p:nvSpPr>
          <p:cNvPr id="80" name="Title 1">
            <a:extLst>
              <a:ext uri="{FF2B5EF4-FFF2-40B4-BE49-F238E27FC236}">
                <a16:creationId xmlns:a16="http://schemas.microsoft.com/office/drawing/2014/main" id="{1ACB9DE9-1DE3-FD4C-840A-5CED7A2C4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9144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764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图像：1 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835400"/>
            <a:ext cx="12192000" cy="30226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2073807" y="1850433"/>
            <a:ext cx="8044389" cy="4524969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仅使用透明背景的模型图片（软件背景除外，但不可出现白色），并裁剪至边缘</a:t>
            </a:r>
            <a:endParaRPr lang="en-US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20501915-90EE-1846-8F71-3B5AA397CB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073807" y="64516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lvl="0"/>
            <a:r>
              <a:rPr lang="zh-CN" altLang="en-US" dirty="0"/>
              <a:t>仅在必要时使用当前格式的简短图注</a:t>
            </a:r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926AAB5-0EF8-C144-BDC0-B1C98EDAA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3467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图像：4 图（右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31138D1D-0960-574D-8616-915D22FDBD79}"/>
              </a:ext>
            </a:extLst>
          </p:cNvPr>
          <p:cNvSpPr/>
          <p:nvPr/>
        </p:nvSpPr>
        <p:spPr>
          <a:xfrm>
            <a:off x="1117600" y="3124200"/>
            <a:ext cx="11074400" cy="31496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3446153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 noChangeAspect="1"/>
          </p:cNvSpPr>
          <p:nvPr>
            <p:ph sz="quarter" idx="21" hasCustomPrompt="1"/>
          </p:nvPr>
        </p:nvSpPr>
        <p:spPr>
          <a:xfrm>
            <a:off x="625984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4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3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altLang="zh-CN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 noChangeAspect="1"/>
          </p:cNvSpPr>
          <p:nvPr>
            <p:ph sz="quarter" idx="32" hasCustomPrompt="1"/>
          </p:nvPr>
        </p:nvSpPr>
        <p:spPr>
          <a:xfrm>
            <a:off x="6266323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3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altLang="zh-CN" dirty="0"/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 noChangeAspect="1"/>
          </p:cNvSpPr>
          <p:nvPr>
            <p:ph sz="quarter" idx="35" hasCustomPrompt="1"/>
          </p:nvPr>
        </p:nvSpPr>
        <p:spPr>
          <a:xfrm>
            <a:off x="9086492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2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altLang="zh-CN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B9DC4B7C-6E2A-B849-8A1D-4166BC982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74166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图像：4 图（左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31138D1D-0960-574D-8616-915D22FDBD79}"/>
              </a:ext>
            </a:extLst>
          </p:cNvPr>
          <p:cNvSpPr/>
          <p:nvPr/>
        </p:nvSpPr>
        <p:spPr>
          <a:xfrm>
            <a:off x="0" y="3124200"/>
            <a:ext cx="11074400" cy="31496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3446153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 noChangeAspect="1"/>
          </p:cNvSpPr>
          <p:nvPr>
            <p:ph sz="quarter" idx="21" hasCustomPrompt="1"/>
          </p:nvPr>
        </p:nvSpPr>
        <p:spPr>
          <a:xfrm>
            <a:off x="625984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4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3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 noChangeAspect="1"/>
          </p:cNvSpPr>
          <p:nvPr>
            <p:ph sz="quarter" idx="32" hasCustomPrompt="1"/>
          </p:nvPr>
        </p:nvSpPr>
        <p:spPr>
          <a:xfrm>
            <a:off x="6266323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3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dirty="0"/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 noChangeAspect="1"/>
          </p:cNvSpPr>
          <p:nvPr>
            <p:ph sz="quarter" idx="35" hasCustomPrompt="1"/>
          </p:nvPr>
        </p:nvSpPr>
        <p:spPr>
          <a:xfrm>
            <a:off x="9086492" y="1971084"/>
            <a:ext cx="2621280" cy="3369707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2" y="5340791"/>
            <a:ext cx="2621280" cy="422127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B9DC4B7C-6E2A-B849-8A1D-4166BC982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46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（1 图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5C75013-BE00-9D42-B3E2-0277BC8801EC}"/>
              </a:ext>
            </a:extLst>
          </p:cNvPr>
          <p:cNvSpPr/>
          <p:nvPr/>
        </p:nvSpPr>
        <p:spPr>
          <a:xfrm>
            <a:off x="914400" y="1407584"/>
            <a:ext cx="10780891" cy="54504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" y="1407585"/>
            <a:ext cx="10769600" cy="5450416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</a:t>
            </a:r>
            <a:endParaRPr lang="en-US" dirty="0"/>
          </a:p>
        </p:txBody>
      </p:sp>
      <p:sp>
        <p:nvSpPr>
          <p:cNvPr id="42" name="Content Placeholder 3">
            <a:extLst>
              <a:ext uri="{FF2B5EF4-FFF2-40B4-BE49-F238E27FC236}">
                <a16:creationId xmlns:a16="http://schemas.microsoft.com/office/drawing/2014/main" id="{B99C56E1-01F0-964E-8173-99B760DE0BA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1" y="4077627"/>
            <a:ext cx="3533423" cy="1199685"/>
          </a:xfrm>
          <a:solidFill>
            <a:schemeClr val="tx2"/>
          </a:solidFill>
        </p:spPr>
        <p:txBody>
          <a:bodyPr lIns="137160" tIns="45720" rIns="137160" bIns="45720" anchor="b" anchorCtr="0">
            <a:noAutofit/>
          </a:bodyPr>
          <a:lstStyle>
            <a:lvl1pPr marL="0" indent="0">
              <a:buNone/>
              <a:defRPr sz="3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节标题</a:t>
            </a:r>
            <a:endParaRPr lang="en-US" dirty="0"/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412972DB-9003-2E41-8816-DA66D08F344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1" y="5277315"/>
            <a:ext cx="3533423" cy="1199685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正文</a:t>
            </a:r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BC42EB25-D658-9942-9DB4-E2923B92DF1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37600" y="6375400"/>
            <a:ext cx="2844800" cy="406400"/>
          </a:xfrm>
        </p:spPr>
        <p:txBody>
          <a:bodyPr>
            <a:normAutofit/>
          </a:bodyPr>
          <a:lstStyle>
            <a:lvl1pPr marL="0" indent="0" algn="r">
              <a:buNone/>
              <a:defRPr sz="1200" b="0" i="0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lvl="0"/>
            <a:r>
              <a:rPr lang="zh-CN" altLang="en-US" dirty="0"/>
              <a:t>仅在必要时使用图注</a:t>
            </a:r>
            <a:endParaRPr lang="en-US" dirty="0"/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E80C21CB-A127-4642-94A3-3D6DB9505036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09601" y="3566238"/>
            <a:ext cx="3533423" cy="511387"/>
          </a:xfrm>
          <a:solidFill>
            <a:schemeClr val="tx2"/>
          </a:solidFill>
        </p:spPr>
        <p:txBody>
          <a:bodyPr lIns="137160" tIns="45720" rIns="137160" bIns="0" anchor="b" anchorCtr="0">
            <a:normAutofit/>
          </a:bodyPr>
          <a:lstStyle>
            <a:lvl1pPr marL="0" indent="0">
              <a:buNone/>
              <a:defRPr sz="1600" b="1" i="0">
                <a:solidFill>
                  <a:srgbClr val="84C2EA"/>
                </a:solidFill>
                <a:latin typeface="Lato Black" panose="020F0502020204030203" pitchFamily="34" charset="77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短标题，如使用英文标题全部大写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59268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图像：8 图以内，8 小节 + 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3" y="1665888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如果没有透明背景图片，可将非透明背景设置为“无填充”（页面上所有图片背景的设置须保持一致）</a:t>
            </a:r>
            <a:endParaRPr lang="en-US" dirty="0"/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4" y="1665888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4" y="356324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4" y="3141122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3" y="356324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3" y="3141122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3" y="1665888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3" y="356324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dirty="0"/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3" y="3141122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2" y="1665888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2" y="356324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dirty="0"/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2" y="3141122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3" y="4239755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4" y="4239755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4" y="6137115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4" y="571498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3" y="6137115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dirty="0"/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3" y="571498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3" y="4239755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3" y="6137115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dirty="0"/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3" y="571498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2" y="4239755"/>
            <a:ext cx="2621280" cy="1475232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仅使用透明背景的模型图片，并裁剪至边缘</a:t>
            </a:r>
            <a:endParaRPr lang="en-US" dirty="0"/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2" y="6137115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副标题</a:t>
            </a:r>
            <a:endParaRPr lang="en-US" dirty="0"/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2" y="5714989"/>
            <a:ext cx="2621280" cy="422127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510DEEC1-B7D0-2F46-82BD-5E91A5F3D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1074400" cy="62410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26004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图像：8 图以内，图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3" y="1971083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4" y="1971083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4" y="3446317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3" y="3446317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altLang="zh-CN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3" y="1971083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3" y="3446317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altLang="zh-CN" dirty="0"/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2" y="1971083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2" y="3446317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altLang="zh-CN" dirty="0"/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3" y="4173241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4" y="4173241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4" y="5648475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altLang="zh-CN" dirty="0"/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3" y="5648475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altLang="zh-CN" dirty="0"/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3" y="4173241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3" y="5648475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altLang="zh-CN" dirty="0"/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2" y="4173241"/>
            <a:ext cx="2621280" cy="147523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仅使用透明背景的模型图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2" y="5648475"/>
            <a:ext cx="2621280" cy="422127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4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altLang="zh-CN" dirty="0"/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1185684B-7EB3-874B-85C2-74126A4C8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1074400" cy="62410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78628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图像：10 图以内，图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0FD1A557-27D3-3444-B648-617B453087D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44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如果使用透明背景的模型图，背景格式设置为蓝色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3434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marR="0" indent="0" algn="ctr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zh-CN" altLang="en-US" dirty="0"/>
              <a:t>上图背景为无填充且蓝色边框时，图注文字居中</a:t>
            </a:r>
            <a:endParaRPr lang="en-US" dirty="0"/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1185684B-7EB3-874B-85C2-74126A4C8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1074400" cy="62410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514E8FA2-B67C-DF44-869F-B67F8CB3460A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844800" y="1844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如果使用透明背景的模型图，为所有图像添加蓝色背景</a:t>
            </a:r>
            <a:endParaRPr lang="en-US" dirty="0"/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EEB8B18F-4FBC-9140-90B6-A0CDF8BE3AEB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2844800" y="3434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上图为蓝色背景时，</a:t>
            </a:r>
            <a:br>
              <a:rPr lang="en-US" altLang="zh-CN" dirty="0"/>
            </a:br>
            <a:r>
              <a:rPr lang="zh-CN" altLang="en-US" dirty="0"/>
              <a:t>图注文字左对齐</a:t>
            </a:r>
            <a:endParaRPr lang="en-US" dirty="0"/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BEB108C-4568-064F-8ABF-CCC569AEA8F0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5080000" y="1844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仅在图像不是透明背景的情况下使用边框</a:t>
            </a:r>
            <a:endParaRPr lang="en-US" dirty="0"/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88783318-437C-BF4F-AE11-0130FCABA632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5080000" y="3434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图注文字长度不超过 </a:t>
            </a:r>
            <a:r>
              <a:rPr lang="en-US" altLang="zh-CN" dirty="0"/>
              <a:t>2 </a:t>
            </a:r>
            <a:r>
              <a:rPr lang="zh-CN" altLang="en-US" dirty="0"/>
              <a:t>行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60D69093-5942-2F4A-837D-D5627B64938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7315200" y="1844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仅图片</a:t>
            </a:r>
            <a:endParaRPr lang="en-US" dirty="0"/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D262EF29-B002-F444-BB27-3AE712302E15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7315200" y="3434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altLang="zh-CN" dirty="0"/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128656FA-B401-3D45-B9B6-8B5FF8CED57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550400" y="1844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仅图片</a:t>
            </a:r>
            <a:endParaRPr lang="en-US" altLang="zh-CN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7CB89430-A3A0-A641-8787-A7AE6F29A8A6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550400" y="3434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altLang="zh-CN" dirty="0"/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7571DCA7-594E-494F-AADE-BC41B66BBFCE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09600" y="4130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仅图片</a:t>
            </a:r>
            <a:endParaRPr lang="en-US" altLang="zh-CN" dirty="0"/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B5159A4-78B1-4544-A0AB-77A77FFECA21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09600" y="5720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altLang="zh-CN" dirty="0"/>
          </a:p>
        </p:txBody>
      </p:sp>
      <p:sp>
        <p:nvSpPr>
          <p:cNvPr id="56" name="Content Placeholder 3">
            <a:extLst>
              <a:ext uri="{FF2B5EF4-FFF2-40B4-BE49-F238E27FC236}">
                <a16:creationId xmlns:a16="http://schemas.microsoft.com/office/drawing/2014/main" id="{DC3FBC57-26A1-A840-9EB7-BB175D4D6B92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44800" y="4130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仅图片</a:t>
            </a:r>
            <a:endParaRPr lang="en-US" altLang="zh-CN" dirty="0"/>
          </a:p>
        </p:txBody>
      </p:sp>
      <p:sp>
        <p:nvSpPr>
          <p:cNvPr id="57" name="Content Placeholder 3">
            <a:extLst>
              <a:ext uri="{FF2B5EF4-FFF2-40B4-BE49-F238E27FC236}">
                <a16:creationId xmlns:a16="http://schemas.microsoft.com/office/drawing/2014/main" id="{142B5D21-DDD3-FF4B-8CA6-EE386537D307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2844800" y="5720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altLang="zh-CN" dirty="0"/>
          </a:p>
        </p:txBody>
      </p:sp>
      <p:sp>
        <p:nvSpPr>
          <p:cNvPr id="58" name="Content Placeholder 3">
            <a:extLst>
              <a:ext uri="{FF2B5EF4-FFF2-40B4-BE49-F238E27FC236}">
                <a16:creationId xmlns:a16="http://schemas.microsoft.com/office/drawing/2014/main" id="{3962A4AF-E295-3441-A76C-0DC350D83F13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5080000" y="4130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仅图片</a:t>
            </a:r>
            <a:endParaRPr lang="en-US" altLang="zh-CN" dirty="0"/>
          </a:p>
        </p:txBody>
      </p:sp>
      <p:sp>
        <p:nvSpPr>
          <p:cNvPr id="59" name="Content Placeholder 3">
            <a:extLst>
              <a:ext uri="{FF2B5EF4-FFF2-40B4-BE49-F238E27FC236}">
                <a16:creationId xmlns:a16="http://schemas.microsoft.com/office/drawing/2014/main" id="{44D1F572-C9BC-C747-B6B3-2A807FEB5291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080000" y="5720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altLang="zh-CN" dirty="0"/>
          </a:p>
        </p:txBody>
      </p:sp>
      <p:sp>
        <p:nvSpPr>
          <p:cNvPr id="60" name="Content Placeholder 3">
            <a:extLst>
              <a:ext uri="{FF2B5EF4-FFF2-40B4-BE49-F238E27FC236}">
                <a16:creationId xmlns:a16="http://schemas.microsoft.com/office/drawing/2014/main" id="{2409BE41-66D2-E94C-930C-A5210EB04806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15200" y="4130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仅图片</a:t>
            </a:r>
            <a:endParaRPr lang="en-US" altLang="zh-CN" dirty="0"/>
          </a:p>
        </p:txBody>
      </p:sp>
      <p:sp>
        <p:nvSpPr>
          <p:cNvPr id="61" name="Content Placeholder 3">
            <a:extLst>
              <a:ext uri="{FF2B5EF4-FFF2-40B4-BE49-F238E27FC236}">
                <a16:creationId xmlns:a16="http://schemas.microsoft.com/office/drawing/2014/main" id="{9D1114D4-21D7-6C45-A75F-B799CEFEC867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7315200" y="5720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altLang="zh-CN" dirty="0"/>
          </a:p>
        </p:txBody>
      </p:sp>
      <p:sp>
        <p:nvSpPr>
          <p:cNvPr id="62" name="Content Placeholder 3">
            <a:extLst>
              <a:ext uri="{FF2B5EF4-FFF2-40B4-BE49-F238E27FC236}">
                <a16:creationId xmlns:a16="http://schemas.microsoft.com/office/drawing/2014/main" id="{8E981D74-E025-3D41-A194-C0AAB855B2E6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550400" y="4130040"/>
            <a:ext cx="2109216" cy="158496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仅图片</a:t>
            </a:r>
            <a:endParaRPr lang="en-US" altLang="zh-CN" dirty="0"/>
          </a:p>
        </p:txBody>
      </p:sp>
      <p:sp>
        <p:nvSpPr>
          <p:cNvPr id="63" name="Content Placeholder 3">
            <a:extLst>
              <a:ext uri="{FF2B5EF4-FFF2-40B4-BE49-F238E27FC236}">
                <a16:creationId xmlns:a16="http://schemas.microsoft.com/office/drawing/2014/main" id="{1F7A6889-59BF-2444-AFE7-CB86FC91D044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550400" y="5720079"/>
            <a:ext cx="2109216" cy="537136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1067" b="0" i="0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 dirty="0"/>
              <a:t>简短图注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08429937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产品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6D338B6D-2B05-49D2-A9C2-918D2CEFA8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2"/>
            <a:ext cx="12192000" cy="6858184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E291A9A0-46AC-4013-9DFA-30CEA8D7BE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096"/>
          <a:stretch/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B918F8C6-FBE8-42CA-BE3B-EDEE6156FC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7688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：更多资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1" y="0"/>
            <a:ext cx="11480801" cy="6375400"/>
          </a:xfrm>
          <a:prstGeom prst="rect">
            <a:avLst/>
          </a:prstGeom>
        </p:spPr>
      </p:pic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3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2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3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2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8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9" name="TextBox 7">
            <a:extLst>
              <a:ext uri="{FF2B5EF4-FFF2-40B4-BE49-F238E27FC236}">
                <a16:creationId xmlns:a16="http://schemas.microsoft.com/office/drawing/2014/main" id="{DA2FEDFD-0867-4C68-AC34-61D0D4760F9C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3200" b="1" i="0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b="1" i="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更多资源</a:t>
            </a:r>
            <a:endParaRPr lang="en-US" altLang="zh-CN" sz="3200" b="1" i="0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54A69CCF-876A-47B7-8AB7-FECBBA83AA76}"/>
              </a:ext>
            </a:extLst>
          </p:cNvPr>
          <p:cNvSpPr txBox="1"/>
          <p:nvPr/>
        </p:nvSpPr>
        <p:spPr>
          <a:xfrm>
            <a:off x="943789" y="4104154"/>
            <a:ext cx="33528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中文博客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F61E5BAD-C93A-4565-BE4E-419244E78DDC}"/>
              </a:ext>
            </a:extLst>
          </p:cNvPr>
          <p:cNvSpPr txBox="1"/>
          <p:nvPr/>
        </p:nvSpPr>
        <p:spPr>
          <a:xfrm>
            <a:off x="4296589" y="4092206"/>
            <a:ext cx="32512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视频中心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23C7B225-2374-46E3-A0CD-A1526D4E2361}"/>
              </a:ext>
            </a:extLst>
          </p:cNvPr>
          <p:cNvSpPr txBox="1"/>
          <p:nvPr/>
        </p:nvSpPr>
        <p:spPr>
          <a:xfrm>
            <a:off x="943789" y="5791072"/>
            <a:ext cx="32512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用户故事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FAB41773-9C4F-4EBA-B1F3-F768F7A34DEF}"/>
              </a:ext>
            </a:extLst>
          </p:cNvPr>
          <p:cNvSpPr txBox="1"/>
          <p:nvPr/>
        </p:nvSpPr>
        <p:spPr>
          <a:xfrm>
            <a:off x="4318373" y="5791072"/>
            <a:ext cx="427390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案例下载</a:t>
            </a:r>
          </a:p>
        </p:txBody>
      </p:sp>
    </p:spTree>
    <p:extLst>
      <p:ext uri="{BB962C8B-B14F-4D97-AF65-F5344CB8AC3E}">
        <p14:creationId xmlns:p14="http://schemas.microsoft.com/office/powerpoint/2010/main" val="419716491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 (1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FBD1FBB3-0FAA-A6DF-3DB9-5404CAA0CCE5}"/>
              </a:ext>
            </a:extLst>
          </p:cNvPr>
          <p:cNvSpPr/>
          <p:nvPr/>
        </p:nvSpPr>
        <p:spPr>
          <a:xfrm>
            <a:off x="914400" y="1407584"/>
            <a:ext cx="10780184" cy="54504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/>
            <a:endParaRPr lang="en-US" altLang="zh-CN" sz="18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2" name="Content Placeholder 3"/>
          <p:cNvSpPr>
            <a:spLocks noGrp="1"/>
          </p:cNvSpPr>
          <p:nvPr>
            <p:ph sz="quarter" idx="29"/>
          </p:nvPr>
        </p:nvSpPr>
        <p:spPr>
          <a:xfrm>
            <a:off x="914400" y="1407585"/>
            <a:ext cx="10769600" cy="5450416"/>
          </a:xfrm>
          <a:noFill/>
          <a:ln w="6350">
            <a:noFill/>
          </a:ln>
        </p:spPr>
        <p:txBody>
          <a:bodyPr lIns="137160" rIns="137160" bIns="91440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2" name="Content Placeholder 3"/>
          <p:cNvSpPr>
            <a:spLocks noGrp="1"/>
          </p:cNvSpPr>
          <p:nvPr>
            <p:ph sz="quarter" idx="19"/>
          </p:nvPr>
        </p:nvSpPr>
        <p:spPr>
          <a:xfrm>
            <a:off x="609601" y="4077627"/>
            <a:ext cx="3533423" cy="1199685"/>
          </a:xfrm>
          <a:solidFill>
            <a:schemeClr val="tx2"/>
          </a:solidFill>
        </p:spPr>
        <p:txBody>
          <a:bodyPr lIns="137160" rIns="137160" anchor="b">
            <a:noAutofit/>
          </a:bodyPr>
          <a:lstStyle>
            <a:lvl1pPr marL="0" indent="0">
              <a:buNone/>
              <a:defRPr sz="3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3" name="Content Placeholder 3"/>
          <p:cNvSpPr>
            <a:spLocks noGrp="1"/>
          </p:cNvSpPr>
          <p:nvPr>
            <p:ph sz="quarter" idx="20"/>
          </p:nvPr>
        </p:nvSpPr>
        <p:spPr>
          <a:xfrm>
            <a:off x="609601" y="5277315"/>
            <a:ext cx="3533423" cy="1199685"/>
          </a:xfrm>
          <a:solidFill>
            <a:schemeClr val="tx2"/>
          </a:solidFill>
        </p:spPr>
        <p:txBody>
          <a:bodyPr lIns="137160" rIns="137160" bIns="13716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737600" y="6375400"/>
            <a:ext cx="2844800" cy="406400"/>
          </a:xfrm>
        </p:spPr>
        <p:txBody>
          <a:bodyPr>
            <a:normAutofit/>
          </a:bodyPr>
          <a:lstStyle>
            <a:lvl1pPr marL="0" indent="0" algn="r">
              <a:buNone/>
              <a:defRPr sz="12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609570" indent="0">
              <a:buNone/>
              <a:defRPr/>
            </a:lvl2pPr>
            <a:lvl3pPr marL="1219140" indent="0">
              <a:buNone/>
              <a:defRPr/>
            </a:lvl3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quarter" idx="30"/>
          </p:nvPr>
        </p:nvSpPr>
        <p:spPr>
          <a:xfrm>
            <a:off x="609601" y="3566238"/>
            <a:ext cx="3533423" cy="511387"/>
          </a:xfrm>
          <a:solidFill>
            <a:schemeClr val="tx2"/>
          </a:solidFill>
        </p:spPr>
        <p:txBody>
          <a:bodyPr lIns="137160" rIns="137160" bIns="0" anchor="b">
            <a:normAutofit/>
          </a:bodyPr>
          <a:lstStyle>
            <a:lvl1pPr marL="0" indent="0">
              <a:buNone/>
              <a:defRPr sz="1600" b="1" i="0">
                <a:solidFill>
                  <a:srgbClr val="84C2EA"/>
                </a:solidFill>
                <a:latin typeface="Lato Black" panose="020F0502020204030203" pitchFamily="34" charset="77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063712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基本：1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标题，文字可设置为顶端对齐、中部对齐或底端对齐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2674060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本：2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1" y="1778019"/>
            <a:ext cx="5483315" cy="5003783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9"/>
            <a:ext cx="5381715" cy="5003783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1" y="787417"/>
            <a:ext cx="11074401" cy="99060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标题，文字可设置为顶端对齐、中部对齐或底端对齐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236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本：2 栏 + 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719" y="1778021"/>
            <a:ext cx="5388765" cy="838175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 b="1"/>
            </a:lvl2pPr>
            <a:lvl3pPr marL="1219140" indent="0">
              <a:buNone/>
              <a:defRPr sz="2400" b="1"/>
            </a:lvl3pPr>
            <a:lvl4pPr marL="1828709" indent="0">
              <a:buNone/>
              <a:defRPr sz="2133" b="1"/>
            </a:lvl4pPr>
            <a:lvl5pPr marL="2438278" indent="0">
              <a:buNone/>
              <a:defRPr sz="2133" b="1"/>
            </a:lvl5pPr>
            <a:lvl6pPr marL="3047848" indent="0">
              <a:buNone/>
              <a:defRPr sz="2133" b="1"/>
            </a:lvl6pPr>
            <a:lvl7pPr marL="3657418" indent="0">
              <a:buNone/>
              <a:defRPr sz="2133" b="1"/>
            </a:lvl7pPr>
            <a:lvl8pPr marL="4266987" indent="0">
              <a:buNone/>
              <a:defRPr sz="2133" b="1"/>
            </a:lvl8pPr>
            <a:lvl9pPr marL="4876557" indent="0">
              <a:buNone/>
              <a:defRPr sz="2133" b="1"/>
            </a:lvl9pPr>
          </a:lstStyle>
          <a:p>
            <a:pPr lvl="0"/>
            <a:r>
              <a:rPr lang="zh-CN" altLang="en-US" dirty="0"/>
              <a:t>此版式用于比较事物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9" y="2616195"/>
            <a:ext cx="5388765" cy="4165607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70" indent="0">
              <a:buNone/>
              <a:defRPr sz="2667" b="1"/>
            </a:lvl2pPr>
            <a:lvl3pPr marL="1219140" indent="0">
              <a:buNone/>
              <a:defRPr sz="2400" b="1"/>
            </a:lvl3pPr>
            <a:lvl4pPr marL="1828709" indent="0">
              <a:buNone/>
              <a:defRPr sz="2133" b="1"/>
            </a:lvl4pPr>
            <a:lvl5pPr marL="2438278" indent="0">
              <a:buNone/>
              <a:defRPr sz="2133" b="1"/>
            </a:lvl5pPr>
            <a:lvl6pPr marL="3047848" indent="0">
              <a:buNone/>
              <a:defRPr sz="2133" b="1"/>
            </a:lvl6pPr>
            <a:lvl7pPr marL="3657418" indent="0">
              <a:buNone/>
              <a:defRPr sz="2133" b="1"/>
            </a:lvl7pPr>
            <a:lvl8pPr marL="4266987" indent="0">
              <a:buNone/>
              <a:defRPr sz="2133" b="1"/>
            </a:lvl8pPr>
            <a:lvl9pPr marL="4876557" indent="0">
              <a:buNone/>
              <a:defRPr sz="2133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8"/>
            <a:ext cx="5390923" cy="4165583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09" indent="0">
              <a:buNone/>
              <a:defRPr sz="1600">
                <a:latin typeface="Lato" panose="020F0502020204030203" pitchFamily="34" charset="0"/>
              </a:defRPr>
            </a:lvl4pPr>
            <a:lvl5pPr marL="2438278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zh-CN" altLang="en-US" dirty="0"/>
              <a:t>标题，文字可设置为顶端对齐、中部对齐或底端对齐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653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683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image" Target="../media/image3.png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2"/>
            <a:ext cx="10972800" cy="990601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zh-CN" altLang="en-US" dirty="0"/>
              <a:t>标题，文字可设置为顶端对齐、中部对齐或底端对齐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3"/>
            <a:ext cx="10972800" cy="5003797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  <a:endParaRPr lang="en-US" dirty="0"/>
          </a:p>
          <a:p>
            <a:pPr lvl="1"/>
            <a:r>
              <a:rPr lang="zh-CN" altLang="en-US" dirty="0"/>
              <a:t>第二级</a:t>
            </a:r>
            <a:endParaRPr lang="en-US" dirty="0"/>
          </a:p>
          <a:p>
            <a:pPr lvl="2"/>
            <a:r>
              <a:rPr lang="zh-CN" altLang="en-US" dirty="0"/>
              <a:t>第三级</a:t>
            </a:r>
            <a:endParaRPr lang="en-US" dirty="0"/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57"/>
          <a:srcRect l="24096"/>
          <a:stretch/>
        </p:blipFill>
        <p:spPr>
          <a:xfrm>
            <a:off x="0" y="153625"/>
            <a:ext cx="1422400" cy="3827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58"/>
          <a:stretch>
            <a:fillRect/>
          </a:stretch>
        </p:blipFill>
        <p:spPr>
          <a:xfrm>
            <a:off x="154372" y="298552"/>
            <a:ext cx="1003093" cy="9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824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6" r:id="rId46"/>
    <p:sldLayoutId id="2147483707" r:id="rId47"/>
    <p:sldLayoutId id="2147483708" r:id="rId48"/>
    <p:sldLayoutId id="2147483709" r:id="rId49"/>
    <p:sldLayoutId id="2147483710" r:id="rId50"/>
    <p:sldLayoutId id="2147483711" r:id="rId51"/>
    <p:sldLayoutId id="2147483712" r:id="rId52"/>
    <p:sldLayoutId id="2147483713" r:id="rId53"/>
    <p:sldLayoutId id="2147483714" r:id="rId54"/>
    <p:sldLayoutId id="2147483715" r:id="rId55"/>
  </p:sldLayoutIdLst>
  <p:txStyles>
    <p:titleStyle>
      <a:lvl1pPr algn="l" defTabSz="1219140" rtl="0" eaLnBrk="1" latinLnBrk="0" hangingPunct="1">
        <a:lnSpc>
          <a:spcPct val="11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39" indent="-234939" algn="l" defTabSz="121914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66" indent="-296319" algn="l" defTabSz="1219140" rtl="0" eaLnBrk="1" latinLnBrk="0" hangingPunct="1">
        <a:lnSpc>
          <a:spcPct val="100000"/>
        </a:lnSpc>
        <a:spcBef>
          <a:spcPts val="667"/>
        </a:spcBef>
        <a:buFontTx/>
        <a:buBlip>
          <a:blip r:embed="rId5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783" indent="-226473" algn="l" defTabSz="1075213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09" indent="0" algn="l" defTabSz="121914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278" indent="0" algn="l" defTabSz="121914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632" indent="-304784" algn="l" defTabSz="121914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121914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121914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121914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FB5DC0-88C6-498F-B3AB-C6BB2EF19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Digital rock morphology analysis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F3C5ACD-38C6-40CB-BD1B-3AE839A980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COMSOL</a:t>
            </a:r>
            <a:endParaRPr lang="zh-CN" altLang="en-US" dirty="0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59922F3-1C9E-46DE-A6DC-16D39567E0A7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1F69C72-024D-4BAC-AFC4-CE5EE3E7669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A50B27B8-C536-42F4-82F1-5EDA0D5EC107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D12EAB50-8B5B-4919-AF32-1904955784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892" y="-390525"/>
            <a:ext cx="9451163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810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C1053AD7-A7CB-40C5-9E13-1B4C582DA978}"/>
              </a:ext>
            </a:extLst>
          </p:cNvPr>
          <p:cNvSpPr>
            <a:spLocks noGrp="1"/>
          </p:cNvSpPr>
          <p:nvPr>
            <p:ph sz="half" idx="18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dirty="0"/>
              <a:t>Solve </a:t>
            </a:r>
            <a:r>
              <a:rPr lang="en-US" altLang="zh-CN" i="1" dirty="0"/>
              <a:t>Wall Distance</a:t>
            </a:r>
            <a:r>
              <a:rPr lang="en-US" altLang="zh-CN" dirty="0"/>
              <a:t> and </a:t>
            </a:r>
            <a:r>
              <a:rPr lang="en-US" altLang="zh-CN" i="1" dirty="0"/>
              <a:t>Coefficient Form PDE</a:t>
            </a:r>
            <a:r>
              <a:rPr lang="en-US" altLang="zh-CN" dirty="0"/>
              <a:t> together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dirty="0"/>
              <a:t>Solve </a:t>
            </a:r>
            <a:r>
              <a:rPr lang="en-US" altLang="zh-CN" i="1" dirty="0"/>
              <a:t>Laminar Flow</a:t>
            </a:r>
            <a:r>
              <a:rPr lang="en-US" altLang="zh-CN" dirty="0"/>
              <a:t> separately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4EBC6B5-95BA-41A0-9DD1-F8111CEB4C3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A84176EE-54AB-4E44-868C-58E4EAB4B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Study setting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E09EE95-104F-477F-A1B4-A182228CC1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1411" y="582356"/>
            <a:ext cx="12192000" cy="682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099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>
            <a:extLst>
              <a:ext uri="{FF2B5EF4-FFF2-40B4-BE49-F238E27FC236}">
                <a16:creationId xmlns:a16="http://schemas.microsoft.com/office/drawing/2014/main" id="{398822CD-6523-48BA-AA29-457FA1F6D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Wall Distance Field</a:t>
            </a:r>
            <a:endParaRPr lang="zh-CN" altLang="en-US" dirty="0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F872F788-72FA-45E0-ADA0-280F711E700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  <p:sp>
        <p:nvSpPr>
          <p:cNvPr id="11" name="内容占位符 10">
            <a:extLst>
              <a:ext uri="{FF2B5EF4-FFF2-40B4-BE49-F238E27FC236}">
                <a16:creationId xmlns:a16="http://schemas.microsoft.com/office/drawing/2014/main" id="{17604A7D-851C-4ABE-8897-19DBC833F1DC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Wall distance distribution provides the distance to the nearest wall at each point in the pore space</a:t>
            </a:r>
          </a:p>
          <a:p>
            <a:r>
              <a:rPr lang="en-US" altLang="zh-CN" dirty="0"/>
              <a:t>Largest wall distances occur at pore centers</a:t>
            </a:r>
          </a:p>
          <a:p>
            <a:r>
              <a:rPr lang="en-US" altLang="zh-CN" dirty="0"/>
              <a:t>Maximum pore radius in this 3D example: 0.4 mm*</a:t>
            </a:r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sz="1400" dirty="0"/>
              <a:t>Note: The distance estimate may be lower or higher due to mesh resolution and smoothing. </a:t>
            </a:r>
            <a:endParaRPr lang="zh-CN" altLang="en-US" sz="1400" dirty="0"/>
          </a:p>
        </p:txBody>
      </p:sp>
      <p:pic>
        <p:nvPicPr>
          <p:cNvPr id="45" name="内容占位符 44">
            <a:extLst>
              <a:ext uri="{FF2B5EF4-FFF2-40B4-BE49-F238E27FC236}">
                <a16:creationId xmlns:a16="http://schemas.microsoft.com/office/drawing/2014/main" id="{C19DFF7C-0060-4822-BFAE-0CCB67F16AC6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/>
          <a:stretch>
            <a:fillRect/>
          </a:stretch>
        </p:blipFill>
        <p:spPr>
          <a:xfrm>
            <a:off x="5324364" y="1449000"/>
            <a:ext cx="6715791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059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998BA5-0CF7-440A-A277-A83CFFA16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Wall Distance Gradient Field</a:t>
            </a:r>
            <a:endParaRPr lang="zh-CN" altLang="en-US" dirty="0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D90F843-8F82-4C70-AB8B-D4349EEF3EF6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altLang="zh-CN" dirty="0"/>
              <a:t>Locations where the gradient magnitude approaches zero indicate pore or channel centers</a:t>
            </a:r>
          </a:p>
          <a:p>
            <a:r>
              <a:rPr lang="en-US" altLang="zh-CN" dirty="0"/>
              <a:t>Ridge structures reflect network connectivity</a:t>
            </a:r>
          </a:p>
          <a:p>
            <a:r>
              <a:rPr lang="en-US" altLang="zh-CN" dirty="0"/>
              <a:t>Extract distance values at pore and channel centers for pore radius distribution analysis</a:t>
            </a:r>
          </a:p>
          <a:p>
            <a:endParaRPr lang="zh-CN" altLang="en-US" dirty="0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B92BFC7-ABED-48EE-BC8D-35D385D093A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  <p:pic>
        <p:nvPicPr>
          <p:cNvPr id="10" name="内容占位符 9">
            <a:extLst>
              <a:ext uri="{FF2B5EF4-FFF2-40B4-BE49-F238E27FC236}">
                <a16:creationId xmlns:a16="http://schemas.microsoft.com/office/drawing/2014/main" id="{B556652B-F84B-4C70-8EE6-E4B731B10880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/>
          <a:stretch>
            <a:fillRect/>
          </a:stretch>
        </p:blipFill>
        <p:spPr>
          <a:xfrm>
            <a:off x="5333870" y="1449000"/>
            <a:ext cx="6715791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760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C450214E-C7AA-41AD-8B7C-F794DFD0B6B1}"/>
              </a:ext>
            </a:extLst>
          </p:cNvPr>
          <p:cNvSpPr>
            <a:spLocks noGrp="1"/>
          </p:cNvSpPr>
          <p:nvPr>
            <p:ph sz="half" idx="18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dirty="0"/>
              <a:t>Use </a:t>
            </a:r>
            <a:r>
              <a:rPr lang="en-US" altLang="zh-CN" i="1" dirty="0" err="1"/>
              <a:t>pore_ind</a:t>
            </a:r>
            <a:r>
              <a:rPr lang="en-US" altLang="zh-CN" dirty="0"/>
              <a:t> to filter data points located in pore and pore-channel regions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dirty="0"/>
              <a:t>Dataset </a:t>
            </a:r>
            <a:r>
              <a:rPr lang="en-US" altLang="zh-CN" i="1" dirty="0"/>
              <a:t>Filter </a:t>
            </a:r>
            <a:r>
              <a:rPr lang="en-US" altLang="zh-CN" dirty="0"/>
              <a:t>select this subset, and plot with </a:t>
            </a:r>
            <a:r>
              <a:rPr lang="en-US" altLang="zh-CN" i="1" dirty="0"/>
              <a:t>Histogram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AA52C90-492A-4F9C-A2DD-95C5D06D850D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87466F8F-944E-436D-B92D-1C0333415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Pore Radius Distribution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226D30A-7567-4989-ABEE-FFE44A3231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1411" y="582356"/>
            <a:ext cx="12192000" cy="682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86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CA0B06C2-CFAC-498A-AC49-574A6BE40BE3}"/>
                  </a:ext>
                </a:extLst>
              </p:cNvPr>
              <p:cNvSpPr>
                <a:spLocks noGrp="1"/>
              </p:cNvSpPr>
              <p:nvPr>
                <p:ph sz="half" idx="18"/>
              </p:nvPr>
            </p:nvSpPr>
            <p:spPr>
              <a:xfrm>
                <a:off x="609601" y="4046187"/>
                <a:ext cx="3223683" cy="2440071"/>
              </a:xfrm>
            </p:spPr>
            <p:txBody>
              <a:bodyPr>
                <a:norm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en-US" altLang="zh-CN" dirty="0"/>
                  <a:t>Integrate the volume of pore region and connected pore region </a:t>
                </a:r>
                <a:r>
                  <a:rPr lang="zh-CN" altLang="en-US" dirty="0"/>
                  <a:t>（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zh-CN" altLang="en-US" dirty="0"/>
                  <a:t>）</a:t>
                </a:r>
                <a:r>
                  <a:rPr lang="en-US" altLang="zh-CN" dirty="0"/>
                  <a:t> 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en-US" altLang="zh-CN" dirty="0"/>
                  <a:t>Total and effective porosity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en-US" altLang="zh-CN" dirty="0"/>
                  <a:t>Permeability computed based on flow simulation </a:t>
                </a:r>
              </a:p>
            </p:txBody>
          </p:sp>
        </mc:Choice>
        <mc:Fallback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CA0B06C2-CFAC-498A-AC49-574A6BE40B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8"/>
              </p:nvPr>
            </p:nvSpPr>
            <p:spPr>
              <a:xfrm>
                <a:off x="609601" y="4046187"/>
                <a:ext cx="3223683" cy="2440071"/>
              </a:xfrm>
              <a:blipFill>
                <a:blip r:embed="rId2"/>
                <a:stretch>
                  <a:fillRect l="-4159" t="-3500" r="-1890" b="-12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3E6E1F6-8CE2-49B4-B40A-B6DF55EBD63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D4CE5971-9C36-48B2-8DC7-EAC48E97A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Porosity &amp; Permeability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E0746F9-DF81-471E-AF10-191C4313AF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1411" y="582356"/>
            <a:ext cx="12192000" cy="6829544"/>
          </a:xfrm>
          <a:prstGeom prst="rect">
            <a:avLst/>
          </a:prstGeom>
        </p:spPr>
      </p:pic>
      <p:sp>
        <p:nvSpPr>
          <p:cNvPr id="8" name="Oval 6">
            <a:extLst>
              <a:ext uri="{FF2B5EF4-FFF2-40B4-BE49-F238E27FC236}">
                <a16:creationId xmlns:a16="http://schemas.microsoft.com/office/drawing/2014/main" id="{28C3DAA0-745C-431D-8CFB-1D609576D3E2}"/>
              </a:ext>
            </a:extLst>
          </p:cNvPr>
          <p:cNvSpPr/>
          <p:nvPr/>
        </p:nvSpPr>
        <p:spPr>
          <a:xfrm>
            <a:off x="7146803" y="2883960"/>
            <a:ext cx="192505" cy="1925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+</a:t>
            </a:r>
          </a:p>
        </p:txBody>
      </p:sp>
      <p:sp>
        <p:nvSpPr>
          <p:cNvPr id="9" name="Oval 6">
            <a:extLst>
              <a:ext uri="{FF2B5EF4-FFF2-40B4-BE49-F238E27FC236}">
                <a16:creationId xmlns:a16="http://schemas.microsoft.com/office/drawing/2014/main" id="{681EA773-0447-4764-88DE-721BB5C2F9C3}"/>
              </a:ext>
            </a:extLst>
          </p:cNvPr>
          <p:cNvSpPr/>
          <p:nvPr/>
        </p:nvSpPr>
        <p:spPr>
          <a:xfrm>
            <a:off x="11153357" y="6369219"/>
            <a:ext cx="192505" cy="1925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592989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>
            <a:extLst>
              <a:ext uri="{FF2B5EF4-FFF2-40B4-BE49-F238E27FC236}">
                <a16:creationId xmlns:a16="http://schemas.microsoft.com/office/drawing/2014/main" id="{5B735755-0293-4063-9616-235502C20A2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标题 6">
            <a:extLst>
              <a:ext uri="{FF2B5EF4-FFF2-40B4-BE49-F238E27FC236}">
                <a16:creationId xmlns:a16="http://schemas.microsoft.com/office/drawing/2014/main" id="{8B87D5B2-96A6-466F-A63B-727D2003A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3D Digital Rock Morphology Analysis App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B2E62FC-B6FB-40D4-9E68-633082C5DC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1" y="1295402"/>
            <a:ext cx="9335284" cy="5774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500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01D9D809-CA5E-4017-85C4-A2EEB00B4749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700" y="1620657"/>
            <a:ext cx="6125449" cy="3236982"/>
          </a:xfrm>
        </p:spPr>
      </p:pic>
      <p:sp>
        <p:nvSpPr>
          <p:cNvPr id="6" name="标题 5">
            <a:extLst>
              <a:ext uri="{FF2B5EF4-FFF2-40B4-BE49-F238E27FC236}">
                <a16:creationId xmlns:a16="http://schemas.microsoft.com/office/drawing/2014/main" id="{19A631DF-1118-4F0A-8113-27D495BD9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Model Definition – 2D</a:t>
            </a:r>
            <a:endParaRPr lang="zh-CN" altLang="en-US" dirty="0"/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6669B9F4-DEF7-43BD-AE6D-9E47216E60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内容占位符 11">
                <a:extLst>
                  <a:ext uri="{FF2B5EF4-FFF2-40B4-BE49-F238E27FC236}">
                    <a16:creationId xmlns:a16="http://schemas.microsoft.com/office/drawing/2014/main" id="{CA25E18C-5D66-4AFF-9CCE-DBB59FC4C216}"/>
                  </a:ext>
                </a:extLst>
              </p:cNvPr>
              <p:cNvSpPr>
                <a:spLocks noGrp="1"/>
              </p:cNvSpPr>
              <p:nvPr>
                <p:ph sz="half" idx="10"/>
              </p:nvPr>
            </p:nvSpPr>
            <p:spPr>
              <a:xfrm>
                <a:off x="609602" y="2159000"/>
                <a:ext cx="4073658" cy="4216400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dirty="0"/>
                  <a:t>Import porous media geometry</a:t>
                </a:r>
              </a:p>
              <a:p>
                <a:pPr lvl="1"/>
                <a:r>
                  <a:rPr lang="en-US" altLang="zh-CN" i="1" dirty="0"/>
                  <a:t>Image to Curve</a:t>
                </a:r>
                <a:r>
                  <a:rPr lang="en-US" altLang="zh-CN" dirty="0"/>
                  <a:t> Addin</a:t>
                </a:r>
              </a:p>
              <a:p>
                <a:r>
                  <a:rPr lang="en-US" altLang="zh-CN" dirty="0"/>
                  <a:t>Set matrix surface as </a:t>
                </a:r>
                <a:r>
                  <a:rPr lang="en-US" altLang="zh-CN" i="1" dirty="0"/>
                  <a:t>wall</a:t>
                </a:r>
                <a:r>
                  <a:rPr lang="en-US" altLang="zh-CN" dirty="0"/>
                  <a:t>, and evaluate distance of each point to the nearest wall.</a:t>
                </a:r>
              </a:p>
              <a:p>
                <a:r>
                  <a:rPr lang="en-US" altLang="zh-CN" dirty="0"/>
                  <a:t>Distance field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&amp; gradient field 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endParaRPr lang="en-US" altLang="zh-CN" dirty="0"/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dirty="0"/>
                  <a:t>shows pore and pore throat size</a:t>
                </a:r>
              </a:p>
              <a:p>
                <a:pPr lvl="1"/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∇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≈0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&amp;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∇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correspond to pore or channel centers</a:t>
                </a:r>
              </a:p>
              <a:p>
                <a:pPr lvl="1"/>
                <a:r>
                  <a:rPr lang="en-US" altLang="zh-CN" dirty="0"/>
                  <a:t>Using user-defined threshold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zh-CN" altLang="en-US" dirty="0"/>
                  <a:t>，</a:t>
                </a:r>
                <a:r>
                  <a:rPr lang="en-US" altLang="zh-CN" dirty="0"/>
                  <a:t>the region with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∇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is used for pore distribution analysis</a:t>
                </a:r>
              </a:p>
              <a:p>
                <a:endParaRPr lang="en-US" altLang="zh-CN" dirty="0"/>
              </a:p>
            </p:txBody>
          </p:sp>
        </mc:Choice>
        <mc:Fallback xmlns="">
          <p:sp>
            <p:nvSpPr>
              <p:cNvPr id="12" name="内容占位符 11">
                <a:extLst>
                  <a:ext uri="{FF2B5EF4-FFF2-40B4-BE49-F238E27FC236}">
                    <a16:creationId xmlns:a16="http://schemas.microsoft.com/office/drawing/2014/main" id="{CA25E18C-5D66-4AFF-9CCE-DBB59FC4C2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0"/>
              </p:nvPr>
            </p:nvSpPr>
            <p:spPr>
              <a:xfrm>
                <a:off x="609602" y="2159000"/>
                <a:ext cx="4073658" cy="4216400"/>
              </a:xfrm>
              <a:blipFill>
                <a:blip r:embed="rId3"/>
                <a:stretch>
                  <a:fillRect l="-3293" t="-8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文本框 24">
            <a:extLst>
              <a:ext uri="{FF2B5EF4-FFF2-40B4-BE49-F238E27FC236}">
                <a16:creationId xmlns:a16="http://schemas.microsoft.com/office/drawing/2014/main" id="{0DF5B5B0-644C-497A-813D-698746DAF3A8}"/>
              </a:ext>
            </a:extLst>
          </p:cNvPr>
          <p:cNvSpPr txBox="1"/>
          <p:nvPr/>
        </p:nvSpPr>
        <p:spPr>
          <a:xfrm>
            <a:off x="6065814" y="4930781"/>
            <a:ext cx="69762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Matrix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702F7815-AF69-415C-80E2-97A5C64A7A6F}"/>
              </a:ext>
            </a:extLst>
          </p:cNvPr>
          <p:cNvSpPr txBox="1"/>
          <p:nvPr/>
        </p:nvSpPr>
        <p:spPr>
          <a:xfrm>
            <a:off x="6065813" y="5195843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Wall</a:t>
            </a:r>
            <a:endParaRPr lang="zh-CN" altLang="en-US" dirty="0"/>
          </a:p>
        </p:txBody>
      </p:sp>
      <p:cxnSp>
        <p:nvCxnSpPr>
          <p:cNvPr id="38" name="连接符: 肘形 37">
            <a:extLst>
              <a:ext uri="{FF2B5EF4-FFF2-40B4-BE49-F238E27FC236}">
                <a16:creationId xmlns:a16="http://schemas.microsoft.com/office/drawing/2014/main" id="{87EF7562-3FC3-41E2-8E78-E796CFEB3826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6763441" y="4549676"/>
            <a:ext cx="710644" cy="531146"/>
          </a:xfrm>
          <a:prstGeom prst="bentConnector3">
            <a:avLst>
              <a:gd name="adj1" fmla="val 10046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连接符: 肘形 40">
            <a:extLst>
              <a:ext uri="{FF2B5EF4-FFF2-40B4-BE49-F238E27FC236}">
                <a16:creationId xmlns:a16="http://schemas.microsoft.com/office/drawing/2014/main" id="{E9149C08-D64A-43D4-A129-669F0E3171CD}"/>
              </a:ext>
            </a:extLst>
          </p:cNvPr>
          <p:cNvCxnSpPr>
            <a:cxnSpLocks/>
            <a:stCxn id="26" idx="3"/>
          </p:cNvCxnSpPr>
          <p:nvPr/>
        </p:nvCxnSpPr>
        <p:spPr>
          <a:xfrm flipV="1">
            <a:off x="6604743" y="4208411"/>
            <a:ext cx="1672482" cy="1137473"/>
          </a:xfrm>
          <a:prstGeom prst="bentConnector3">
            <a:avLst>
              <a:gd name="adj1" fmla="val 10181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60972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19A631DF-1118-4F0A-8113-27D495BD9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Model Definition – 2D</a:t>
            </a:r>
            <a:endParaRPr lang="zh-CN" altLang="en-US" dirty="0"/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6669B9F4-DEF7-43BD-AE6D-9E47216E60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内容占位符 11">
                <a:extLst>
                  <a:ext uri="{FF2B5EF4-FFF2-40B4-BE49-F238E27FC236}">
                    <a16:creationId xmlns:a16="http://schemas.microsoft.com/office/drawing/2014/main" id="{CA25E18C-5D66-4AFF-9CCE-DBB59FC4C216}"/>
                  </a:ext>
                </a:extLst>
              </p:cNvPr>
              <p:cNvSpPr>
                <a:spLocks noGrp="1"/>
              </p:cNvSpPr>
              <p:nvPr>
                <p:ph sz="half" idx="10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altLang="zh-CN" dirty="0"/>
                  <a:t>Total porosity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includes connected and disconnected pore regions</a:t>
                </a:r>
              </a:p>
              <a:p>
                <a:r>
                  <a:rPr lang="en-US" altLang="zh-CN" dirty="0"/>
                  <a:t>Identify connected channels with flow simulation</a:t>
                </a:r>
              </a:p>
              <a:p>
                <a:pPr lvl="1"/>
                <a:r>
                  <a:rPr lang="en-US" altLang="zh-CN" dirty="0"/>
                  <a:t>Speed, viscosity and density affect flow through connected channels</a:t>
                </a:r>
              </a:p>
              <a:p>
                <a:pPr lvl="1"/>
                <a:r>
                  <a:rPr lang="en-US" altLang="zh-CN" dirty="0"/>
                  <a:t>Segment connected regions with flow speed</a:t>
                </a:r>
              </a:p>
              <a:p>
                <a:r>
                  <a:rPr lang="en-US" altLang="zh-CN" dirty="0"/>
                  <a:t>The volume of connected pore regions is integrated by regions satisfying:</a:t>
                </a:r>
                <a:endParaRPr lang="en-US" altLang="zh-CN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𝑡h𝑟𝑒𝑠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altLang="zh-CN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is average inflow velocity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𝑡h𝑟𝑒𝑠</m:t>
                        </m:r>
                      </m:sub>
                    </m:sSub>
                  </m:oMath>
                </a14:m>
                <a:r>
                  <a:rPr lang="en-US" altLang="zh-CN" dirty="0"/>
                  <a:t> is a parameter as threshold</a:t>
                </a:r>
              </a:p>
            </p:txBody>
          </p:sp>
        </mc:Choice>
        <mc:Fallback xmlns="">
          <p:sp>
            <p:nvSpPr>
              <p:cNvPr id="12" name="内容占位符 11">
                <a:extLst>
                  <a:ext uri="{FF2B5EF4-FFF2-40B4-BE49-F238E27FC236}">
                    <a16:creationId xmlns:a16="http://schemas.microsoft.com/office/drawing/2014/main" id="{CA25E18C-5D66-4AFF-9CCE-DBB59FC4C2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0"/>
              </p:nvPr>
            </p:nvSpPr>
            <p:spPr>
              <a:blipFill>
                <a:blip r:embed="rId2"/>
                <a:stretch>
                  <a:fillRect l="-3411" t="-1445" b="-7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文本框 42">
            <a:extLst>
              <a:ext uri="{FF2B5EF4-FFF2-40B4-BE49-F238E27FC236}">
                <a16:creationId xmlns:a16="http://schemas.microsoft.com/office/drawing/2014/main" id="{CE60CBA7-7AD9-4FE1-B069-AE868302488A}"/>
              </a:ext>
            </a:extLst>
          </p:cNvPr>
          <p:cNvSpPr txBox="1"/>
          <p:nvPr/>
        </p:nvSpPr>
        <p:spPr>
          <a:xfrm>
            <a:off x="5146460" y="5781364"/>
            <a:ext cx="87716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Outlet</a:t>
            </a:r>
            <a:endParaRPr lang="zh-CN" altLang="en-US" dirty="0"/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A6ACCC96-FDD3-4E75-920F-001C82C84AE7}"/>
              </a:ext>
            </a:extLst>
          </p:cNvPr>
          <p:cNvSpPr txBox="1"/>
          <p:nvPr/>
        </p:nvSpPr>
        <p:spPr>
          <a:xfrm>
            <a:off x="6568142" y="5781364"/>
            <a:ext cx="12355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Connected Region</a:t>
            </a:r>
            <a:endParaRPr lang="zh-CN" altLang="en-US" dirty="0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BD9E8391-F394-4A17-85DE-043E62890DDB}"/>
              </a:ext>
            </a:extLst>
          </p:cNvPr>
          <p:cNvSpPr txBox="1"/>
          <p:nvPr/>
        </p:nvSpPr>
        <p:spPr>
          <a:xfrm>
            <a:off x="11451721" y="5781364"/>
            <a:ext cx="5341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Inlet</a:t>
            </a:r>
            <a:endParaRPr lang="zh-CN" altLang="en-US" dirty="0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899E5E6D-C67A-4DC4-A80C-E59EC9753669}"/>
              </a:ext>
            </a:extLst>
          </p:cNvPr>
          <p:cNvSpPr txBox="1"/>
          <p:nvPr/>
        </p:nvSpPr>
        <p:spPr>
          <a:xfrm>
            <a:off x="7682458" y="5781364"/>
            <a:ext cx="79380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Isolated</a:t>
            </a:r>
          </a:p>
          <a:p>
            <a:pPr algn="ctr"/>
            <a:r>
              <a:rPr lang="en-US" altLang="zh-CN" dirty="0"/>
              <a:t>Region</a:t>
            </a:r>
            <a:endParaRPr lang="zh-CN" altLang="en-US" dirty="0"/>
          </a:p>
        </p:txBody>
      </p:sp>
      <p:cxnSp>
        <p:nvCxnSpPr>
          <p:cNvPr id="64" name="直接连接符 63">
            <a:extLst>
              <a:ext uri="{FF2B5EF4-FFF2-40B4-BE49-F238E27FC236}">
                <a16:creationId xmlns:a16="http://schemas.microsoft.com/office/drawing/2014/main" id="{114A4F00-1038-4D56-9EF9-815BE6175543}"/>
              </a:ext>
            </a:extLst>
          </p:cNvPr>
          <p:cNvCxnSpPr>
            <a:cxnSpLocks/>
            <a:stCxn id="44" idx="0"/>
          </p:cNvCxnSpPr>
          <p:nvPr/>
        </p:nvCxnSpPr>
        <p:spPr>
          <a:xfrm flipV="1">
            <a:off x="7185933" y="4369091"/>
            <a:ext cx="0" cy="14122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393A8C42-0B61-4E9A-92B5-0AE2215AACD1}"/>
              </a:ext>
            </a:extLst>
          </p:cNvPr>
          <p:cNvCxnSpPr>
            <a:cxnSpLocks/>
          </p:cNvCxnSpPr>
          <p:nvPr/>
        </p:nvCxnSpPr>
        <p:spPr>
          <a:xfrm flipV="1">
            <a:off x="8081112" y="4448175"/>
            <a:ext cx="0" cy="13334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连接符: 肘形 84">
            <a:extLst>
              <a:ext uri="{FF2B5EF4-FFF2-40B4-BE49-F238E27FC236}">
                <a16:creationId xmlns:a16="http://schemas.microsoft.com/office/drawing/2014/main" id="{F06E2634-0D84-4DEE-ACBE-0A743AE9B6F5}"/>
              </a:ext>
            </a:extLst>
          </p:cNvPr>
          <p:cNvCxnSpPr>
            <a:stCxn id="43" idx="0"/>
          </p:cNvCxnSpPr>
          <p:nvPr/>
        </p:nvCxnSpPr>
        <p:spPr>
          <a:xfrm rot="5400000" flipH="1" flipV="1">
            <a:off x="4488342" y="4439976"/>
            <a:ext cx="2438089" cy="244688"/>
          </a:xfrm>
          <a:prstGeom prst="bentConnector3">
            <a:avLst>
              <a:gd name="adj1" fmla="val 10000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连接符: 肘形 86">
            <a:extLst>
              <a:ext uri="{FF2B5EF4-FFF2-40B4-BE49-F238E27FC236}">
                <a16:creationId xmlns:a16="http://schemas.microsoft.com/office/drawing/2014/main" id="{A7AB06AB-65EB-46E7-8948-60EC9747D8B5}"/>
              </a:ext>
            </a:extLst>
          </p:cNvPr>
          <p:cNvCxnSpPr>
            <a:cxnSpLocks/>
            <a:stCxn id="40" idx="0"/>
          </p:cNvCxnSpPr>
          <p:nvPr/>
        </p:nvCxnSpPr>
        <p:spPr>
          <a:xfrm rot="16200000" flipV="1">
            <a:off x="10713725" y="4776307"/>
            <a:ext cx="1849920" cy="160194"/>
          </a:xfrm>
          <a:prstGeom prst="bentConnector3">
            <a:avLst>
              <a:gd name="adj1" fmla="val 10033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0B1B8815-EF6E-4067-96E7-9E01FC5ED14E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381764"/>
            <a:ext cx="6400800" cy="3382491"/>
          </a:xfrm>
        </p:spPr>
      </p:pic>
    </p:spTree>
    <p:extLst>
      <p:ext uri="{BB962C8B-B14F-4D97-AF65-F5344CB8AC3E}">
        <p14:creationId xmlns:p14="http://schemas.microsoft.com/office/powerpoint/2010/main" val="6343576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>
            <a:extLst>
              <a:ext uri="{FF2B5EF4-FFF2-40B4-BE49-F238E27FC236}">
                <a16:creationId xmlns:a16="http://schemas.microsoft.com/office/drawing/2014/main" id="{45652D43-2B87-4685-83A9-56A2897343D0}"/>
              </a:ext>
            </a:extLst>
          </p:cNvPr>
          <p:cNvSpPr>
            <a:spLocks noGrp="1"/>
          </p:cNvSpPr>
          <p:nvPr>
            <p:ph sz="half" idx="18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dirty="0"/>
              <a:t>Select pore regions for </a:t>
            </a:r>
            <a:r>
              <a:rPr lang="en-US" altLang="zh-CN" i="1" dirty="0"/>
              <a:t>Wall Distance</a:t>
            </a:r>
            <a:r>
              <a:rPr lang="en-US" altLang="zh-CN" dirty="0"/>
              <a:t> interface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dirty="0"/>
              <a:t>Select matrix surfaces as </a:t>
            </a:r>
            <a:r>
              <a:rPr lang="en-US" altLang="zh-CN" i="1" dirty="0"/>
              <a:t>Wall</a:t>
            </a:r>
            <a:r>
              <a:rPr lang="en-US" altLang="zh-CN" dirty="0"/>
              <a:t> boundary condition</a:t>
            </a:r>
            <a:endParaRPr lang="zh-CN" altLang="en-US" dirty="0"/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199D25CA-C297-405E-926E-532D401328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A33E1D60-6047-48E1-812C-53B1A41F3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i="1" dirty="0"/>
              <a:t>Wall Distance </a:t>
            </a:r>
            <a:r>
              <a:rPr lang="en-US" altLang="zh-CN" dirty="0"/>
              <a:t>Setting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B27734F-AF05-4E12-8633-9D172B3B52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1411" y="582356"/>
            <a:ext cx="12192000" cy="682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6908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67299369-D8F4-4BF8-92E7-DE2BE4925AFC}"/>
                  </a:ext>
                </a:extLst>
              </p:cNvPr>
              <p:cNvSpPr>
                <a:spLocks noGrp="1"/>
              </p:cNvSpPr>
              <p:nvPr>
                <p:ph sz="half" idx="18"/>
              </p:nvPr>
            </p:nvSpPr>
            <p:spPr/>
            <p:txBody>
              <a:bodyPr/>
              <a:lstStyle/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en-US" altLang="zh-CN" dirty="0"/>
                  <a:t>Map distance field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𝑤𝑑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𝐷𝑤</m:t>
                    </m:r>
                  </m:oMath>
                </a14:m>
                <a:r>
                  <a:rPr lang="en-US" altLang="zh-CN" dirty="0"/>
                  <a:t> into 2</a:t>
                </a:r>
                <a:r>
                  <a:rPr lang="en-US" altLang="zh-CN" baseline="30000" dirty="0"/>
                  <a:t>nd</a:t>
                </a:r>
                <a:r>
                  <a:rPr lang="en-US" altLang="zh-CN" dirty="0"/>
                  <a:t> order Lagrange element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altLang="zh-CN" dirty="0"/>
                  <a:t> via </a:t>
                </a:r>
                <a:r>
                  <a:rPr lang="en-US" altLang="zh-CN" i="1" dirty="0"/>
                  <a:t>Coefficient Form PDE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en-US" altLang="zh-CN" dirty="0"/>
                  <a:t>Allow accurate 1</a:t>
                </a:r>
                <a:r>
                  <a:rPr lang="en-US" altLang="zh-CN" baseline="30000" dirty="0"/>
                  <a:t>st</a:t>
                </a:r>
                <a:r>
                  <a:rPr lang="en-US" altLang="zh-CN" dirty="0"/>
                  <a:t> and 2</a:t>
                </a:r>
                <a:r>
                  <a:rPr lang="en-US" altLang="zh-CN" baseline="30000" dirty="0"/>
                  <a:t>nd</a:t>
                </a:r>
                <a:r>
                  <a:rPr lang="en-US" altLang="zh-CN" dirty="0"/>
                  <a:t> order derivatives of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zh-CN" altLang="en-US" dirty="0"/>
                  <a:t> </a:t>
                </a:r>
              </a:p>
            </p:txBody>
          </p:sp>
        </mc:Choice>
        <mc:Fallback xmlns="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67299369-D8F4-4BF8-92E7-DE2BE4925A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8"/>
              </p:nvPr>
            </p:nvSpPr>
            <p:spPr>
              <a:blipFill>
                <a:blip r:embed="rId2"/>
                <a:stretch>
                  <a:fillRect l="-4159" t="-3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6E13409-C608-456B-AA59-FE08B69C8350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BFAEDCD2-2362-41CE-A00E-74F51A4BF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Distance and Gradient Field</a:t>
            </a:r>
            <a:endParaRPr lang="zh-CN" alt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BFA69A9-BDB7-45DB-8A74-2E43B8EEBB44}"/>
              </a:ext>
            </a:extLst>
          </p:cNvPr>
          <p:cNvSpPr/>
          <p:nvPr/>
        </p:nvSpPr>
        <p:spPr>
          <a:xfrm>
            <a:off x="3737031" y="4046188"/>
            <a:ext cx="192505" cy="1925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+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EDAAF8A-D9E9-4FCB-A79A-DC97D7B48F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1411" y="582356"/>
            <a:ext cx="12192000" cy="6829544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9018CBAF-68A5-44D7-BC8F-863486978E95}"/>
              </a:ext>
            </a:extLst>
          </p:cNvPr>
          <p:cNvSpPr/>
          <p:nvPr/>
        </p:nvSpPr>
        <p:spPr>
          <a:xfrm>
            <a:off x="7234208" y="5063741"/>
            <a:ext cx="192505" cy="1925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519088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标题 14">
            <a:extLst>
              <a:ext uri="{FF2B5EF4-FFF2-40B4-BE49-F238E27FC236}">
                <a16:creationId xmlns:a16="http://schemas.microsoft.com/office/drawing/2014/main" id="{63D265C3-1B36-4C8A-A906-F85A8B8A1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Background and purpose</a:t>
            </a:r>
            <a:endParaRPr lang="zh-CN" altLang="en-US" dirty="0"/>
          </a:p>
        </p:txBody>
      </p:sp>
      <p:sp>
        <p:nvSpPr>
          <p:cNvPr id="16" name="内容占位符 15">
            <a:extLst>
              <a:ext uri="{FF2B5EF4-FFF2-40B4-BE49-F238E27FC236}">
                <a16:creationId xmlns:a16="http://schemas.microsoft.com/office/drawing/2014/main" id="{EE143D1C-6ED6-498C-ADBC-D856D995B02C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Digital Rock Analysis employs high-resolution imaging techniques (2D slices and 3D CT reconstructions) of actual rock cores to quantitatively analyze rock pore structures at the pore scale. </a:t>
            </a:r>
          </a:p>
          <a:p>
            <a:r>
              <a:rPr lang="en-US" altLang="zh-CN" dirty="0"/>
              <a:t>This model with App GUI demonstrates how to</a:t>
            </a:r>
            <a:r>
              <a:rPr lang="zh-CN" altLang="en-US" dirty="0"/>
              <a:t> </a:t>
            </a:r>
            <a:r>
              <a:rPr lang="en-US" altLang="zh-CN" dirty="0"/>
              <a:t>use COMSOL to import digital rock geometry, analyze pore structures and connectivity, and visualize results interactively.</a:t>
            </a:r>
          </a:p>
          <a:p>
            <a:r>
              <a:rPr lang="en-US" altLang="zh-CN" dirty="0"/>
              <a:t>Main applications</a:t>
            </a:r>
          </a:p>
          <a:p>
            <a:pPr lvl="1"/>
            <a:r>
              <a:rPr lang="en-US" altLang="zh-CN" dirty="0"/>
              <a:t>Characterize pore structure and connectivity of porous media</a:t>
            </a:r>
          </a:p>
          <a:p>
            <a:pPr lvl="1"/>
            <a:r>
              <a:rPr lang="en-US" altLang="zh-CN" dirty="0"/>
              <a:t>Identify preferential flow paths, water channeling, and profile control</a:t>
            </a:r>
          </a:p>
          <a:p>
            <a:pPr lvl="1"/>
            <a:r>
              <a:rPr lang="en-US" altLang="zh-CN" dirty="0"/>
              <a:t>Analyze pore throats (bottlenecks) and residual oil zones</a:t>
            </a:r>
            <a:endParaRPr lang="zh-CN" altLang="en-US" dirty="0"/>
          </a:p>
        </p:txBody>
      </p:sp>
      <p:sp>
        <p:nvSpPr>
          <p:cNvPr id="18" name="文本占位符 17">
            <a:extLst>
              <a:ext uri="{FF2B5EF4-FFF2-40B4-BE49-F238E27FC236}">
                <a16:creationId xmlns:a16="http://schemas.microsoft.com/office/drawing/2014/main" id="{DEBE3104-B25B-4DF6-8796-5A207743978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  <p:pic>
        <p:nvPicPr>
          <p:cNvPr id="23" name="内容占位符 22">
            <a:extLst>
              <a:ext uri="{FF2B5EF4-FFF2-40B4-BE49-F238E27FC236}">
                <a16:creationId xmlns:a16="http://schemas.microsoft.com/office/drawing/2014/main" id="{387F0EBF-3F72-43B8-A61B-B31028001D60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/>
          <a:stretch>
            <a:fillRect/>
          </a:stretch>
        </p:blipFill>
        <p:spPr>
          <a:xfrm>
            <a:off x="7694084" y="1825440"/>
            <a:ext cx="5044500" cy="260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56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40046B8-C8B0-42EA-8DE5-27F20FC5289E}"/>
              </a:ext>
            </a:extLst>
          </p:cNvPr>
          <p:cNvSpPr>
            <a:spLocks noGrp="1"/>
          </p:cNvSpPr>
          <p:nvPr>
            <p:ph sz="half" idx="18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dirty="0"/>
              <a:t>The variable </a:t>
            </a:r>
            <a:r>
              <a:rPr lang="en-US" altLang="zh-CN" i="1" dirty="0" err="1"/>
              <a:t>pore_ind</a:t>
            </a:r>
            <a:r>
              <a:rPr lang="en-US" altLang="zh-CN" dirty="0"/>
              <a:t> indicates potential pore and channel locations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dirty="0"/>
              <a:t>The threshold parameter </a:t>
            </a:r>
            <a:r>
              <a:rPr lang="en-US" altLang="zh-CN" i="1" dirty="0" err="1"/>
              <a:t>pore_thres</a:t>
            </a:r>
            <a:r>
              <a:rPr lang="en-US" altLang="zh-CN" dirty="0"/>
              <a:t> to refine detection criteria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7394593-6ED2-4593-8525-725D02BDB17D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4DD0ACA1-3C22-4AA9-8E62-04AD93258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Local Maximum of Distance Field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D4F9412-E6CD-40DE-B507-9BF0A4CC2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1411" y="582356"/>
            <a:ext cx="12192000" cy="6829544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5F73427A-E3C4-4B1A-A2DD-31A46A8B2797}"/>
              </a:ext>
            </a:extLst>
          </p:cNvPr>
          <p:cNvSpPr/>
          <p:nvPr/>
        </p:nvSpPr>
        <p:spPr>
          <a:xfrm>
            <a:off x="3737031" y="4046188"/>
            <a:ext cx="192505" cy="1925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+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2141D57-5402-43A5-80C4-4847DD8B9079}"/>
              </a:ext>
            </a:extLst>
          </p:cNvPr>
          <p:cNvSpPr/>
          <p:nvPr/>
        </p:nvSpPr>
        <p:spPr>
          <a:xfrm>
            <a:off x="8629873" y="5954078"/>
            <a:ext cx="192505" cy="1925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+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D62032A-DD80-43AE-87D9-860AB410AD6B}"/>
              </a:ext>
            </a:extLst>
          </p:cNvPr>
          <p:cNvSpPr/>
          <p:nvPr/>
        </p:nvSpPr>
        <p:spPr>
          <a:xfrm>
            <a:off x="7153998" y="2978267"/>
            <a:ext cx="192505" cy="1925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+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367E065-6AF9-4FFB-9424-CF51F90866A0}"/>
              </a:ext>
            </a:extLst>
          </p:cNvPr>
          <p:cNvSpPr/>
          <p:nvPr/>
        </p:nvSpPr>
        <p:spPr>
          <a:xfrm>
            <a:off x="7153998" y="5673341"/>
            <a:ext cx="192505" cy="1925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0919762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7784F3C-E650-42F1-AA2A-818C2A40BE68}"/>
              </a:ext>
            </a:extLst>
          </p:cNvPr>
          <p:cNvSpPr>
            <a:spLocks noGrp="1"/>
          </p:cNvSpPr>
          <p:nvPr>
            <p:ph sz="half" idx="18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i="1" dirty="0"/>
              <a:t>Laminar Flow</a:t>
            </a:r>
            <a:r>
              <a:rPr lang="en-US" altLang="zh-CN" dirty="0"/>
              <a:t> interface to compute flow in pore regions.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i="1" dirty="0"/>
              <a:t>Inlet</a:t>
            </a:r>
            <a:r>
              <a:rPr lang="en-US" altLang="zh-CN" dirty="0"/>
              <a:t> for average velocity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FF1417-96CA-4ACA-A750-C91AB3305659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D1517704-1701-4AF9-A300-BECC2AAD5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Flow in pores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2B6EA9E-BFF6-44DD-99E7-310A23FC40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1411" y="582356"/>
            <a:ext cx="12192000" cy="682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9516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C1053AD7-A7CB-40C5-9E13-1B4C582DA978}"/>
              </a:ext>
            </a:extLst>
          </p:cNvPr>
          <p:cNvSpPr>
            <a:spLocks noGrp="1"/>
          </p:cNvSpPr>
          <p:nvPr>
            <p:ph sz="half" idx="18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dirty="0"/>
              <a:t>Solve </a:t>
            </a:r>
            <a:r>
              <a:rPr lang="en-US" altLang="zh-CN" i="1" dirty="0"/>
              <a:t>Wall Distance</a:t>
            </a:r>
            <a:r>
              <a:rPr lang="en-US" altLang="zh-CN" dirty="0"/>
              <a:t> and </a:t>
            </a:r>
            <a:r>
              <a:rPr lang="en-US" altLang="zh-CN" i="1" dirty="0"/>
              <a:t>Coefficient Form PDE</a:t>
            </a:r>
            <a:r>
              <a:rPr lang="en-US" altLang="zh-CN" dirty="0"/>
              <a:t> together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dirty="0"/>
              <a:t>Solve </a:t>
            </a:r>
            <a:r>
              <a:rPr lang="en-US" altLang="zh-CN" i="1" dirty="0"/>
              <a:t>Laminar Flow</a:t>
            </a:r>
            <a:r>
              <a:rPr lang="en-US" altLang="zh-CN" dirty="0"/>
              <a:t> separately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4EBC6B5-95BA-41A0-9DD1-F8111CEB4C3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A84176EE-54AB-4E44-868C-58E4EAB4B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Study setting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854B8BC-AD72-4D6F-B00F-EB61DE8DD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1411" y="582356"/>
            <a:ext cx="12192000" cy="682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1255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>
            <a:extLst>
              <a:ext uri="{FF2B5EF4-FFF2-40B4-BE49-F238E27FC236}">
                <a16:creationId xmlns:a16="http://schemas.microsoft.com/office/drawing/2014/main" id="{398822CD-6523-48BA-AA29-457FA1F6D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Wall Distance Field</a:t>
            </a:r>
            <a:endParaRPr lang="zh-CN" altLang="en-US" dirty="0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F872F788-72FA-45E0-ADA0-280F711E700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  <p:sp>
        <p:nvSpPr>
          <p:cNvPr id="11" name="内容占位符 10">
            <a:extLst>
              <a:ext uri="{FF2B5EF4-FFF2-40B4-BE49-F238E27FC236}">
                <a16:creationId xmlns:a16="http://schemas.microsoft.com/office/drawing/2014/main" id="{17604A7D-851C-4ABE-8897-19DBC833F1DC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Wall distance distribution provides the distance to the nearest wall at each point in the pore space</a:t>
            </a:r>
          </a:p>
          <a:p>
            <a:r>
              <a:rPr lang="en-US" altLang="zh-CN" dirty="0"/>
              <a:t>Largest wall distances occur at pore centers</a:t>
            </a:r>
          </a:p>
          <a:p>
            <a:r>
              <a:rPr lang="en-US" altLang="zh-CN" dirty="0"/>
              <a:t>Maximum pore radius in this 3D example: 27.6</a:t>
            </a:r>
            <a:r>
              <a:rPr lang="zh-CN" altLang="en-US" dirty="0"/>
              <a:t> </a:t>
            </a:r>
            <a:r>
              <a:rPr lang="en-US" altLang="zh-CN" dirty="0"/>
              <a:t>um*</a:t>
            </a:r>
          </a:p>
          <a:p>
            <a:endParaRPr lang="en-US" altLang="zh-CN" dirty="0"/>
          </a:p>
          <a:p>
            <a:endParaRPr lang="en-US" altLang="zh-CN" dirty="0"/>
          </a:p>
          <a:p>
            <a:pPr lvl="0"/>
            <a:r>
              <a:rPr lang="en-US" altLang="zh-CN" sz="1400" dirty="0"/>
              <a:t>Note: The distance estimate may be lower or higher due to mesh resolution and smoothing. </a:t>
            </a:r>
            <a:endParaRPr lang="zh-CN" altLang="en-US" sz="1400" dirty="0"/>
          </a:p>
          <a:p>
            <a:endParaRPr lang="zh-CN" altLang="en-US" dirty="0"/>
          </a:p>
        </p:txBody>
      </p:sp>
      <p:pic>
        <p:nvPicPr>
          <p:cNvPr id="9" name="内容占位符 8">
            <a:extLst>
              <a:ext uri="{FF2B5EF4-FFF2-40B4-BE49-F238E27FC236}">
                <a16:creationId xmlns:a16="http://schemas.microsoft.com/office/drawing/2014/main" id="{C8A93A44-01B4-47D1-AF7D-5F2124FBC4CF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739" y="1524000"/>
            <a:ext cx="7004122" cy="3810000"/>
          </a:xfrm>
        </p:spPr>
      </p:pic>
    </p:spTree>
    <p:extLst>
      <p:ext uri="{BB962C8B-B14F-4D97-AF65-F5344CB8AC3E}">
        <p14:creationId xmlns:p14="http://schemas.microsoft.com/office/powerpoint/2010/main" val="12597490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998BA5-0CF7-440A-A277-A83CFFA16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Wall Distance Gradient Field</a:t>
            </a:r>
            <a:endParaRPr lang="zh-CN" altLang="en-US" dirty="0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D90F843-8F82-4C70-AB8B-D4349EEF3EF6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altLang="zh-CN" dirty="0"/>
              <a:t>Locations where the gradient magnitude approaches zero indicate pore or channel centers</a:t>
            </a:r>
          </a:p>
          <a:p>
            <a:r>
              <a:rPr lang="en-US" altLang="zh-CN" dirty="0"/>
              <a:t>Ridge structures reflect network connectivity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B92BFC7-ABED-48EE-BC8D-35D385D093A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  <p:pic>
        <p:nvPicPr>
          <p:cNvPr id="8" name="内容占位符 7">
            <a:extLst>
              <a:ext uri="{FF2B5EF4-FFF2-40B4-BE49-F238E27FC236}">
                <a16:creationId xmlns:a16="http://schemas.microsoft.com/office/drawing/2014/main" id="{3F44E12F-256E-4C7E-83B6-7678D7C957C5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270" y="1552575"/>
            <a:ext cx="6899060" cy="3752850"/>
          </a:xfrm>
        </p:spPr>
      </p:pic>
    </p:spTree>
    <p:extLst>
      <p:ext uri="{BB962C8B-B14F-4D97-AF65-F5344CB8AC3E}">
        <p14:creationId xmlns:p14="http://schemas.microsoft.com/office/powerpoint/2010/main" val="37982797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998BA5-0CF7-440A-A277-A83CFFA16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Wall Distance Gradient Field</a:t>
            </a:r>
            <a:endParaRPr lang="zh-CN" altLang="en-US" dirty="0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D90F843-8F82-4C70-AB8B-D4349EEF3EF6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altLang="zh-CN" dirty="0"/>
              <a:t>Locations where the gradient magnitude approaches zero indicate pore or channel centers</a:t>
            </a:r>
          </a:p>
          <a:p>
            <a:r>
              <a:rPr lang="en-US" altLang="zh-CN" dirty="0"/>
              <a:t>Ridge structures reflect network connectivity</a:t>
            </a:r>
          </a:p>
          <a:p>
            <a:r>
              <a:rPr lang="en-US" altLang="zh-CN" dirty="0"/>
              <a:t>Extract distance values at pore and channel centers for pore radius distribution analysis</a:t>
            </a:r>
          </a:p>
          <a:p>
            <a:endParaRPr lang="zh-CN" altLang="en-US" dirty="0"/>
          </a:p>
        </p:txBody>
      </p:sp>
      <p:sp>
        <p:nvSpPr>
          <p:cNvPr id="10" name="内容占位符 9">
            <a:extLst>
              <a:ext uri="{FF2B5EF4-FFF2-40B4-BE49-F238E27FC236}">
                <a16:creationId xmlns:a16="http://schemas.microsoft.com/office/drawing/2014/main" id="{D1F93FED-728C-481A-B010-2B072DDB2F4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  <p:pic>
        <p:nvPicPr>
          <p:cNvPr id="11" name="内容占位符 8">
            <a:extLst>
              <a:ext uri="{FF2B5EF4-FFF2-40B4-BE49-F238E27FC236}">
                <a16:creationId xmlns:a16="http://schemas.microsoft.com/office/drawing/2014/main" id="{7F4E3602-1528-4EAD-AE2F-127E5CC03B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686" y="1550625"/>
            <a:ext cx="6902644" cy="375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640871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C450214E-C7AA-41AD-8B7C-F794DFD0B6B1}"/>
              </a:ext>
            </a:extLst>
          </p:cNvPr>
          <p:cNvSpPr>
            <a:spLocks noGrp="1"/>
          </p:cNvSpPr>
          <p:nvPr>
            <p:ph sz="half" idx="18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dirty="0"/>
              <a:t>Use </a:t>
            </a:r>
            <a:r>
              <a:rPr lang="en-US" altLang="zh-CN" i="1" dirty="0" err="1"/>
              <a:t>pore_ind</a:t>
            </a:r>
            <a:r>
              <a:rPr lang="en-US" altLang="zh-CN" dirty="0"/>
              <a:t> to filter data points located in pore and pore-channel regions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dirty="0"/>
              <a:t>Dataset </a:t>
            </a:r>
            <a:r>
              <a:rPr lang="en-US" altLang="zh-CN" i="1" dirty="0"/>
              <a:t>Filter </a:t>
            </a:r>
            <a:r>
              <a:rPr lang="en-US" altLang="zh-CN" dirty="0"/>
              <a:t>select this subset, and plot with </a:t>
            </a:r>
            <a:r>
              <a:rPr lang="en-US" altLang="zh-CN" i="1" dirty="0"/>
              <a:t>Histogram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AA52C90-492A-4F9C-A2DD-95C5D06D850D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87466F8F-944E-436D-B92D-1C0333415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Pore Radius Distribution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EE01B77-6744-4F69-9A15-94FE043CE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1411" y="582356"/>
            <a:ext cx="12192000" cy="682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2450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CA0B06C2-CFAC-498A-AC49-574A6BE40BE3}"/>
                  </a:ext>
                </a:extLst>
              </p:cNvPr>
              <p:cNvSpPr>
                <a:spLocks noGrp="1"/>
              </p:cNvSpPr>
              <p:nvPr>
                <p:ph sz="half" idx="18"/>
              </p:nvPr>
            </p:nvSpPr>
            <p:spPr>
              <a:xfrm>
                <a:off x="609601" y="4046187"/>
                <a:ext cx="3223683" cy="2440071"/>
              </a:xfrm>
            </p:spPr>
            <p:txBody>
              <a:bodyPr>
                <a:norm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en-US" altLang="zh-CN" dirty="0"/>
                  <a:t>Integrate the volume of pore region and connected pore region </a:t>
                </a:r>
                <a:r>
                  <a:rPr lang="zh-CN" altLang="en-US" dirty="0"/>
                  <a:t>（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zh-CN" altLang="en-US" dirty="0"/>
                  <a:t>）</a:t>
                </a:r>
                <a:r>
                  <a:rPr lang="en-US" altLang="zh-CN" dirty="0"/>
                  <a:t> 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en-US" altLang="zh-CN" dirty="0"/>
                  <a:t>Total and effective porosity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en-US" altLang="zh-CN" dirty="0"/>
                  <a:t>Permeability computed based on flow simulation </a:t>
                </a:r>
              </a:p>
            </p:txBody>
          </p:sp>
        </mc:Choice>
        <mc:Fallback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CA0B06C2-CFAC-498A-AC49-574A6BE40B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8"/>
              </p:nvPr>
            </p:nvSpPr>
            <p:spPr>
              <a:xfrm>
                <a:off x="609601" y="4046187"/>
                <a:ext cx="3223683" cy="2440071"/>
              </a:xfrm>
              <a:blipFill>
                <a:blip r:embed="rId2"/>
                <a:stretch>
                  <a:fillRect l="-4159" t="-3500" r="-1890" b="-12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3E6E1F6-8CE2-49B4-B40A-B6DF55EBD63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D4CE5971-9C36-48B2-8DC7-EAC48E97A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Porosity &amp; Permeability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EF4F947-C76D-4A07-82ED-ECEC4E8AA1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1411" y="582356"/>
            <a:ext cx="12192000" cy="6829544"/>
          </a:xfrm>
          <a:prstGeom prst="rect">
            <a:avLst/>
          </a:prstGeom>
        </p:spPr>
      </p:pic>
      <p:sp>
        <p:nvSpPr>
          <p:cNvPr id="8" name="Oval 6">
            <a:extLst>
              <a:ext uri="{FF2B5EF4-FFF2-40B4-BE49-F238E27FC236}">
                <a16:creationId xmlns:a16="http://schemas.microsoft.com/office/drawing/2014/main" id="{28C3DAA0-745C-431D-8CFB-1D609576D3E2}"/>
              </a:ext>
            </a:extLst>
          </p:cNvPr>
          <p:cNvSpPr/>
          <p:nvPr/>
        </p:nvSpPr>
        <p:spPr>
          <a:xfrm>
            <a:off x="7146803" y="2883960"/>
            <a:ext cx="192505" cy="1925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+</a:t>
            </a:r>
          </a:p>
        </p:txBody>
      </p:sp>
      <p:sp>
        <p:nvSpPr>
          <p:cNvPr id="9" name="Oval 6">
            <a:extLst>
              <a:ext uri="{FF2B5EF4-FFF2-40B4-BE49-F238E27FC236}">
                <a16:creationId xmlns:a16="http://schemas.microsoft.com/office/drawing/2014/main" id="{681EA773-0447-4764-88DE-721BB5C2F9C3}"/>
              </a:ext>
            </a:extLst>
          </p:cNvPr>
          <p:cNvSpPr/>
          <p:nvPr/>
        </p:nvSpPr>
        <p:spPr>
          <a:xfrm>
            <a:off x="11153357" y="6369219"/>
            <a:ext cx="192505" cy="1925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3228471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>
            <a:extLst>
              <a:ext uri="{FF2B5EF4-FFF2-40B4-BE49-F238E27FC236}">
                <a16:creationId xmlns:a16="http://schemas.microsoft.com/office/drawing/2014/main" id="{5B735755-0293-4063-9616-235502C20A2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标题 6">
            <a:extLst>
              <a:ext uri="{FF2B5EF4-FFF2-40B4-BE49-F238E27FC236}">
                <a16:creationId xmlns:a16="http://schemas.microsoft.com/office/drawing/2014/main" id="{8B87D5B2-96A6-466F-A63B-727D2003A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</a:t>
            </a:r>
            <a:r>
              <a:rPr lang="en-US" altLang="zh-CN" b="1" dirty="0"/>
              <a:t>D Digital Rock Morphology Analysis App</a:t>
            </a:r>
            <a:endParaRPr lang="zh-CN" altLang="en-US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0E1D2C2A-9672-4843-B56E-241729FC7F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1" y="1295402"/>
            <a:ext cx="9335284" cy="5774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5644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4C09CE63-E04A-42EF-BB6B-9A88B1064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Discussion &amp; possible extensions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28BC2651-0F44-47C7-9089-E47A9641D763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Current models and Apps focus on 2D slices and 3D morphology analysis</a:t>
            </a:r>
          </a:p>
          <a:p>
            <a:r>
              <a:rPr lang="en-US" altLang="zh-CN" dirty="0"/>
              <a:t>Extension 1: Two-phase flow, absolute &amp; relative permeability</a:t>
            </a:r>
          </a:p>
          <a:p>
            <a:pPr lvl="1"/>
            <a:r>
              <a:rPr lang="en-US" altLang="zh-CN" dirty="0"/>
              <a:t>Use pore size distribution to refine initial values of pressure</a:t>
            </a:r>
          </a:p>
          <a:p>
            <a:pPr lvl="1"/>
            <a:r>
              <a:rPr lang="en-US" altLang="zh-CN" dirty="0"/>
              <a:t>Optimize mesh size in different regions</a:t>
            </a:r>
          </a:p>
          <a:p>
            <a:pPr lvl="1"/>
            <a:r>
              <a:rPr lang="en-US" altLang="zh-CN" dirty="0"/>
              <a:t>Simulate only connected pores to speed up </a:t>
            </a:r>
          </a:p>
          <a:p>
            <a:r>
              <a:rPr lang="en-US" altLang="zh-CN" dirty="0"/>
              <a:t>Extension 2: Hydraulic fracturing &amp; fracture–pore coupling</a:t>
            </a:r>
          </a:p>
          <a:p>
            <a:pPr lvl="1"/>
            <a:r>
              <a:rPr lang="en-US" altLang="zh-CN" dirty="0"/>
              <a:t>Simulate flow with various artificial fracture types</a:t>
            </a:r>
          </a:p>
          <a:p>
            <a:pPr lvl="1"/>
            <a:r>
              <a:rPr lang="en-US" altLang="zh-CN" dirty="0"/>
              <a:t>The fracture opening-up and flow paths reconfiguration</a:t>
            </a:r>
          </a:p>
          <a:p>
            <a:pPr lvl="1"/>
            <a:r>
              <a:rPr lang="en-US" altLang="zh-CN" dirty="0"/>
              <a:t>Analyze effects of fracture density and length</a:t>
            </a:r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E6EDE391-AFEE-4BB7-B93F-772088D16D6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  <p:pic>
        <p:nvPicPr>
          <p:cNvPr id="9" name="内容占位符 8">
            <a:extLst>
              <a:ext uri="{FF2B5EF4-FFF2-40B4-BE49-F238E27FC236}">
                <a16:creationId xmlns:a16="http://schemas.microsoft.com/office/drawing/2014/main" id="{CF5B0D7C-FEC4-4E40-94DE-168AA14A56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66"/>
          <a:stretch/>
        </p:blipFill>
        <p:spPr>
          <a:xfrm>
            <a:off x="9470415" y="247452"/>
            <a:ext cx="4001425" cy="1868280"/>
          </a:xfrm>
          <a:prstGeom prst="rect">
            <a:avLst/>
          </a:prstGeom>
          <a:noFill/>
        </p:spPr>
      </p:pic>
      <p:pic>
        <p:nvPicPr>
          <p:cNvPr id="8" name="内容占位符 7">
            <a:extLst>
              <a:ext uri="{FF2B5EF4-FFF2-40B4-BE49-F238E27FC236}">
                <a16:creationId xmlns:a16="http://schemas.microsoft.com/office/drawing/2014/main" id="{25700F19-9787-440F-84B4-66AB9508B69E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21"/>
          <a:stretch/>
        </p:blipFill>
        <p:spPr>
          <a:xfrm>
            <a:off x="9112795" y="1772163"/>
            <a:ext cx="3962400" cy="1868280"/>
          </a:xfrm>
        </p:spPr>
      </p:pic>
      <p:pic>
        <p:nvPicPr>
          <p:cNvPr id="10" name="内容占位符 44">
            <a:extLst>
              <a:ext uri="{FF2B5EF4-FFF2-40B4-BE49-F238E27FC236}">
                <a16:creationId xmlns:a16="http://schemas.microsoft.com/office/drawing/2014/main" id="{E20A6B3F-C5DC-465D-AE8F-1698443D00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9052"/>
          <a:stretch/>
        </p:blipFill>
        <p:spPr>
          <a:xfrm>
            <a:off x="8716150" y="2789929"/>
            <a:ext cx="4263795" cy="2035174"/>
          </a:xfrm>
          <a:prstGeom prst="rect">
            <a:avLst/>
          </a:prstGeom>
          <a:noFill/>
        </p:spPr>
      </p:pic>
      <p:pic>
        <p:nvPicPr>
          <p:cNvPr id="12" name="内容占位符 9">
            <a:extLst>
              <a:ext uri="{FF2B5EF4-FFF2-40B4-BE49-F238E27FC236}">
                <a16:creationId xmlns:a16="http://schemas.microsoft.com/office/drawing/2014/main" id="{F7F6E530-2693-454F-99EC-6DC31C64EC0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4837"/>
          <a:stretch/>
        </p:blipFill>
        <p:spPr>
          <a:xfrm>
            <a:off x="8329204" y="4181048"/>
            <a:ext cx="4369774" cy="21943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5551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内容占位符 35">
            <a:extLst>
              <a:ext uri="{FF2B5EF4-FFF2-40B4-BE49-F238E27FC236}">
                <a16:creationId xmlns:a16="http://schemas.microsoft.com/office/drawing/2014/main" id="{507E6FF9-58E2-4310-A5AD-C9F03FD06D3A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4" r="10555"/>
          <a:stretch/>
        </p:blipFill>
        <p:spPr>
          <a:xfrm>
            <a:off x="5486400" y="846961"/>
            <a:ext cx="6753064" cy="4143330"/>
          </a:xfrm>
        </p:spPr>
      </p:pic>
      <p:sp>
        <p:nvSpPr>
          <p:cNvPr id="6" name="标题 5">
            <a:extLst>
              <a:ext uri="{FF2B5EF4-FFF2-40B4-BE49-F238E27FC236}">
                <a16:creationId xmlns:a16="http://schemas.microsoft.com/office/drawing/2014/main" id="{19A631DF-1118-4F0A-8113-27D495BD9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Model Definition – 3D</a:t>
            </a:r>
            <a:endParaRPr lang="zh-CN" altLang="en-US" dirty="0"/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6669B9F4-DEF7-43BD-AE6D-9E47216E60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内容占位符 11">
                <a:extLst>
                  <a:ext uri="{FF2B5EF4-FFF2-40B4-BE49-F238E27FC236}">
                    <a16:creationId xmlns:a16="http://schemas.microsoft.com/office/drawing/2014/main" id="{CA25E18C-5D66-4AFF-9CCE-DBB59FC4C216}"/>
                  </a:ext>
                </a:extLst>
              </p:cNvPr>
              <p:cNvSpPr>
                <a:spLocks noGrp="1"/>
              </p:cNvSpPr>
              <p:nvPr>
                <p:ph sz="half" idx="10"/>
              </p:nvPr>
            </p:nvSpPr>
            <p:spPr>
              <a:xfrm>
                <a:off x="609602" y="2159000"/>
                <a:ext cx="4088233" cy="4216400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1600" dirty="0"/>
                  <a:t>Import porous media geometry</a:t>
                </a:r>
              </a:p>
              <a:p>
                <a:pPr lvl="1"/>
                <a:r>
                  <a:rPr lang="en-US" altLang="zh-CN" sz="1400" dirty="0"/>
                  <a:t>3D Reconstructed CT scanning</a:t>
                </a:r>
              </a:p>
              <a:p>
                <a:pPr lvl="1"/>
                <a:r>
                  <a:rPr lang="en-US" altLang="zh-CN" sz="1400" dirty="0"/>
                  <a:t>Export geometric data into STL, PLY, or 3MF file formats</a:t>
                </a:r>
              </a:p>
              <a:p>
                <a:pPr lvl="1"/>
                <a:r>
                  <a:rPr lang="en-US" altLang="zh-CN" sz="1400" dirty="0"/>
                  <a:t>Import as COMSOL mesh or geometry</a:t>
                </a:r>
              </a:p>
              <a:p>
                <a:r>
                  <a:rPr lang="en-US" altLang="zh-CN" sz="1600" dirty="0"/>
                  <a:t>Set matrix surface as </a:t>
                </a:r>
                <a:r>
                  <a:rPr lang="en-US" altLang="zh-CN" sz="1600" i="1" dirty="0"/>
                  <a:t>wall</a:t>
                </a:r>
                <a:r>
                  <a:rPr lang="en-US" altLang="zh-CN" sz="1600" dirty="0"/>
                  <a:t>, and evaluate distance of each point to the nearest wall</a:t>
                </a:r>
              </a:p>
              <a:p>
                <a:r>
                  <a:rPr lang="en-US" altLang="zh-CN" sz="1600" dirty="0"/>
                  <a:t>Distance field 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zh-CN" altLang="en-US" sz="1600" dirty="0"/>
                  <a:t> </a:t>
                </a:r>
                <a:r>
                  <a:rPr lang="en-US" altLang="zh-CN" sz="1600" dirty="0"/>
                  <a:t>&amp; gradient field </a:t>
                </a:r>
                <a:r>
                  <a:rPr lang="zh-CN" altLang="en-US" sz="16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600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endParaRPr lang="en-US" altLang="zh-CN" sz="1600" dirty="0"/>
              </a:p>
              <a:p>
                <a:pPr lvl="1"/>
                <a14:m>
                  <m:oMath xmlns:m="http://schemas.openxmlformats.org/officeDocument/2006/math"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400" dirty="0"/>
                  <a:t>shows pore and pore throat size</a:t>
                </a:r>
              </a:p>
              <a:p>
                <a:pPr lvl="1"/>
                <a:r>
                  <a:rPr lang="zh-CN" altLang="en-US" sz="14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400" b="0" i="0" smtClean="0">
                            <a:latin typeface="Cambria Math" panose="02040503050406030204" pitchFamily="18" charset="0"/>
                          </a:rPr>
                          <m:t>∇</m:t>
                        </m:r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≈0</m:t>
                    </m:r>
                  </m:oMath>
                </a14:m>
                <a:r>
                  <a:rPr lang="zh-CN" altLang="en-US" sz="1400" dirty="0"/>
                  <a:t> </a:t>
                </a:r>
                <a:r>
                  <a:rPr lang="en-US" altLang="zh-CN" sz="1400" dirty="0"/>
                  <a:t>&amp;</a:t>
                </a:r>
                <a:r>
                  <a:rPr lang="zh-CN" altLang="en-US" sz="1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 smtClean="0">
                            <a:latin typeface="Cambria Math" panose="02040503050406030204" pitchFamily="18" charset="0"/>
                          </a:rPr>
                          <m:t>∇</m:t>
                        </m:r>
                      </m:e>
                      <m:sup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zh-CN" altLang="en-US" sz="1400" dirty="0"/>
                  <a:t> </a:t>
                </a:r>
                <a:r>
                  <a:rPr lang="en-US" altLang="zh-CN" sz="1400" dirty="0"/>
                  <a:t>correspond to pore or channel centers</a:t>
                </a:r>
              </a:p>
              <a:p>
                <a:pPr lvl="1"/>
                <a:r>
                  <a:rPr lang="en-US" altLang="zh-CN" sz="1400" dirty="0"/>
                  <a:t>Using user-defined threshold </a:t>
                </a:r>
                <a14:m>
                  <m:oMath xmlns:m="http://schemas.openxmlformats.org/officeDocument/2006/math"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zh-CN" altLang="en-US" sz="1400" dirty="0"/>
                  <a:t>，</a:t>
                </a:r>
                <a:r>
                  <a:rPr lang="en-US" altLang="zh-CN" sz="1400" dirty="0"/>
                  <a:t>the region with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400" b="0" i="0" smtClean="0">
                            <a:latin typeface="Cambria Math" panose="02040503050406030204" pitchFamily="18" charset="0"/>
                          </a:rPr>
                          <m:t>∇</m:t>
                        </m:r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zh-CN" altLang="en-US" sz="1400" dirty="0"/>
                  <a:t> </a:t>
                </a:r>
                <a:r>
                  <a:rPr lang="en-US" altLang="zh-CN" sz="1400" dirty="0"/>
                  <a:t>is used for pore distribution analysis</a:t>
                </a:r>
              </a:p>
              <a:p>
                <a:endParaRPr lang="en-US" altLang="zh-CN" dirty="0"/>
              </a:p>
            </p:txBody>
          </p:sp>
        </mc:Choice>
        <mc:Fallback xmlns="">
          <p:sp>
            <p:nvSpPr>
              <p:cNvPr id="12" name="内容占位符 11">
                <a:extLst>
                  <a:ext uri="{FF2B5EF4-FFF2-40B4-BE49-F238E27FC236}">
                    <a16:creationId xmlns:a16="http://schemas.microsoft.com/office/drawing/2014/main" id="{CA25E18C-5D66-4AFF-9CCE-DBB59FC4C2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0"/>
              </p:nvPr>
            </p:nvSpPr>
            <p:spPr>
              <a:xfrm>
                <a:off x="609602" y="2159000"/>
                <a:ext cx="4088233" cy="4216400"/>
              </a:xfrm>
              <a:blipFill>
                <a:blip r:embed="rId3"/>
                <a:stretch>
                  <a:fillRect l="-2832" t="-4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7" name="组合 46">
            <a:extLst>
              <a:ext uri="{FF2B5EF4-FFF2-40B4-BE49-F238E27FC236}">
                <a16:creationId xmlns:a16="http://schemas.microsoft.com/office/drawing/2014/main" id="{3FDCA10B-A55D-4C74-B34C-DFF3786549A0}"/>
              </a:ext>
            </a:extLst>
          </p:cNvPr>
          <p:cNvGrpSpPr/>
          <p:nvPr/>
        </p:nvGrpSpPr>
        <p:grpSpPr>
          <a:xfrm>
            <a:off x="5620624" y="3699547"/>
            <a:ext cx="2172748" cy="1740867"/>
            <a:chOff x="5620624" y="3699547"/>
            <a:chExt cx="2172748" cy="1740867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0DF5B5B0-644C-497A-813D-698746DAF3A8}"/>
                </a:ext>
              </a:extLst>
            </p:cNvPr>
            <p:cNvSpPr txBox="1"/>
            <p:nvPr/>
          </p:nvSpPr>
          <p:spPr>
            <a:xfrm>
              <a:off x="5620625" y="4408545"/>
              <a:ext cx="697627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Matrix</a:t>
              </a:r>
              <a:endParaRPr lang="zh-CN" altLang="en-US" dirty="0"/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702F7815-AF69-415C-80E2-97A5C64A7A6F}"/>
                </a:ext>
              </a:extLst>
            </p:cNvPr>
            <p:cNvSpPr txBox="1"/>
            <p:nvPr/>
          </p:nvSpPr>
          <p:spPr>
            <a:xfrm>
              <a:off x="5620624" y="5140332"/>
              <a:ext cx="538930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Wall</a:t>
              </a:r>
              <a:endParaRPr lang="zh-CN" altLang="en-US" dirty="0"/>
            </a:p>
          </p:txBody>
        </p:sp>
        <p:cxnSp>
          <p:nvCxnSpPr>
            <p:cNvPr id="38" name="连接符: 肘形 37">
              <a:extLst>
                <a:ext uri="{FF2B5EF4-FFF2-40B4-BE49-F238E27FC236}">
                  <a16:creationId xmlns:a16="http://schemas.microsoft.com/office/drawing/2014/main" id="{87EF7562-3FC3-41E2-8E78-E796CFEB3826}"/>
                </a:ext>
              </a:extLst>
            </p:cNvPr>
            <p:cNvCxnSpPr>
              <a:cxnSpLocks/>
              <a:stCxn id="25" idx="3"/>
            </p:cNvCxnSpPr>
            <p:nvPr/>
          </p:nvCxnSpPr>
          <p:spPr>
            <a:xfrm flipV="1">
              <a:off x="6318252" y="3975712"/>
              <a:ext cx="686555" cy="582874"/>
            </a:xfrm>
            <a:prstGeom prst="bentConnector3">
              <a:avLst>
                <a:gd name="adj1" fmla="val 10136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连接符: 肘形 40">
              <a:extLst>
                <a:ext uri="{FF2B5EF4-FFF2-40B4-BE49-F238E27FC236}">
                  <a16:creationId xmlns:a16="http://schemas.microsoft.com/office/drawing/2014/main" id="{E9149C08-D64A-43D4-A129-669F0E3171CD}"/>
                </a:ext>
              </a:extLst>
            </p:cNvPr>
            <p:cNvCxnSpPr>
              <a:cxnSpLocks/>
              <a:stCxn id="26" idx="3"/>
            </p:cNvCxnSpPr>
            <p:nvPr/>
          </p:nvCxnSpPr>
          <p:spPr>
            <a:xfrm flipV="1">
              <a:off x="6159554" y="3699547"/>
              <a:ext cx="1633818" cy="1590826"/>
            </a:xfrm>
            <a:prstGeom prst="bentConnector3">
              <a:avLst>
                <a:gd name="adj1" fmla="val 10011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8855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3D392559-2950-40FC-B6FE-C49DC2E221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475" y="1820826"/>
            <a:ext cx="8463230" cy="4367027"/>
          </a:xfrm>
          <a:prstGeom prst="rect">
            <a:avLst/>
          </a:prstGeom>
        </p:spPr>
      </p:pic>
      <p:sp>
        <p:nvSpPr>
          <p:cNvPr id="168962" name="Content Placeholder 8">
            <a:extLst>
              <a:ext uri="{FF2B5EF4-FFF2-40B4-BE49-F238E27FC236}">
                <a16:creationId xmlns:a16="http://schemas.microsoft.com/office/drawing/2014/main" id="{BEB8046F-6467-F600-4AE8-8C60DCB6C330}"/>
              </a:ext>
            </a:extLst>
          </p:cNvPr>
          <p:cNvSpPr>
            <a:spLocks noGrp="1" noChangeArrowheads="1"/>
          </p:cNvSpPr>
          <p:nvPr>
            <p:ph sz="quarter" idx="29"/>
          </p:nvPr>
        </p:nvSpPr>
        <p:spPr>
          <a:xfrm>
            <a:off x="914400" y="1407584"/>
            <a:ext cx="10769600" cy="5450416"/>
          </a:xfrm>
          <a:ln w="9525"/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noProof="0" dirty="0"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872DCBC-F133-EF1A-C0CC-3529CCB9F27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>
              <a:defRPr/>
            </a:pPr>
            <a:r>
              <a:rPr lang="en-US" noProof="0" dirty="0"/>
              <a:t>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EE8FF0D-21A6-D3C4-F6C0-05071F4A271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09600" y="3212878"/>
            <a:ext cx="4673600" cy="1684788"/>
          </a:xfrm>
        </p:spPr>
        <p:txBody>
          <a:bodyPr/>
          <a:lstStyle/>
          <a:p>
            <a:r>
              <a:rPr lang="en-US" altLang="zh-CN" dirty="0"/>
              <a:t>Digital rock morphology analysis</a:t>
            </a:r>
            <a:endParaRPr lang="en-US" altLang="zh-CN" noProof="0" dirty="0">
              <a:solidFill>
                <a:srgbClr val="EEA341"/>
              </a:solidFill>
              <a:latin typeface="+mj-ea"/>
              <a:ea typeface="+mj-ea"/>
            </a:endParaRPr>
          </a:p>
        </p:txBody>
      </p:sp>
      <p:sp>
        <p:nvSpPr>
          <p:cNvPr id="168965" name="Content Placeholder 7">
            <a:extLst>
              <a:ext uri="{FF2B5EF4-FFF2-40B4-BE49-F238E27FC236}">
                <a16:creationId xmlns:a16="http://schemas.microsoft.com/office/drawing/2014/main" id="{37EAD8ED-C12E-703A-6CE1-866E0518308E}"/>
              </a:ext>
            </a:extLst>
          </p:cNvPr>
          <p:cNvSpPr>
            <a:spLocks noGrp="1" noChangeArrowheads="1"/>
          </p:cNvSpPr>
          <p:nvPr>
            <p:ph sz="quarter" idx="20"/>
          </p:nvPr>
        </p:nvSpPr>
        <p:spPr>
          <a:xfrm>
            <a:off x="609600" y="4897666"/>
            <a:ext cx="4673600" cy="157933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US" altLang="zh-CN" sz="2000" noProof="0" dirty="0">
                <a:latin typeface="+mj-lt"/>
                <a:ea typeface="+mj-ea"/>
              </a:rPr>
              <a:t>This model shows an integrated digital rock workflow, from geometry to morphology analysis and result evaluation. With Apps, results can be easily shared, distributed, and extended to </a:t>
            </a:r>
            <a:r>
              <a:rPr lang="en-US" altLang="zh-CN" sz="2000" noProof="0" dirty="0" err="1">
                <a:latin typeface="+mj-lt"/>
                <a:ea typeface="+mj-ea"/>
              </a:rPr>
              <a:t>multiphysics</a:t>
            </a:r>
            <a:r>
              <a:rPr lang="en-US" altLang="zh-CN" sz="2000" noProof="0" dirty="0">
                <a:latin typeface="+mj-lt"/>
                <a:ea typeface="+mj-ea"/>
              </a:rPr>
              <a:t> coupled analysis.</a:t>
            </a:r>
          </a:p>
        </p:txBody>
      </p:sp>
      <p:sp>
        <p:nvSpPr>
          <p:cNvPr id="168966" name="Content Placeholder 9">
            <a:extLst>
              <a:ext uri="{FF2B5EF4-FFF2-40B4-BE49-F238E27FC236}">
                <a16:creationId xmlns:a16="http://schemas.microsoft.com/office/drawing/2014/main" id="{BC218908-5272-F560-7235-66F0B99FD3FE}"/>
              </a:ext>
            </a:extLst>
          </p:cNvPr>
          <p:cNvSpPr>
            <a:spLocks noGrp="1" noChangeArrowheads="1"/>
          </p:cNvSpPr>
          <p:nvPr>
            <p:ph sz="quarter" idx="30"/>
          </p:nvPr>
        </p:nvSpPr>
        <p:spPr>
          <a:xfrm>
            <a:off x="609600" y="2897567"/>
            <a:ext cx="4673600" cy="510116"/>
          </a:xfrm>
        </p:spPr>
        <p:txBody>
          <a:bodyPr/>
          <a:lstStyle/>
          <a:p>
            <a:r>
              <a:rPr lang="en-US" altLang="zh-CN" dirty="0">
                <a:latin typeface="+mj-lt"/>
                <a:ea typeface="+mj-ea"/>
              </a:rPr>
              <a:t>Conclusion</a:t>
            </a:r>
            <a:endParaRPr lang="en-US" altLang="zh-CN" noProof="0" dirty="0">
              <a:latin typeface="+mj-lt"/>
              <a:ea typeface="+mj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图片 75">
            <a:extLst>
              <a:ext uri="{FF2B5EF4-FFF2-40B4-BE49-F238E27FC236}">
                <a16:creationId xmlns:a16="http://schemas.microsoft.com/office/drawing/2014/main" id="{DB5FC693-0BE8-4539-8D20-994CF1905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914" y="0"/>
            <a:ext cx="7541886" cy="3891616"/>
          </a:xfrm>
          <a:prstGeom prst="rect">
            <a:avLst/>
          </a:prstGeom>
        </p:spPr>
      </p:pic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26BC6396-2699-4E55-AF4A-9CF2B1D3F3E9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980" y="4267200"/>
            <a:ext cx="5080312" cy="2621441"/>
          </a:xfrm>
        </p:spPr>
      </p:pic>
      <p:sp>
        <p:nvSpPr>
          <p:cNvPr id="6" name="标题 5">
            <a:extLst>
              <a:ext uri="{FF2B5EF4-FFF2-40B4-BE49-F238E27FC236}">
                <a16:creationId xmlns:a16="http://schemas.microsoft.com/office/drawing/2014/main" id="{19A631DF-1118-4F0A-8113-27D495BD9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Model Definition – 3D</a:t>
            </a:r>
            <a:endParaRPr lang="zh-CN" altLang="en-US" dirty="0"/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6669B9F4-DEF7-43BD-AE6D-9E47216E60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内容占位符 11">
                <a:extLst>
                  <a:ext uri="{FF2B5EF4-FFF2-40B4-BE49-F238E27FC236}">
                    <a16:creationId xmlns:a16="http://schemas.microsoft.com/office/drawing/2014/main" id="{CA25E18C-5D66-4AFF-9CCE-DBB59FC4C216}"/>
                  </a:ext>
                </a:extLst>
              </p:cNvPr>
              <p:cNvSpPr>
                <a:spLocks noGrp="1"/>
              </p:cNvSpPr>
              <p:nvPr>
                <p:ph sz="half" idx="10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altLang="zh-CN" sz="1800" dirty="0"/>
                  <a:t>Total porosity</a:t>
                </a:r>
                <a:r>
                  <a:rPr lang="zh-CN" altLang="en-US" sz="1800" dirty="0"/>
                  <a:t> </a:t>
                </a:r>
                <a:r>
                  <a:rPr lang="en-US" altLang="zh-CN" sz="1800" dirty="0"/>
                  <a:t>includes connected and disconnected pore regions</a:t>
                </a:r>
              </a:p>
              <a:p>
                <a:r>
                  <a:rPr lang="en-US" altLang="zh-CN" sz="1800" dirty="0"/>
                  <a:t>Identify connected channels with flow simulation</a:t>
                </a:r>
              </a:p>
              <a:p>
                <a:pPr lvl="1"/>
                <a:r>
                  <a:rPr lang="en-US" altLang="zh-CN" sz="1400" dirty="0"/>
                  <a:t>Speed, viscosity and density affect flow through connected channels</a:t>
                </a:r>
              </a:p>
              <a:p>
                <a:pPr lvl="1"/>
                <a:r>
                  <a:rPr lang="en-US" altLang="zh-CN" sz="1400" dirty="0"/>
                  <a:t>Segment connected regions with flow speed</a:t>
                </a:r>
              </a:p>
              <a:p>
                <a:r>
                  <a:rPr lang="en-US" altLang="zh-CN" sz="1800" dirty="0"/>
                  <a:t>The volume of connected pore regions is integrated by regions satisfying:</a:t>
                </a:r>
                <a:endParaRPr lang="en-US" altLang="zh-CN" sz="1800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1800" b="0" i="1" smtClean="0">
                          <a:latin typeface="Cambria Math" panose="02040503050406030204" pitchFamily="18" charset="0"/>
                        </a:rPr>
                        <m:t>        </m:t>
                      </m:r>
                      <m:r>
                        <a:rPr lang="en-US" altLang="zh-CN" sz="18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altLang="zh-CN" sz="1800" b="0" i="1" smtClean="0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  <m:t>𝑡h𝑟𝑒𝑠</m:t>
                          </m:r>
                        </m:sub>
                      </m:sSub>
                      <m:r>
                        <a:rPr lang="en-US" altLang="zh-CN" sz="18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altLang="zh-CN" sz="1800" dirty="0"/>
              </a:p>
              <a:p>
                <a:pPr marL="389447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</m:oMath>
                </a14:m>
                <a:r>
                  <a:rPr lang="zh-CN" altLang="en-US" sz="1400" dirty="0"/>
                  <a:t> </a:t>
                </a:r>
                <a:r>
                  <a:rPr lang="en-US" altLang="zh-CN" sz="1400" dirty="0"/>
                  <a:t>is average inflow velocity</a:t>
                </a:r>
              </a:p>
              <a:p>
                <a:pPr marL="389447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𝑡h𝑟𝑒𝑠</m:t>
                        </m:r>
                      </m:sub>
                    </m:sSub>
                  </m:oMath>
                </a14:m>
                <a:r>
                  <a:rPr lang="en-US" altLang="zh-CN" sz="1400" dirty="0"/>
                  <a:t> is a parameter as threshold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12" name="内容占位符 11">
                <a:extLst>
                  <a:ext uri="{FF2B5EF4-FFF2-40B4-BE49-F238E27FC236}">
                    <a16:creationId xmlns:a16="http://schemas.microsoft.com/office/drawing/2014/main" id="{CA25E18C-5D66-4AFF-9CCE-DBB59FC4C2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0"/>
              </p:nvPr>
            </p:nvSpPr>
            <p:spPr>
              <a:blipFill>
                <a:blip r:embed="rId4"/>
                <a:stretch>
                  <a:fillRect l="-3256" t="-13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文本框 42">
            <a:extLst>
              <a:ext uri="{FF2B5EF4-FFF2-40B4-BE49-F238E27FC236}">
                <a16:creationId xmlns:a16="http://schemas.microsoft.com/office/drawing/2014/main" id="{CE60CBA7-7AD9-4FE1-B069-AE868302488A}"/>
              </a:ext>
            </a:extLst>
          </p:cNvPr>
          <p:cNvSpPr txBox="1"/>
          <p:nvPr/>
        </p:nvSpPr>
        <p:spPr>
          <a:xfrm>
            <a:off x="5146460" y="3895414"/>
            <a:ext cx="87716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Outlet</a:t>
            </a:r>
            <a:endParaRPr lang="zh-CN" altLang="en-US" dirty="0"/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A6ACCC96-FDD3-4E75-920F-001C82C84AE7}"/>
              </a:ext>
            </a:extLst>
          </p:cNvPr>
          <p:cNvSpPr txBox="1"/>
          <p:nvPr/>
        </p:nvSpPr>
        <p:spPr>
          <a:xfrm>
            <a:off x="6584524" y="3895414"/>
            <a:ext cx="12028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Connected Region</a:t>
            </a:r>
            <a:endParaRPr lang="zh-CN" altLang="en-US" dirty="0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BD9E8391-F394-4A17-85DE-043E62890DDB}"/>
              </a:ext>
            </a:extLst>
          </p:cNvPr>
          <p:cNvSpPr txBox="1"/>
          <p:nvPr/>
        </p:nvSpPr>
        <p:spPr>
          <a:xfrm>
            <a:off x="11224002" y="3895414"/>
            <a:ext cx="5341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Inlet</a:t>
            </a:r>
            <a:endParaRPr lang="zh-CN" altLang="en-US" dirty="0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899E5E6D-C67A-4DC4-A80C-E59EC9753669}"/>
              </a:ext>
            </a:extLst>
          </p:cNvPr>
          <p:cNvSpPr txBox="1"/>
          <p:nvPr/>
        </p:nvSpPr>
        <p:spPr>
          <a:xfrm>
            <a:off x="7578652" y="3895414"/>
            <a:ext cx="100356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Isolated Region</a:t>
            </a:r>
            <a:endParaRPr lang="zh-CN" altLang="en-US" dirty="0"/>
          </a:p>
        </p:txBody>
      </p:sp>
      <p:cxnSp>
        <p:nvCxnSpPr>
          <p:cNvPr id="64" name="直接连接符 63">
            <a:extLst>
              <a:ext uri="{FF2B5EF4-FFF2-40B4-BE49-F238E27FC236}">
                <a16:creationId xmlns:a16="http://schemas.microsoft.com/office/drawing/2014/main" id="{114A4F00-1038-4D56-9EF9-815BE6175543}"/>
              </a:ext>
            </a:extLst>
          </p:cNvPr>
          <p:cNvCxnSpPr>
            <a:cxnSpLocks/>
            <a:stCxn id="44" idx="0"/>
          </p:cNvCxnSpPr>
          <p:nvPr/>
        </p:nvCxnSpPr>
        <p:spPr>
          <a:xfrm flipV="1">
            <a:off x="7185933" y="2483141"/>
            <a:ext cx="0" cy="14122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393A8C42-0B61-4E9A-92B5-0AE2215AACD1}"/>
              </a:ext>
            </a:extLst>
          </p:cNvPr>
          <p:cNvCxnSpPr>
            <a:cxnSpLocks/>
          </p:cNvCxnSpPr>
          <p:nvPr/>
        </p:nvCxnSpPr>
        <p:spPr>
          <a:xfrm flipV="1">
            <a:off x="8081112" y="2562225"/>
            <a:ext cx="0" cy="13334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71">
            <a:extLst>
              <a:ext uri="{FF2B5EF4-FFF2-40B4-BE49-F238E27FC236}">
                <a16:creationId xmlns:a16="http://schemas.microsoft.com/office/drawing/2014/main" id="{9AEE3E28-0C49-4BD0-ABCF-43ED0CB1C20D}"/>
              </a:ext>
            </a:extLst>
          </p:cNvPr>
          <p:cNvSpPr txBox="1"/>
          <p:nvPr/>
        </p:nvSpPr>
        <p:spPr>
          <a:xfrm>
            <a:off x="10888952" y="5275016"/>
            <a:ext cx="124585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Total porosity</a:t>
            </a:r>
            <a:endParaRPr lang="zh-CN" altLang="en-US" dirty="0"/>
          </a:p>
        </p:txBody>
      </p:sp>
      <p:cxnSp>
        <p:nvCxnSpPr>
          <p:cNvPr id="74" name="直接连接符 73">
            <a:extLst>
              <a:ext uri="{FF2B5EF4-FFF2-40B4-BE49-F238E27FC236}">
                <a16:creationId xmlns:a16="http://schemas.microsoft.com/office/drawing/2014/main" id="{41720299-2049-4D3B-820F-5254A41E9D04}"/>
              </a:ext>
            </a:extLst>
          </p:cNvPr>
          <p:cNvCxnSpPr>
            <a:stCxn id="72" idx="1"/>
          </p:cNvCxnSpPr>
          <p:nvPr/>
        </p:nvCxnSpPr>
        <p:spPr>
          <a:xfrm flipH="1" flipV="1">
            <a:off x="10083567" y="5419524"/>
            <a:ext cx="805385" cy="55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连接符: 肘形 84">
            <a:extLst>
              <a:ext uri="{FF2B5EF4-FFF2-40B4-BE49-F238E27FC236}">
                <a16:creationId xmlns:a16="http://schemas.microsoft.com/office/drawing/2014/main" id="{F06E2634-0D84-4DEE-ACBE-0A743AE9B6F5}"/>
              </a:ext>
            </a:extLst>
          </p:cNvPr>
          <p:cNvCxnSpPr>
            <a:stCxn id="43" idx="0"/>
          </p:cNvCxnSpPr>
          <p:nvPr/>
        </p:nvCxnSpPr>
        <p:spPr>
          <a:xfrm rot="5400000" flipH="1" flipV="1">
            <a:off x="4488342" y="2554026"/>
            <a:ext cx="2438089" cy="244688"/>
          </a:xfrm>
          <a:prstGeom prst="bentConnector3">
            <a:avLst>
              <a:gd name="adj1" fmla="val 10000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连接符: 肘形 86">
            <a:extLst>
              <a:ext uri="{FF2B5EF4-FFF2-40B4-BE49-F238E27FC236}">
                <a16:creationId xmlns:a16="http://schemas.microsoft.com/office/drawing/2014/main" id="{A7AB06AB-65EB-46E7-8948-60EC9747D8B5}"/>
              </a:ext>
            </a:extLst>
          </p:cNvPr>
          <p:cNvCxnSpPr>
            <a:cxnSpLocks/>
            <a:stCxn id="40" idx="0"/>
          </p:cNvCxnSpPr>
          <p:nvPr/>
        </p:nvCxnSpPr>
        <p:spPr>
          <a:xfrm rot="5400000" flipH="1" flipV="1">
            <a:off x="10519065" y="2917806"/>
            <a:ext cx="1949606" cy="561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7463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>
            <a:extLst>
              <a:ext uri="{FF2B5EF4-FFF2-40B4-BE49-F238E27FC236}">
                <a16:creationId xmlns:a16="http://schemas.microsoft.com/office/drawing/2014/main" id="{56816610-7088-43A6-B63C-460A62DD3F74}"/>
              </a:ext>
            </a:extLst>
          </p:cNvPr>
          <p:cNvSpPr>
            <a:spLocks noGrp="1"/>
          </p:cNvSpPr>
          <p:nvPr>
            <p:ph sz="half" idx="18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dirty="0"/>
              <a:t>Import 3D geometry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dirty="0"/>
              <a:t>Use </a:t>
            </a:r>
            <a:r>
              <a:rPr lang="en-US" altLang="zh-CN" i="1" dirty="0"/>
              <a:t>Union</a:t>
            </a:r>
            <a:r>
              <a:rPr lang="en-US" altLang="zh-CN" dirty="0"/>
              <a:t> to define Matrix and Pore domains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dirty="0"/>
              <a:t>Apply </a:t>
            </a:r>
            <a:r>
              <a:rPr lang="en-US" altLang="zh-CN" i="1" dirty="0"/>
              <a:t>Adapt</a:t>
            </a:r>
            <a:r>
              <a:rPr lang="en-US" altLang="zh-CN" dirty="0"/>
              <a:t> for mesh size control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i="1" dirty="0"/>
              <a:t>Boundary Layers</a:t>
            </a:r>
            <a:r>
              <a:rPr lang="en-US" altLang="zh-CN" dirty="0"/>
              <a:t> build mesh for flow simulation</a:t>
            </a:r>
            <a:endParaRPr lang="zh-CN" altLang="en-US" dirty="0"/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5BF7EB50-4679-44F9-AE69-AD905137B5B0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6FD04EE7-9A2E-4CC4-A8AE-A107720D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Mesh Import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CE3D499-516E-4A1A-A6D5-120FDD103C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1411" y="582356"/>
            <a:ext cx="12192000" cy="682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740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>
            <a:extLst>
              <a:ext uri="{FF2B5EF4-FFF2-40B4-BE49-F238E27FC236}">
                <a16:creationId xmlns:a16="http://schemas.microsoft.com/office/drawing/2014/main" id="{45652D43-2B87-4685-83A9-56A2897343D0}"/>
              </a:ext>
            </a:extLst>
          </p:cNvPr>
          <p:cNvSpPr>
            <a:spLocks noGrp="1"/>
          </p:cNvSpPr>
          <p:nvPr>
            <p:ph sz="half" idx="18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dirty="0"/>
              <a:t>Select pore regions for </a:t>
            </a:r>
            <a:r>
              <a:rPr lang="en-US" altLang="zh-CN" i="1" dirty="0"/>
              <a:t>Wall Distance</a:t>
            </a:r>
            <a:r>
              <a:rPr lang="en-US" altLang="zh-CN" dirty="0"/>
              <a:t> interface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dirty="0"/>
              <a:t>Select matrix surfaces as </a:t>
            </a:r>
            <a:r>
              <a:rPr lang="en-US" altLang="zh-CN" i="1" dirty="0"/>
              <a:t>Wall</a:t>
            </a:r>
            <a:r>
              <a:rPr lang="en-US" altLang="zh-CN" dirty="0"/>
              <a:t> boundary condition</a:t>
            </a:r>
            <a:endParaRPr lang="zh-CN" altLang="en-US" dirty="0"/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199D25CA-C297-405E-926E-532D401328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A33E1D60-6047-48E1-812C-53B1A41F3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i="1" dirty="0"/>
              <a:t>Wall Distance </a:t>
            </a:r>
            <a:r>
              <a:rPr lang="en-US" altLang="zh-CN" dirty="0"/>
              <a:t>Setting</a:t>
            </a:r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C5D0314-7745-413B-A803-BDEB63889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1411" y="582356"/>
            <a:ext cx="12192000" cy="682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060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67299369-D8F4-4BF8-92E7-DE2BE4925AFC}"/>
                  </a:ext>
                </a:extLst>
              </p:cNvPr>
              <p:cNvSpPr>
                <a:spLocks noGrp="1"/>
              </p:cNvSpPr>
              <p:nvPr>
                <p:ph sz="half" idx="18"/>
              </p:nvPr>
            </p:nvSpPr>
            <p:spPr/>
            <p:txBody>
              <a:bodyPr>
                <a:norm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en-US" altLang="zh-CN" dirty="0"/>
                  <a:t>Map distance field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𝑤𝑑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𝐷𝑤</m:t>
                    </m:r>
                  </m:oMath>
                </a14:m>
                <a:r>
                  <a:rPr lang="en-US" altLang="zh-CN" dirty="0"/>
                  <a:t> into 2</a:t>
                </a:r>
                <a:r>
                  <a:rPr lang="en-US" altLang="zh-CN" baseline="30000" dirty="0"/>
                  <a:t>nd</a:t>
                </a:r>
                <a:r>
                  <a:rPr lang="en-US" altLang="zh-CN" dirty="0"/>
                  <a:t> order Lagrange element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altLang="zh-CN" dirty="0"/>
                  <a:t> via </a:t>
                </a:r>
                <a:r>
                  <a:rPr lang="en-US" altLang="zh-CN" i="1" dirty="0"/>
                  <a:t>Coefficient Form PDE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en-US" altLang="zh-CN" dirty="0"/>
                  <a:t>Allow accurate 1</a:t>
                </a:r>
                <a:r>
                  <a:rPr lang="en-US" altLang="zh-CN" baseline="30000" dirty="0"/>
                  <a:t>st</a:t>
                </a:r>
                <a:r>
                  <a:rPr lang="en-US" altLang="zh-CN" dirty="0"/>
                  <a:t> and 2</a:t>
                </a:r>
                <a:r>
                  <a:rPr lang="en-US" altLang="zh-CN" baseline="30000" dirty="0"/>
                  <a:t>nd</a:t>
                </a:r>
                <a:r>
                  <a:rPr lang="en-US" altLang="zh-CN" dirty="0"/>
                  <a:t> order derivatives of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zh-CN" altLang="en-US" dirty="0"/>
                  <a:t> </a:t>
                </a:r>
              </a:p>
            </p:txBody>
          </p:sp>
        </mc:Choice>
        <mc:Fallback xmlns="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67299369-D8F4-4BF8-92E7-DE2BE4925A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8"/>
              </p:nvPr>
            </p:nvSpPr>
            <p:spPr>
              <a:blipFill>
                <a:blip r:embed="rId2"/>
                <a:stretch>
                  <a:fillRect l="-4159" t="-3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6E13409-C608-456B-AA59-FE08B69C8350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BFAEDCD2-2362-41CE-A00E-74F51A4BF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Distance and Gradient Field</a:t>
            </a:r>
            <a:endParaRPr lang="zh-CN" alt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8EDAC68-9EBD-4150-9612-29317C5E45BC}"/>
              </a:ext>
            </a:extLst>
          </p:cNvPr>
          <p:cNvSpPr/>
          <p:nvPr/>
        </p:nvSpPr>
        <p:spPr>
          <a:xfrm>
            <a:off x="3737031" y="4046188"/>
            <a:ext cx="192505" cy="1925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+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1E2B2585-F4B0-4C5E-A339-B34862154F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1411" y="582356"/>
            <a:ext cx="12192000" cy="6829544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95886314-403A-4E79-8697-0866157F05A9}"/>
              </a:ext>
            </a:extLst>
          </p:cNvPr>
          <p:cNvSpPr/>
          <p:nvPr/>
        </p:nvSpPr>
        <p:spPr>
          <a:xfrm>
            <a:off x="6977536" y="5063741"/>
            <a:ext cx="192505" cy="1925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308326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40046B8-C8B0-42EA-8DE5-27F20FC5289E}"/>
              </a:ext>
            </a:extLst>
          </p:cNvPr>
          <p:cNvSpPr>
            <a:spLocks noGrp="1"/>
          </p:cNvSpPr>
          <p:nvPr>
            <p:ph sz="half" idx="18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dirty="0"/>
              <a:t>The variable </a:t>
            </a:r>
            <a:r>
              <a:rPr lang="en-US" altLang="zh-CN" i="1" dirty="0" err="1"/>
              <a:t>pore_ind</a:t>
            </a:r>
            <a:r>
              <a:rPr lang="en-US" altLang="zh-CN" dirty="0"/>
              <a:t> indicates potential pore and channel locations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dirty="0"/>
              <a:t>The threshold parameter </a:t>
            </a:r>
            <a:r>
              <a:rPr lang="en-US" altLang="zh-CN" i="1" dirty="0" err="1"/>
              <a:t>pore_thres</a:t>
            </a:r>
            <a:r>
              <a:rPr lang="en-US" altLang="zh-CN" dirty="0"/>
              <a:t> to refine detection criteria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7394593-6ED2-4593-8525-725D02BDB17D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4DD0ACA1-3C22-4AA9-8E62-04AD93258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Local Maximum of Distance Field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542813F-B32C-474D-8FC7-D594BBFB1A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1411" y="582356"/>
            <a:ext cx="12192000" cy="6829544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1404DB1F-39EF-4C0E-AC94-A42EB19420AF}"/>
              </a:ext>
            </a:extLst>
          </p:cNvPr>
          <p:cNvSpPr/>
          <p:nvPr/>
        </p:nvSpPr>
        <p:spPr>
          <a:xfrm>
            <a:off x="3737031" y="4046188"/>
            <a:ext cx="192505" cy="1925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+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6D3ECF6-30B4-4722-B2ED-E79F59CC85E1}"/>
              </a:ext>
            </a:extLst>
          </p:cNvPr>
          <p:cNvSpPr/>
          <p:nvPr/>
        </p:nvSpPr>
        <p:spPr>
          <a:xfrm>
            <a:off x="8629873" y="5954078"/>
            <a:ext cx="192505" cy="1925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+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7A2ABD1-2F84-4158-A89C-941E62BC4F9C}"/>
              </a:ext>
            </a:extLst>
          </p:cNvPr>
          <p:cNvSpPr/>
          <p:nvPr/>
        </p:nvSpPr>
        <p:spPr>
          <a:xfrm>
            <a:off x="7001599" y="2978267"/>
            <a:ext cx="192505" cy="1925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+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A356D5E-5632-45C3-A0B2-914418507F0C}"/>
              </a:ext>
            </a:extLst>
          </p:cNvPr>
          <p:cNvSpPr/>
          <p:nvPr/>
        </p:nvSpPr>
        <p:spPr>
          <a:xfrm>
            <a:off x="7001599" y="5673341"/>
            <a:ext cx="192505" cy="1925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199736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7784F3C-E650-42F1-AA2A-818C2A40BE68}"/>
              </a:ext>
            </a:extLst>
          </p:cNvPr>
          <p:cNvSpPr>
            <a:spLocks noGrp="1"/>
          </p:cNvSpPr>
          <p:nvPr>
            <p:ph sz="half" idx="18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i="1" dirty="0"/>
              <a:t>Laminar Flow</a:t>
            </a:r>
            <a:r>
              <a:rPr lang="en-US" altLang="zh-CN" dirty="0"/>
              <a:t> interface to compute flow in pore regions.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zh-CN" i="1" dirty="0"/>
              <a:t>Inlet</a:t>
            </a:r>
            <a:r>
              <a:rPr lang="en-US" altLang="zh-CN" dirty="0"/>
              <a:t> for average velocity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FF1417-96CA-4ACA-A750-C91AB3305659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D1517704-1701-4AF9-A300-BECC2AAD5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Flow in pores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0532CF4-830D-4B1A-B3D1-1EEBD7768F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1411" y="582356"/>
            <a:ext cx="12192000" cy="682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209658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2024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自定义">
      <a:majorFont>
        <a:latin typeface="Lato"/>
        <a:ea typeface="黑体"/>
        <a:cs typeface=""/>
      </a:majorFont>
      <a:minorFont>
        <a:latin typeface="Lato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1" id="{2E4252DC-2242-46C0-B1E2-AE5C7F665E0D}" vid="{2C915C11-4F60-4C61-A797-AF4FBD0DFDE1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 PPT 模板（中文）_20241120</Template>
  <TotalTime>2117</TotalTime>
  <Words>1114</Words>
  <Application>Microsoft Office PowerPoint</Application>
  <PresentationFormat>宽屏</PresentationFormat>
  <Paragraphs>180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0" baseType="lpstr">
      <vt:lpstr>等线</vt:lpstr>
      <vt:lpstr>黑体</vt:lpstr>
      <vt:lpstr>宋体</vt:lpstr>
      <vt:lpstr>Arial</vt:lpstr>
      <vt:lpstr>Cambria Math</vt:lpstr>
      <vt:lpstr>Lato</vt:lpstr>
      <vt:lpstr>Lato Black</vt:lpstr>
      <vt:lpstr>Lato Light</vt:lpstr>
      <vt:lpstr>Wingdings</vt:lpstr>
      <vt:lpstr>COMSOL-Slide-Template-2024</vt:lpstr>
      <vt:lpstr>Digital rock morphology analysis</vt:lpstr>
      <vt:lpstr>Background and purpose</vt:lpstr>
      <vt:lpstr>Model Definition – 3D</vt:lpstr>
      <vt:lpstr>Model Definition – 3D</vt:lpstr>
      <vt:lpstr>Mesh Import</vt:lpstr>
      <vt:lpstr>Wall Distance Setting</vt:lpstr>
      <vt:lpstr>Distance and Gradient Field</vt:lpstr>
      <vt:lpstr>Local Maximum of Distance Field</vt:lpstr>
      <vt:lpstr>Flow in pores</vt:lpstr>
      <vt:lpstr>Study setting</vt:lpstr>
      <vt:lpstr>Wall Distance Field</vt:lpstr>
      <vt:lpstr>Wall Distance Gradient Field</vt:lpstr>
      <vt:lpstr>Pore Radius Distribution</vt:lpstr>
      <vt:lpstr>Porosity &amp; Permeability</vt:lpstr>
      <vt:lpstr>3D Digital Rock Morphology Analysis App</vt:lpstr>
      <vt:lpstr>Model Definition – 2D</vt:lpstr>
      <vt:lpstr>Model Definition – 2D</vt:lpstr>
      <vt:lpstr>Wall Distance Setting</vt:lpstr>
      <vt:lpstr>Distance and Gradient Field</vt:lpstr>
      <vt:lpstr>Local Maximum of Distance Field</vt:lpstr>
      <vt:lpstr>Flow in pores</vt:lpstr>
      <vt:lpstr>Study setting</vt:lpstr>
      <vt:lpstr>Wall Distance Field</vt:lpstr>
      <vt:lpstr>Wall Distance Gradient Field</vt:lpstr>
      <vt:lpstr>Wall Distance Gradient Field</vt:lpstr>
      <vt:lpstr>Pore Radius Distribution</vt:lpstr>
      <vt:lpstr>Porosity &amp; Permeability</vt:lpstr>
      <vt:lpstr>2D Digital Rock Morphology Analysis App</vt:lpstr>
      <vt:lpstr>Discussion &amp; possible extensions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Xiaoning (Shaw) Shen</dc:creator>
  <cp:lastModifiedBy>Xiaoning (Shaw) Shen</cp:lastModifiedBy>
  <cp:revision>101</cp:revision>
  <dcterms:created xsi:type="dcterms:W3CDTF">2025-03-27T03:02:59Z</dcterms:created>
  <dcterms:modified xsi:type="dcterms:W3CDTF">2025-04-03T10:13:05Z</dcterms:modified>
</cp:coreProperties>
</file>