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5"/>
  </p:notesMasterIdLst>
  <p:handoutMasterIdLst>
    <p:handoutMasterId r:id="rId6"/>
  </p:handoutMasterIdLst>
  <p:sldIdLst>
    <p:sldId id="2186" r:id="rId2"/>
    <p:sldId id="2176" r:id="rId3"/>
    <p:sldId id="2222" r:id="rId4"/>
  </p:sldIdLst>
  <p:sldSz cx="9144000" cy="5143500" type="screen16x9"/>
  <p:notesSz cx="6858000" cy="9144000"/>
  <p:embeddedFontLst>
    <p:embeddedFont>
      <p:font typeface="Lato" panose="020F0502020204030203" pitchFamily="34" charset="0"/>
      <p:regular r:id="rId7"/>
      <p:bold r:id="rId8"/>
      <p:italic r:id="rId9"/>
      <p:boldItalic r:id="rId10"/>
    </p:embeddedFont>
    <p:embeddedFont>
      <p:font typeface="Lato Black" panose="020F0502020204030203" pitchFamily="34" charset="0"/>
      <p:bold r:id="rId11"/>
      <p:italic r:id="rId12"/>
      <p:boldItalic r:id="rId13"/>
    </p:embeddedFont>
    <p:embeddedFont>
      <p:font typeface="Lato Light" panose="020F0502020204030203" pitchFamily="34" charset="0"/>
      <p:regular r:id="rId14"/>
      <p:italic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186"/>
            <p14:sldId id="2176"/>
            <p14:sldId id="2222"/>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B63"/>
    <a:srgbClr val="D7E2EE"/>
    <a:srgbClr val="D7E3EE"/>
    <a:srgbClr val="ECF3F9"/>
    <a:srgbClr val="393A39"/>
    <a:srgbClr val="EEA341"/>
    <a:srgbClr val="F7F8FC"/>
    <a:srgbClr val="FFFFFF"/>
    <a:srgbClr val="59AA47"/>
    <a:srgbClr val="D180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24" autoAdjust="0"/>
    <p:restoredTop sz="95206" autoAdjust="0"/>
  </p:normalViewPr>
  <p:slideViewPr>
    <p:cSldViewPr>
      <p:cViewPr varScale="1">
        <p:scale>
          <a:sx n="150" d="100"/>
          <a:sy n="150" d="100"/>
        </p:scale>
        <p:origin x="120" y="13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font" Target="fonts/font5.fntdata"/><Relationship Id="rId5" Type="http://schemas.openxmlformats.org/officeDocument/2006/relationships/notesMaster" Target="notesMasters/notesMaster1.xml"/><Relationship Id="rId15" Type="http://schemas.openxmlformats.org/officeDocument/2006/relationships/font" Target="fonts/font9.fntdata"/><Relationship Id="rId10" Type="http://schemas.openxmlformats.org/officeDocument/2006/relationships/font" Target="fonts/font4.fntdata"/><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4/9/2025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4/9/2025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2</a:t>
            </a:fld>
            <a:endParaRPr lang="en-US" dirty="0"/>
          </a:p>
        </p:txBody>
      </p:sp>
    </p:spTree>
    <p:extLst>
      <p:ext uri="{BB962C8B-B14F-4D97-AF65-F5344CB8AC3E}">
        <p14:creationId xmlns:p14="http://schemas.microsoft.com/office/powerpoint/2010/main" val="3099981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ltLang="ja-JP"/>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ltLang="ja-JP"/>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kumimoji="1"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kumimoji="1"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kumimoji="1"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kumimoji="1"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20C7EE-3355-45EA-915E-6226236F4209}"/>
              </a:ext>
            </a:extLst>
          </p:cNvPr>
          <p:cNvSpPr>
            <a:spLocks noGrp="1"/>
          </p:cNvSpPr>
          <p:nvPr>
            <p:ph type="title"/>
          </p:nvPr>
        </p:nvSpPr>
        <p:spPr>
          <a:xfrm>
            <a:off x="457200" y="1282700"/>
            <a:ext cx="6635080" cy="2945234"/>
          </a:xfrm>
        </p:spPr>
        <p:txBody>
          <a:bodyPr/>
          <a:lstStyle/>
          <a:p>
            <a:r>
              <a:rPr lang="en-US" altLang="ja-JP" dirty="0"/>
              <a:t>Acoustic Streaming in a Microchannel with Inhomogeneous Fluids </a:t>
            </a:r>
            <a:endParaRPr kumimoji="1" lang="ja-JP" altLang="en-US" dirty="0"/>
          </a:p>
        </p:txBody>
      </p:sp>
    </p:spTree>
    <p:extLst>
      <p:ext uri="{BB962C8B-B14F-4D97-AF65-F5344CB8AC3E}">
        <p14:creationId xmlns:p14="http://schemas.microsoft.com/office/powerpoint/2010/main" val="2362743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DBE8FB-E476-4ECD-AFDC-7832F123CE8B}"/>
              </a:ext>
            </a:extLst>
          </p:cNvPr>
          <p:cNvSpPr>
            <a:spLocks noGrp="1"/>
          </p:cNvSpPr>
          <p:nvPr>
            <p:ph type="title"/>
          </p:nvPr>
        </p:nvSpPr>
        <p:spPr/>
        <p:txBody>
          <a:bodyPr>
            <a:normAutofit fontScale="90000"/>
          </a:bodyPr>
          <a:lstStyle/>
          <a:p>
            <a:r>
              <a:rPr kumimoji="1" lang="en-US" altLang="ja-JP" dirty="0"/>
              <a:t>Acoustic Streaming in Inhomogeneous Fluids</a:t>
            </a:r>
            <a:endParaRPr kumimoji="1" lang="ja-JP" altLang="en-US" dirty="0"/>
          </a:p>
        </p:txBody>
      </p:sp>
      <p:pic>
        <p:nvPicPr>
          <p:cNvPr id="17" name="Content Placeholder 16">
            <a:extLst>
              <a:ext uri="{FF2B5EF4-FFF2-40B4-BE49-F238E27FC236}">
                <a16:creationId xmlns:a16="http://schemas.microsoft.com/office/drawing/2014/main" id="{2358B0E5-1DEF-A6E0-25A0-9BAFE09DF21C}"/>
              </a:ext>
            </a:extLst>
          </p:cNvPr>
          <p:cNvPicPr>
            <a:picLocks noGrp="1" noChangeAspect="1"/>
          </p:cNvPicPr>
          <p:nvPr>
            <p:ph sz="quarter" idx="11"/>
          </p:nvPr>
        </p:nvPicPr>
        <p:blipFill>
          <a:blip r:embed="rId3"/>
          <a:stretch>
            <a:fillRect/>
          </a:stretch>
        </p:blipFill>
        <p:spPr>
          <a:xfrm>
            <a:off x="4499992" y="1749302"/>
            <a:ext cx="4168939" cy="3126704"/>
          </a:xfrm>
        </p:spPr>
      </p:pic>
      <p:sp>
        <p:nvSpPr>
          <p:cNvPr id="5" name="Content Placeholder 4">
            <a:extLst>
              <a:ext uri="{FF2B5EF4-FFF2-40B4-BE49-F238E27FC236}">
                <a16:creationId xmlns:a16="http://schemas.microsoft.com/office/drawing/2014/main" id="{B210D2AB-43EE-4060-B226-5CEE6BC49B7B}"/>
              </a:ext>
            </a:extLst>
          </p:cNvPr>
          <p:cNvSpPr>
            <a:spLocks noGrp="1"/>
          </p:cNvSpPr>
          <p:nvPr>
            <p:ph sz="half" idx="10"/>
          </p:nvPr>
        </p:nvSpPr>
        <p:spPr/>
        <p:txBody>
          <a:bodyPr/>
          <a:lstStyle/>
          <a:p>
            <a:r>
              <a:rPr lang="en-US" altLang="ja-JP" dirty="0"/>
              <a:t>An aqueous solution of iodixanol is modeled with an inhomogeneous initial concentration profile</a:t>
            </a:r>
          </a:p>
          <a:p>
            <a:r>
              <a:rPr lang="en-US" altLang="ja-JP" dirty="0"/>
              <a:t>The concentration profile can be manipulated by an acoustic field</a:t>
            </a:r>
          </a:p>
          <a:p>
            <a:r>
              <a:rPr lang="en-US" altLang="ja-JP" dirty="0"/>
              <a:t>The model uses the </a:t>
            </a:r>
            <a:r>
              <a:rPr lang="en-US" altLang="ja-JP" i="1" dirty="0"/>
              <a:t>Frequency-Transient</a:t>
            </a:r>
            <a:r>
              <a:rPr lang="en-US" altLang="ja-JP" dirty="0"/>
              <a:t> study</a:t>
            </a:r>
          </a:p>
        </p:txBody>
      </p:sp>
      <p:sp>
        <p:nvSpPr>
          <p:cNvPr id="15" name="Text Placeholder 14">
            <a:extLst>
              <a:ext uri="{FF2B5EF4-FFF2-40B4-BE49-F238E27FC236}">
                <a16:creationId xmlns:a16="http://schemas.microsoft.com/office/drawing/2014/main" id="{39ED3B6F-42E5-5C18-1FF9-B952E68B0A27}"/>
              </a:ext>
            </a:extLst>
          </p:cNvPr>
          <p:cNvSpPr>
            <a:spLocks noGrp="1"/>
          </p:cNvSpPr>
          <p:nvPr>
            <p:ph type="body" sz="quarter" idx="12"/>
          </p:nvPr>
        </p:nvSpPr>
        <p:spPr/>
        <p:txBody>
          <a:bodyPr>
            <a:normAutofit fontScale="92500" lnSpcReduction="20000"/>
          </a:bodyPr>
          <a:lstStyle/>
          <a:p>
            <a:r>
              <a:rPr lang="en-US" dirty="0"/>
              <a:t>Top: Acoustic pressure. Bottom: Concentration profile with streamlines from the fluid flow. </a:t>
            </a:r>
            <a:endParaRPr lang="en-DK" dirty="0"/>
          </a:p>
        </p:txBody>
      </p:sp>
      <p:sp>
        <p:nvSpPr>
          <p:cNvPr id="3" name="TextBox 2">
            <a:extLst>
              <a:ext uri="{FF2B5EF4-FFF2-40B4-BE49-F238E27FC236}">
                <a16:creationId xmlns:a16="http://schemas.microsoft.com/office/drawing/2014/main" id="{DC171669-3B1C-56DB-F766-EEDE92B184DF}"/>
              </a:ext>
            </a:extLst>
          </p:cNvPr>
          <p:cNvSpPr txBox="1"/>
          <p:nvPr/>
        </p:nvSpPr>
        <p:spPr>
          <a:xfrm>
            <a:off x="234146" y="4114278"/>
            <a:ext cx="2897694" cy="769441"/>
          </a:xfrm>
          <a:prstGeom prst="rect">
            <a:avLst/>
          </a:prstGeom>
          <a:noFill/>
        </p:spPr>
        <p:txBody>
          <a:bodyPr wrap="square" rtlCol="0">
            <a:spAutoFit/>
          </a:bodyPr>
          <a:lstStyle/>
          <a:p>
            <a:r>
              <a:rPr lang="en-US" sz="1100" dirty="0"/>
              <a:t>J. T. Karlsen, P. Augustsson, and H. Bruus, “Acoustic force density acting on inhomogeneous fluids in acoustic fields”, Phys. Rev. Lett. 117, 114504 1-6 (2016). </a:t>
            </a:r>
            <a:endParaRPr lang="en-DK" sz="1100" dirty="0"/>
          </a:p>
        </p:txBody>
      </p:sp>
      <p:pic>
        <p:nvPicPr>
          <p:cNvPr id="9" name="Picture 8">
            <a:extLst>
              <a:ext uri="{FF2B5EF4-FFF2-40B4-BE49-F238E27FC236}">
                <a16:creationId xmlns:a16="http://schemas.microsoft.com/office/drawing/2014/main" id="{05273BEE-C0DE-5ECD-9947-5B9C97A12ADD}"/>
              </a:ext>
            </a:extLst>
          </p:cNvPr>
          <p:cNvPicPr>
            <a:picLocks noChangeAspect="1"/>
          </p:cNvPicPr>
          <p:nvPr/>
        </p:nvPicPr>
        <p:blipFill>
          <a:blip r:embed="rId4"/>
          <a:stretch>
            <a:fillRect/>
          </a:stretch>
        </p:blipFill>
        <p:spPr>
          <a:xfrm>
            <a:off x="4788024" y="-374526"/>
            <a:ext cx="3614057" cy="3162300"/>
          </a:xfrm>
          <a:prstGeom prst="rect">
            <a:avLst/>
          </a:prstGeom>
        </p:spPr>
      </p:pic>
    </p:spTree>
    <p:extLst>
      <p:ext uri="{BB962C8B-B14F-4D97-AF65-F5344CB8AC3E}">
        <p14:creationId xmlns:p14="http://schemas.microsoft.com/office/powerpoint/2010/main" val="2072090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14FE60D-B647-14D9-B1CD-096146498C20}"/>
              </a:ext>
            </a:extLst>
          </p:cNvPr>
          <p:cNvSpPr>
            <a:spLocks noGrp="1"/>
          </p:cNvSpPr>
          <p:nvPr>
            <p:ph idx="1"/>
          </p:nvPr>
        </p:nvSpPr>
        <p:spPr/>
        <p:txBody>
          <a:bodyPr/>
          <a:lstStyle/>
          <a:p>
            <a:r>
              <a:rPr lang="en-US" dirty="0"/>
              <a:t>comsol.com/contact</a:t>
            </a:r>
          </a:p>
        </p:txBody>
      </p:sp>
    </p:spTree>
    <p:extLst>
      <p:ext uri="{BB962C8B-B14F-4D97-AF65-F5344CB8AC3E}">
        <p14:creationId xmlns:p14="http://schemas.microsoft.com/office/powerpoint/2010/main" val="3509673848"/>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28564</TotalTime>
  <Words>104</Words>
  <Application>Microsoft Office PowerPoint</Application>
  <PresentationFormat>On-screen Show (16:9)</PresentationFormat>
  <Paragraphs>9</Paragraphs>
  <Slides>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Lato</vt:lpstr>
      <vt:lpstr>Wingdings</vt:lpstr>
      <vt:lpstr>Lato Black</vt:lpstr>
      <vt:lpstr>Lato Light</vt:lpstr>
      <vt:lpstr>Arial</vt:lpstr>
      <vt:lpstr>comsol-slide-template-NEW</vt:lpstr>
      <vt:lpstr>Acoustic Streaming in a Microchannel with Inhomogeneous Fluids </vt:lpstr>
      <vt:lpstr>Acoustic Streaming in Inhomogeneous Fluids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Tsukasa Ishii</dc:creator>
  <cp:lastModifiedBy>Mads Jensen</cp:lastModifiedBy>
  <cp:revision>434</cp:revision>
  <dcterms:created xsi:type="dcterms:W3CDTF">2023-03-01T06:45:14Z</dcterms:created>
  <dcterms:modified xsi:type="dcterms:W3CDTF">2025-04-09T07:04:50Z</dcterms:modified>
</cp:coreProperties>
</file>