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171" r:id="rId2"/>
    <p:sldId id="3107" r:id="rId3"/>
    <p:sldId id="3102" r:id="rId4"/>
    <p:sldId id="3106" r:id="rId5"/>
    <p:sldId id="2173" r:id="rId6"/>
    <p:sldId id="3108" r:id="rId7"/>
    <p:sldId id="3097" r:id="rId8"/>
    <p:sldId id="3103" r:id="rId9"/>
    <p:sldId id="3105" r:id="rId10"/>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E501A4C9-0F9B-4532-B53E-75153234B3A2}">
          <p14:sldIdLst>
            <p14:sldId id="2171"/>
          </p14:sldIdLst>
        </p14:section>
        <p14:section name="Background" id="{E8205B2D-4A7E-4CBE-BF21-9F1B09B79A03}">
          <p14:sldIdLst>
            <p14:sldId id="3107"/>
          </p14:sldIdLst>
        </p14:section>
        <p14:section name="Model Set-Up" id="{CD2E3F23-2406-4DA1-82CE-005568BC2072}">
          <p14:sldIdLst>
            <p14:sldId id="3102"/>
            <p14:sldId id="3106"/>
            <p14:sldId id="2173"/>
            <p14:sldId id="3108"/>
            <p14:sldId id="3097"/>
          </p14:sldIdLst>
        </p14:section>
        <p14:section name="Results" id="{2C98290D-F395-48DC-B36D-454DD2A62BB7}">
          <p14:sldIdLst>
            <p14:sldId id="3103"/>
            <p14:sldId id="310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525" autoAdjust="0"/>
    <p:restoredTop sz="96357" autoAdjust="0"/>
  </p:normalViewPr>
  <p:slideViewPr>
    <p:cSldViewPr snapToGrid="0">
      <p:cViewPr varScale="1">
        <p:scale>
          <a:sx n="150" d="100"/>
          <a:sy n="150" d="100"/>
        </p:scale>
        <p:origin x="942"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8088CA-EABD-42A8-8787-35DBE08703A3}"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0740698F-9D15-46CB-AD3F-6CC45FFCC3D5}">
      <dgm:prSet phldrT="[文本]" custT="1"/>
      <dgm:spPr>
        <a:solidFill>
          <a:schemeClr val="accent4"/>
        </a:solidFill>
      </dgm:spPr>
      <dgm:t>
        <a:bodyPr/>
        <a:lstStyle/>
        <a:p>
          <a:r>
            <a:rPr lang="en-US" altLang="en-US" sz="1800" dirty="0"/>
            <a:t>Heat </a:t>
          </a:r>
          <a:r>
            <a:rPr lang="en-US" altLang="zh-CN" sz="1800" dirty="0"/>
            <a:t>T</a:t>
          </a:r>
          <a:r>
            <a:rPr lang="en-US" altLang="en-US" sz="1800" dirty="0"/>
            <a:t>ransfer</a:t>
          </a:r>
          <a:endParaRPr lang="en-US" sz="1800" dirty="0"/>
        </a:p>
      </dgm:t>
    </dgm:pt>
    <dgm:pt modelId="{29A40437-8287-4849-BE32-FC4156862475}" type="parTrans" cxnId="{56E3B67F-19B1-4363-946C-00CBB7EB1536}">
      <dgm:prSet/>
      <dgm:spPr/>
      <dgm:t>
        <a:bodyPr/>
        <a:lstStyle/>
        <a:p>
          <a:endParaRPr lang="en-US"/>
        </a:p>
      </dgm:t>
    </dgm:pt>
    <dgm:pt modelId="{FA6708EF-73A9-47D2-B988-2A090B4E5F95}" type="sibTrans" cxnId="{56E3B67F-19B1-4363-946C-00CBB7EB1536}">
      <dgm:prSet/>
      <dgm:spPr>
        <a:solidFill>
          <a:schemeClr val="tx1">
            <a:lumMod val="40000"/>
            <a:lumOff val="60000"/>
          </a:schemeClr>
        </a:solidFill>
        <a:ln>
          <a:solidFill>
            <a:schemeClr val="bg1">
              <a:lumMod val="85000"/>
            </a:schemeClr>
          </a:solidFill>
        </a:ln>
      </dgm:spPr>
      <dgm:t>
        <a:bodyPr/>
        <a:lstStyle/>
        <a:p>
          <a:endParaRPr lang="en-US"/>
        </a:p>
      </dgm:t>
    </dgm:pt>
    <dgm:pt modelId="{E9455982-CF76-4F5C-84DE-4BB9D4C09E65}">
      <dgm:prSet phldrT="[文本]" custT="1"/>
      <dgm:spPr>
        <a:solidFill>
          <a:schemeClr val="accent3"/>
        </a:solidFill>
      </dgm:spPr>
      <dgm:t>
        <a:bodyPr/>
        <a:lstStyle/>
        <a:p>
          <a:r>
            <a:rPr lang="en-US" altLang="en-US" sz="1800" dirty="0"/>
            <a:t>Curing Reactions</a:t>
          </a:r>
          <a:endParaRPr lang="en-US" sz="1800" dirty="0"/>
        </a:p>
      </dgm:t>
    </dgm:pt>
    <dgm:pt modelId="{E846AE5D-37D2-42EF-83DA-07C52D8ED5D8}" type="parTrans" cxnId="{382F9C96-8D32-4A3E-A11D-84977DBA7530}">
      <dgm:prSet/>
      <dgm:spPr/>
      <dgm:t>
        <a:bodyPr/>
        <a:lstStyle/>
        <a:p>
          <a:endParaRPr lang="en-US"/>
        </a:p>
      </dgm:t>
    </dgm:pt>
    <dgm:pt modelId="{3F819440-3C21-4AFB-B5EC-16B054D3DED3}" type="sibTrans" cxnId="{382F9C96-8D32-4A3E-A11D-84977DBA7530}">
      <dgm:prSet/>
      <dgm:spPr>
        <a:solidFill>
          <a:schemeClr val="tx1">
            <a:lumMod val="40000"/>
            <a:lumOff val="60000"/>
          </a:schemeClr>
        </a:solidFill>
        <a:ln>
          <a:solidFill>
            <a:schemeClr val="tx1">
              <a:lumMod val="40000"/>
              <a:lumOff val="60000"/>
            </a:schemeClr>
          </a:solidFill>
        </a:ln>
      </dgm:spPr>
      <dgm:t>
        <a:bodyPr/>
        <a:lstStyle/>
        <a:p>
          <a:endParaRPr lang="en-US"/>
        </a:p>
      </dgm:t>
    </dgm:pt>
    <dgm:pt modelId="{30192374-9FFE-4782-B56A-53FC1D4B3BA1}">
      <dgm:prSet phldrT="[文本]" custT="1"/>
      <dgm:spPr/>
      <dgm:t>
        <a:bodyPr/>
        <a:lstStyle/>
        <a:p>
          <a:r>
            <a:rPr lang="en-US" altLang="en-US" sz="1600" dirty="0"/>
            <a:t>Structural Mechanics</a:t>
          </a:r>
          <a:endParaRPr lang="en-US" sz="1600" dirty="0"/>
        </a:p>
      </dgm:t>
    </dgm:pt>
    <dgm:pt modelId="{970BA352-1ABF-4974-A7C4-8DD324B3318A}" type="parTrans" cxnId="{667556DD-A1C8-4D7B-A2D8-AA851EFFB660}">
      <dgm:prSet/>
      <dgm:spPr/>
      <dgm:t>
        <a:bodyPr/>
        <a:lstStyle/>
        <a:p>
          <a:endParaRPr lang="en-US"/>
        </a:p>
      </dgm:t>
    </dgm:pt>
    <dgm:pt modelId="{970C9D6E-4F35-4BC3-83CD-C148A1A47ECE}" type="sibTrans" cxnId="{667556DD-A1C8-4D7B-A2D8-AA851EFFB660}">
      <dgm:prSet/>
      <dgm:spPr>
        <a:solidFill>
          <a:schemeClr val="tx1">
            <a:lumMod val="40000"/>
            <a:lumOff val="60000"/>
          </a:schemeClr>
        </a:solidFill>
        <a:ln>
          <a:solidFill>
            <a:schemeClr val="tx1">
              <a:lumMod val="40000"/>
              <a:lumOff val="60000"/>
            </a:schemeClr>
          </a:solidFill>
        </a:ln>
      </dgm:spPr>
      <dgm:t>
        <a:bodyPr/>
        <a:lstStyle/>
        <a:p>
          <a:endParaRPr lang="en-US"/>
        </a:p>
      </dgm:t>
    </dgm:pt>
    <dgm:pt modelId="{AF52FDEA-09EE-43EC-99FC-CB811AD753F7}" type="pres">
      <dgm:prSet presAssocID="{388088CA-EABD-42A8-8787-35DBE08703A3}" presName="cycle" presStyleCnt="0">
        <dgm:presLayoutVars>
          <dgm:dir/>
          <dgm:resizeHandles val="exact"/>
        </dgm:presLayoutVars>
      </dgm:prSet>
      <dgm:spPr/>
    </dgm:pt>
    <dgm:pt modelId="{1808E714-AD55-49DD-A19D-7759AF664163}" type="pres">
      <dgm:prSet presAssocID="{0740698F-9D15-46CB-AD3F-6CC45FFCC3D5}" presName="node" presStyleLbl="node1" presStyleIdx="0" presStyleCnt="3" custScaleX="74413" custScaleY="68341">
        <dgm:presLayoutVars>
          <dgm:bulletEnabled val="1"/>
        </dgm:presLayoutVars>
      </dgm:prSet>
      <dgm:spPr/>
    </dgm:pt>
    <dgm:pt modelId="{80FD6440-AAB5-424B-B4C4-DFDA865EDBC3}" type="pres">
      <dgm:prSet presAssocID="{FA6708EF-73A9-47D2-B988-2A090B4E5F95}" presName="sibTrans" presStyleLbl="sibTrans2D1" presStyleIdx="0" presStyleCnt="3" custScaleX="161533" custScaleY="29083" custLinFactNeighborX="2091" custLinFactNeighborY="-1301"/>
      <dgm:spPr/>
    </dgm:pt>
    <dgm:pt modelId="{CB661399-9B1D-4B71-88CF-760473DD3E6D}" type="pres">
      <dgm:prSet presAssocID="{FA6708EF-73A9-47D2-B988-2A090B4E5F95}" presName="connectorText" presStyleLbl="sibTrans2D1" presStyleIdx="0" presStyleCnt="3"/>
      <dgm:spPr/>
    </dgm:pt>
    <dgm:pt modelId="{EA253550-436A-4E76-895C-23F935F3EA4E}" type="pres">
      <dgm:prSet presAssocID="{E9455982-CF76-4F5C-84DE-4BB9D4C09E65}" presName="node" presStyleLbl="node1" presStyleIdx="1" presStyleCnt="3" custScaleX="76239" custScaleY="65965" custRadScaleRad="147871" custRadScaleInc="-25589">
        <dgm:presLayoutVars>
          <dgm:bulletEnabled val="1"/>
        </dgm:presLayoutVars>
      </dgm:prSet>
      <dgm:spPr/>
    </dgm:pt>
    <dgm:pt modelId="{4D898C28-0E9E-4873-AE17-BA0E29425E17}" type="pres">
      <dgm:prSet presAssocID="{3F819440-3C21-4AFB-B5EC-16B054D3DED3}" presName="sibTrans" presStyleLbl="sibTrans2D1" presStyleIdx="1" presStyleCnt="3" custScaleX="165076" custScaleY="20642"/>
      <dgm:spPr/>
    </dgm:pt>
    <dgm:pt modelId="{7547377F-7ABB-4F98-823B-C88E3E99E73E}" type="pres">
      <dgm:prSet presAssocID="{3F819440-3C21-4AFB-B5EC-16B054D3DED3}" presName="connectorText" presStyleLbl="sibTrans2D1" presStyleIdx="1" presStyleCnt="3"/>
      <dgm:spPr/>
    </dgm:pt>
    <dgm:pt modelId="{6E8BDB93-B15F-471C-B80C-E39734F8D64D}" type="pres">
      <dgm:prSet presAssocID="{30192374-9FFE-4782-B56A-53FC1D4B3BA1}" presName="node" presStyleLbl="node1" presStyleIdx="2" presStyleCnt="3" custScaleX="75031" custScaleY="64615" custRadScaleRad="167939" custRadScaleInc="29417">
        <dgm:presLayoutVars>
          <dgm:bulletEnabled val="1"/>
        </dgm:presLayoutVars>
      </dgm:prSet>
      <dgm:spPr/>
    </dgm:pt>
    <dgm:pt modelId="{8CEE236B-AF13-4A56-AF05-B8E841ABE53D}" type="pres">
      <dgm:prSet presAssocID="{970C9D6E-4F35-4BC3-83CD-C148A1A47ECE}" presName="sibTrans" presStyleLbl="sibTrans2D1" presStyleIdx="2" presStyleCnt="3" custAng="5745910" custFlipHor="1" custScaleX="153074" custScaleY="31525" custLinFactNeighborX="-409" custLinFactNeighborY="-1775"/>
      <dgm:spPr/>
    </dgm:pt>
    <dgm:pt modelId="{DFAFDF42-8E02-4DBE-86C2-3C1344E8B823}" type="pres">
      <dgm:prSet presAssocID="{970C9D6E-4F35-4BC3-83CD-C148A1A47ECE}" presName="connectorText" presStyleLbl="sibTrans2D1" presStyleIdx="2" presStyleCnt="3"/>
      <dgm:spPr/>
    </dgm:pt>
  </dgm:ptLst>
  <dgm:cxnLst>
    <dgm:cxn modelId="{919CA931-6211-4F63-8D41-D740AA5B74A9}" type="presOf" srcId="{970C9D6E-4F35-4BC3-83CD-C148A1A47ECE}" destId="{DFAFDF42-8E02-4DBE-86C2-3C1344E8B823}" srcOrd="1" destOrd="0" presId="urn:microsoft.com/office/officeart/2005/8/layout/cycle2"/>
    <dgm:cxn modelId="{D078E860-D356-4494-BF2C-42917B3C4D4C}" type="presOf" srcId="{0740698F-9D15-46CB-AD3F-6CC45FFCC3D5}" destId="{1808E714-AD55-49DD-A19D-7759AF664163}" srcOrd="0" destOrd="0" presId="urn:microsoft.com/office/officeart/2005/8/layout/cycle2"/>
    <dgm:cxn modelId="{14415965-2928-4480-8600-238564D9D27C}" type="presOf" srcId="{FA6708EF-73A9-47D2-B988-2A090B4E5F95}" destId="{80FD6440-AAB5-424B-B4C4-DFDA865EDBC3}" srcOrd="0" destOrd="0" presId="urn:microsoft.com/office/officeart/2005/8/layout/cycle2"/>
    <dgm:cxn modelId="{C1AEBD4D-449E-45ED-A278-892A9BF34DC3}" type="presOf" srcId="{E9455982-CF76-4F5C-84DE-4BB9D4C09E65}" destId="{EA253550-436A-4E76-895C-23F935F3EA4E}" srcOrd="0" destOrd="0" presId="urn:microsoft.com/office/officeart/2005/8/layout/cycle2"/>
    <dgm:cxn modelId="{64020159-4685-4545-8636-A2B5F1B87887}" type="presOf" srcId="{30192374-9FFE-4782-B56A-53FC1D4B3BA1}" destId="{6E8BDB93-B15F-471C-B80C-E39734F8D64D}" srcOrd="0" destOrd="0" presId="urn:microsoft.com/office/officeart/2005/8/layout/cycle2"/>
    <dgm:cxn modelId="{56E3B67F-19B1-4363-946C-00CBB7EB1536}" srcId="{388088CA-EABD-42A8-8787-35DBE08703A3}" destId="{0740698F-9D15-46CB-AD3F-6CC45FFCC3D5}" srcOrd="0" destOrd="0" parTransId="{29A40437-8287-4849-BE32-FC4156862475}" sibTransId="{FA6708EF-73A9-47D2-B988-2A090B4E5F95}"/>
    <dgm:cxn modelId="{382F9C96-8D32-4A3E-A11D-84977DBA7530}" srcId="{388088CA-EABD-42A8-8787-35DBE08703A3}" destId="{E9455982-CF76-4F5C-84DE-4BB9D4C09E65}" srcOrd="1" destOrd="0" parTransId="{E846AE5D-37D2-42EF-83DA-07C52D8ED5D8}" sibTransId="{3F819440-3C21-4AFB-B5EC-16B054D3DED3}"/>
    <dgm:cxn modelId="{FA4912C8-4873-4A51-B854-6F0DC213C48D}" type="presOf" srcId="{3F819440-3C21-4AFB-B5EC-16B054D3DED3}" destId="{7547377F-7ABB-4F98-823B-C88E3E99E73E}" srcOrd="1" destOrd="0" presId="urn:microsoft.com/office/officeart/2005/8/layout/cycle2"/>
    <dgm:cxn modelId="{B0D83CC8-8D97-4E01-BEF9-96E2992D056F}" type="presOf" srcId="{388088CA-EABD-42A8-8787-35DBE08703A3}" destId="{AF52FDEA-09EE-43EC-99FC-CB811AD753F7}" srcOrd="0" destOrd="0" presId="urn:microsoft.com/office/officeart/2005/8/layout/cycle2"/>
    <dgm:cxn modelId="{667556DD-A1C8-4D7B-A2D8-AA851EFFB660}" srcId="{388088CA-EABD-42A8-8787-35DBE08703A3}" destId="{30192374-9FFE-4782-B56A-53FC1D4B3BA1}" srcOrd="2" destOrd="0" parTransId="{970BA352-1ABF-4974-A7C4-8DD324B3318A}" sibTransId="{970C9D6E-4F35-4BC3-83CD-C148A1A47ECE}"/>
    <dgm:cxn modelId="{9F621DE5-4F45-4FB2-B5A5-A66314F35E62}" type="presOf" srcId="{970C9D6E-4F35-4BC3-83CD-C148A1A47ECE}" destId="{8CEE236B-AF13-4A56-AF05-B8E841ABE53D}" srcOrd="0" destOrd="0" presId="urn:microsoft.com/office/officeart/2005/8/layout/cycle2"/>
    <dgm:cxn modelId="{B3E693E6-3130-4C26-B8BD-07A04BFA361D}" type="presOf" srcId="{FA6708EF-73A9-47D2-B988-2A090B4E5F95}" destId="{CB661399-9B1D-4B71-88CF-760473DD3E6D}" srcOrd="1" destOrd="0" presId="urn:microsoft.com/office/officeart/2005/8/layout/cycle2"/>
    <dgm:cxn modelId="{0E5C00FC-1DF1-4596-916C-B69475A2B35D}" type="presOf" srcId="{3F819440-3C21-4AFB-B5EC-16B054D3DED3}" destId="{4D898C28-0E9E-4873-AE17-BA0E29425E17}" srcOrd="0" destOrd="0" presId="urn:microsoft.com/office/officeart/2005/8/layout/cycle2"/>
    <dgm:cxn modelId="{98511672-F005-4D4D-B046-0FF959CC808E}" type="presParOf" srcId="{AF52FDEA-09EE-43EC-99FC-CB811AD753F7}" destId="{1808E714-AD55-49DD-A19D-7759AF664163}" srcOrd="0" destOrd="0" presId="urn:microsoft.com/office/officeart/2005/8/layout/cycle2"/>
    <dgm:cxn modelId="{2E41BF9B-6BE7-4C95-98F3-EB518F691639}" type="presParOf" srcId="{AF52FDEA-09EE-43EC-99FC-CB811AD753F7}" destId="{80FD6440-AAB5-424B-B4C4-DFDA865EDBC3}" srcOrd="1" destOrd="0" presId="urn:microsoft.com/office/officeart/2005/8/layout/cycle2"/>
    <dgm:cxn modelId="{B61BA587-5732-40E0-A0C8-CC94FCF47321}" type="presParOf" srcId="{80FD6440-AAB5-424B-B4C4-DFDA865EDBC3}" destId="{CB661399-9B1D-4B71-88CF-760473DD3E6D}" srcOrd="0" destOrd="0" presId="urn:microsoft.com/office/officeart/2005/8/layout/cycle2"/>
    <dgm:cxn modelId="{2DFFD006-ABD0-4F02-8D2F-5FBA2204B8E5}" type="presParOf" srcId="{AF52FDEA-09EE-43EC-99FC-CB811AD753F7}" destId="{EA253550-436A-4E76-895C-23F935F3EA4E}" srcOrd="2" destOrd="0" presId="urn:microsoft.com/office/officeart/2005/8/layout/cycle2"/>
    <dgm:cxn modelId="{C32ABAE4-E3C6-49B8-9AC5-B373CFA0F664}" type="presParOf" srcId="{AF52FDEA-09EE-43EC-99FC-CB811AD753F7}" destId="{4D898C28-0E9E-4873-AE17-BA0E29425E17}" srcOrd="3" destOrd="0" presId="urn:microsoft.com/office/officeart/2005/8/layout/cycle2"/>
    <dgm:cxn modelId="{EBDC584A-DBCF-4853-9CC7-C7B6D36E22ED}" type="presParOf" srcId="{4D898C28-0E9E-4873-AE17-BA0E29425E17}" destId="{7547377F-7ABB-4F98-823B-C88E3E99E73E}" srcOrd="0" destOrd="0" presId="urn:microsoft.com/office/officeart/2005/8/layout/cycle2"/>
    <dgm:cxn modelId="{A66A4267-C460-4E80-B8A9-49E8F0A9A540}" type="presParOf" srcId="{AF52FDEA-09EE-43EC-99FC-CB811AD753F7}" destId="{6E8BDB93-B15F-471C-B80C-E39734F8D64D}" srcOrd="4" destOrd="0" presId="urn:microsoft.com/office/officeart/2005/8/layout/cycle2"/>
    <dgm:cxn modelId="{EB6E0760-F87D-41E1-A331-6A64F24D0F36}" type="presParOf" srcId="{AF52FDEA-09EE-43EC-99FC-CB811AD753F7}" destId="{8CEE236B-AF13-4A56-AF05-B8E841ABE53D}" srcOrd="5" destOrd="0" presId="urn:microsoft.com/office/officeart/2005/8/layout/cycle2"/>
    <dgm:cxn modelId="{386E146E-3DEC-40BA-AE28-6AF1A30291A2}" type="presParOf" srcId="{8CEE236B-AF13-4A56-AF05-B8E841ABE53D}" destId="{DFAFDF42-8E02-4DBE-86C2-3C1344E8B823}"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08E714-AD55-49DD-A19D-7759AF664163}">
      <dsp:nvSpPr>
        <dsp:cNvPr id="0" name=""/>
        <dsp:cNvSpPr/>
      </dsp:nvSpPr>
      <dsp:spPr>
        <a:xfrm>
          <a:off x="1800792" y="695649"/>
          <a:ext cx="1426815" cy="1310388"/>
        </a:xfrm>
        <a:prstGeom prst="ellipse">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altLang="en-US" sz="1800" kern="1200" dirty="0"/>
            <a:t>Heat </a:t>
          </a:r>
          <a:r>
            <a:rPr lang="en-US" altLang="zh-CN" sz="1800" kern="1200" dirty="0"/>
            <a:t>T</a:t>
          </a:r>
          <a:r>
            <a:rPr lang="en-US" altLang="en-US" sz="1800" kern="1200" dirty="0"/>
            <a:t>ransfer</a:t>
          </a:r>
          <a:endParaRPr lang="en-US" sz="1800" kern="1200" dirty="0"/>
        </a:p>
      </dsp:txBody>
      <dsp:txXfrm>
        <a:off x="2009744" y="887551"/>
        <a:ext cx="1008911" cy="926584"/>
      </dsp:txXfrm>
    </dsp:sp>
    <dsp:sp modelId="{80FD6440-AAB5-424B-B4C4-DFDA865EDBC3}">
      <dsp:nvSpPr>
        <dsp:cNvPr id="0" name=""/>
        <dsp:cNvSpPr/>
      </dsp:nvSpPr>
      <dsp:spPr>
        <a:xfrm rot="3345542">
          <a:off x="2685851" y="2378525"/>
          <a:ext cx="1226999" cy="188205"/>
        </a:xfrm>
        <a:prstGeom prst="rightArrow">
          <a:avLst>
            <a:gd name="adj1" fmla="val 60000"/>
            <a:gd name="adj2" fmla="val 50000"/>
          </a:avLst>
        </a:prstGeom>
        <a:solidFill>
          <a:schemeClr val="tx1">
            <a:lumMod val="40000"/>
            <a:lumOff val="60000"/>
          </a:schemeClr>
        </a:solidFill>
        <a:ln>
          <a:solidFill>
            <a:schemeClr val="bg1">
              <a:lumMod val="85000"/>
            </a:schemeClr>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US" sz="700" kern="1200"/>
        </a:p>
      </dsp:txBody>
      <dsp:txXfrm>
        <a:off x="2698197" y="2392828"/>
        <a:ext cx="1170538" cy="112923"/>
      </dsp:txXfrm>
    </dsp:sp>
    <dsp:sp modelId="{EA253550-436A-4E76-895C-23F935F3EA4E}">
      <dsp:nvSpPr>
        <dsp:cNvPr id="0" name=""/>
        <dsp:cNvSpPr/>
      </dsp:nvSpPr>
      <dsp:spPr>
        <a:xfrm>
          <a:off x="3338772" y="3003739"/>
          <a:ext cx="1461827" cy="1264830"/>
        </a:xfrm>
        <a:prstGeom prst="ellipse">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altLang="en-US" sz="1800" kern="1200" dirty="0"/>
            <a:t>Curing Reactions</a:t>
          </a:r>
          <a:endParaRPr lang="en-US" sz="1800" kern="1200" dirty="0"/>
        </a:p>
      </dsp:txBody>
      <dsp:txXfrm>
        <a:off x="3552852" y="3188969"/>
        <a:ext cx="1033667" cy="894370"/>
      </dsp:txXfrm>
    </dsp:sp>
    <dsp:sp modelId="{4D898C28-0E9E-4873-AE17-BA0E29425E17}">
      <dsp:nvSpPr>
        <dsp:cNvPr id="0" name=""/>
        <dsp:cNvSpPr/>
      </dsp:nvSpPr>
      <dsp:spPr>
        <a:xfrm rot="10825113">
          <a:off x="1585971" y="3557293"/>
          <a:ext cx="1662499" cy="133580"/>
        </a:xfrm>
        <a:prstGeom prst="rightArrow">
          <a:avLst>
            <a:gd name="adj1" fmla="val 60000"/>
            <a:gd name="adj2" fmla="val 50000"/>
          </a:avLst>
        </a:prstGeom>
        <a:solidFill>
          <a:schemeClr val="tx1">
            <a:lumMod val="40000"/>
            <a:lumOff val="60000"/>
          </a:schemeClr>
        </a:solidFill>
        <a:ln>
          <a:solidFill>
            <a:schemeClr val="tx1">
              <a:lumMod val="40000"/>
              <a:lumOff val="60000"/>
            </a:schemeClr>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1626044" y="3584155"/>
        <a:ext cx="1622425" cy="80148"/>
      </dsp:txXfrm>
    </dsp:sp>
    <dsp:sp modelId="{6E8BDB93-B15F-471C-B80C-E39734F8D64D}">
      <dsp:nvSpPr>
        <dsp:cNvPr id="0" name=""/>
        <dsp:cNvSpPr/>
      </dsp:nvSpPr>
      <dsp:spPr>
        <a:xfrm>
          <a:off x="0" y="2992207"/>
          <a:ext cx="1438664" cy="123894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altLang="en-US" sz="1600" kern="1200" dirty="0"/>
            <a:t>Structural Mechanics</a:t>
          </a:r>
          <a:endParaRPr lang="en-US" sz="1600" kern="1200" dirty="0"/>
        </a:p>
      </dsp:txBody>
      <dsp:txXfrm>
        <a:off x="210687" y="3173646"/>
        <a:ext cx="1017290" cy="876067"/>
      </dsp:txXfrm>
    </dsp:sp>
    <dsp:sp modelId="{8CEE236B-AF13-4A56-AF05-B8E841ABE53D}">
      <dsp:nvSpPr>
        <dsp:cNvPr id="0" name=""/>
        <dsp:cNvSpPr/>
      </dsp:nvSpPr>
      <dsp:spPr>
        <a:xfrm rot="18947336" flipH="1">
          <a:off x="959797" y="2395089"/>
          <a:ext cx="1263808" cy="204008"/>
        </a:xfrm>
        <a:prstGeom prst="rightArrow">
          <a:avLst>
            <a:gd name="adj1" fmla="val 60000"/>
            <a:gd name="adj2" fmla="val 50000"/>
          </a:avLst>
        </a:prstGeom>
        <a:solidFill>
          <a:schemeClr val="tx1">
            <a:lumMod val="40000"/>
            <a:lumOff val="60000"/>
          </a:schemeClr>
        </a:solidFill>
        <a:ln>
          <a:solidFill>
            <a:schemeClr val="tx1">
              <a:lumMod val="40000"/>
              <a:lumOff val="60000"/>
            </a:schemeClr>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a:off x="1012332" y="2414553"/>
        <a:ext cx="1202606" cy="122404"/>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ACE4F3-0016-4849-B6E4-48396A65A504}" type="datetimeFigureOut">
              <a:rPr lang="en-US" smtClean="0"/>
              <a:t>4/10/2025</a:t>
            </a:fld>
            <a:endParaRPr 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FA0554-ED5A-4DDB-9A68-08F7EDC39CFC}" type="slidenum">
              <a:rPr lang="en-US" smtClean="0"/>
              <a:t>‹#›</a:t>
            </a:fld>
            <a:endParaRPr lang="en-US"/>
          </a:p>
        </p:txBody>
      </p:sp>
    </p:spTree>
    <p:extLst>
      <p:ext uri="{BB962C8B-B14F-4D97-AF65-F5344CB8AC3E}">
        <p14:creationId xmlns:p14="http://schemas.microsoft.com/office/powerpoint/2010/main" val="2219677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白色）">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zh-CN" altLang="en-US" dirty="0"/>
              <a:t>标题，左对齐</a:t>
            </a:r>
            <a:br>
              <a:rPr lang="en-US" altLang="zh-CN" dirty="0"/>
            </a:br>
            <a:r>
              <a:rPr lang="zh-CN" altLang="en-US" dirty="0"/>
              <a:t>可以上下移动或从右侧缩短文本框</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姓名</a:t>
            </a:r>
            <a:endParaRPr lang="en-US" dirty="0"/>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74744"/>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职务，公司</a:t>
            </a:r>
            <a:endParaRPr lang="en-US" dirty="0"/>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姓名</a:t>
            </a:r>
            <a:endParaRPr lang="en-US" dirty="0"/>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74744"/>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职务，公司</a:t>
            </a:r>
            <a:endParaRPr lang="en-US" dirty="0"/>
          </a:p>
        </p:txBody>
      </p:sp>
    </p:spTree>
    <p:extLst>
      <p:ext uri="{BB962C8B-B14F-4D97-AF65-F5344CB8AC3E}">
        <p14:creationId xmlns:p14="http://schemas.microsoft.com/office/powerpoint/2010/main" val="31951021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 图：4 小节标题+正文（水平）">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a:p>
            <a:pPr lvl="0"/>
            <a:r>
              <a:rPr lang="zh-CN" altLang="en-US" dirty="0"/>
              <a:t>适用横向比例的图片</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464773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图： 并列， 2 小节标题+正文">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467497" y="1431926"/>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7A8A7BBB-02C2-3B25-29B0-C7537CFDB858}"/>
              </a:ext>
            </a:extLst>
          </p:cNvPr>
          <p:cNvSpPr/>
          <p:nvPr/>
        </p:nvSpPr>
        <p:spPr>
          <a:xfrm>
            <a:off x="4722974" y="143929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0" marR="0" indent="0" algn="l" defTabSz="914378" rtl="0" eaLnBrk="1" fontAlgn="auto" latinLnBrk="0" hangingPunct="1">
              <a:lnSpc>
                <a:spcPct val="100000"/>
              </a:lnSpc>
              <a:spcBef>
                <a:spcPts val="1000"/>
              </a:spcBef>
              <a:spcAft>
                <a:spcPts val="0"/>
              </a:spcAft>
              <a:buClrTx/>
              <a:buSzTx/>
              <a:buFont typeface="Wingdings" pitchFamily="2" charset="2"/>
              <a:buNone/>
              <a:tabLst/>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优先使用正文（而不是项目列表）</a:t>
            </a:r>
            <a:endParaRPr lang="en-US" dirty="0"/>
          </a:p>
          <a:p>
            <a:pPr lvl="1"/>
            <a:r>
              <a:rPr lang="zh-CN" altLang="en-US" dirty="0"/>
              <a:t>第二级</a:t>
            </a:r>
            <a:endParaRPr lang="en-US" altLang="zh-CN" dirty="0"/>
          </a:p>
          <a:p>
            <a:pPr lvl="2"/>
            <a:r>
              <a:rPr lang="zh-CN" altLang="en-US" dirty="0"/>
              <a:t>第三级</a:t>
            </a: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6"/>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优先使用正文（而不是项目列表）</a:t>
            </a:r>
            <a:endParaRPr lang="en-US" altLang="zh-CN" dirty="0"/>
          </a:p>
          <a:p>
            <a:pPr lvl="1"/>
            <a:r>
              <a:rPr lang="zh-CN" altLang="en-US" dirty="0"/>
              <a:t>第二级</a:t>
            </a:r>
            <a:endParaRPr lang="en-US" dirty="0"/>
          </a:p>
          <a:p>
            <a:pPr lvl="2"/>
            <a:r>
              <a:rPr lang="zh-CN" altLang="en-US" dirty="0"/>
              <a:t>第三级</a:t>
            </a:r>
            <a:endParaRPr lang="en-US" dirty="0"/>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6"/>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8735543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图：正文（2 列）">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全部为第二级项目列表的两列内容或无项目列表的简短正文内容</a:t>
            </a:r>
            <a:endParaRPr lang="en-US" dirty="0"/>
          </a:p>
          <a:p>
            <a:pPr lvl="1"/>
            <a:r>
              <a:rPr lang="zh-CN" altLang="en-US" dirty="0"/>
              <a:t>第二级</a:t>
            </a:r>
            <a:endParaRPr lang="en-US" dirty="0"/>
          </a:p>
          <a:p>
            <a:pPr lvl="2"/>
            <a:r>
              <a:rPr lang="zh-CN" altLang="en-US" dirty="0"/>
              <a:t>第三级</a:t>
            </a:r>
            <a:endParaRPr lang="en-US" dirty="0"/>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41347199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图：并列，对应 3 小节标题+正文">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467497"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Rectangle 2">
            <a:extLst>
              <a:ext uri="{FF2B5EF4-FFF2-40B4-BE49-F238E27FC236}">
                <a16:creationId xmlns:a16="http://schemas.microsoft.com/office/drawing/2014/main" id="{01807E07-0660-B614-DB6B-8DE1577CE6B5}"/>
              </a:ext>
            </a:extLst>
          </p:cNvPr>
          <p:cNvSpPr/>
          <p:nvPr/>
        </p:nvSpPr>
        <p:spPr>
          <a:xfrm>
            <a:off x="3288669"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Rectangle 3">
            <a:extLst>
              <a:ext uri="{FF2B5EF4-FFF2-40B4-BE49-F238E27FC236}">
                <a16:creationId xmlns:a16="http://schemas.microsoft.com/office/drawing/2014/main" id="{EBC81947-00F9-74BB-8D6D-8D99C59D515A}"/>
              </a:ext>
            </a:extLst>
          </p:cNvPr>
          <p:cNvSpPr/>
          <p:nvPr/>
        </p:nvSpPr>
        <p:spPr>
          <a:xfrm>
            <a:off x="6116183"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dirty="0"/>
          </a:p>
        </p:txBody>
      </p:sp>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优先使用正文格式</a:t>
            </a:r>
            <a:endParaRPr lang="en-US" dirty="0"/>
          </a:p>
          <a:p>
            <a:pPr lvl="1"/>
            <a:r>
              <a:rPr lang="zh-CN" altLang="en-US" dirty="0"/>
              <a:t>第二级</a:t>
            </a:r>
            <a:endParaRPr lang="en-US" dirty="0"/>
          </a:p>
          <a:p>
            <a:pPr lvl="2"/>
            <a:r>
              <a:rPr lang="zh-CN" altLang="en-US" dirty="0"/>
              <a:t>第三级</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176209" marR="0" indent="-176209" algn="l" defTabSz="914378" rtl="0" eaLnBrk="1" fontAlgn="auto" latinLnBrk="0" hangingPunct="1">
              <a:lnSpc>
                <a:spcPct val="100000"/>
              </a:lnSpc>
              <a:spcBef>
                <a:spcPts val="1000"/>
              </a:spcBef>
              <a:spcAft>
                <a:spcPts val="0"/>
              </a:spcAft>
              <a:buClrTx/>
              <a:buSzTx/>
              <a:buFont typeface="Wingdings" pitchFamily="2" charset="2"/>
              <a:buChar char="§"/>
              <a:tabLst/>
              <a:defRPr sz="1400">
                <a:solidFill>
                  <a:srgbClr val="393A39"/>
                </a:solidFill>
                <a:latin typeface="Lato" panose="020F0502020204030203" pitchFamily="34" charset="0"/>
              </a:defRPr>
            </a:lvl1pPr>
            <a:lvl2pPr marL="128584" marR="0" indent="0" algn="l" defTabSz="914378" rtl="0" eaLnBrk="1" fontAlgn="auto" latinLnBrk="0" hangingPunct="1">
              <a:lnSpc>
                <a:spcPct val="100000"/>
              </a:lnSpc>
              <a:spcBef>
                <a:spcPts val="500"/>
              </a:spcBef>
              <a:spcAft>
                <a:spcPts val="0"/>
              </a:spcAft>
              <a:buClrTx/>
              <a:buSzTx/>
              <a:buFontTx/>
              <a:buNone/>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优先使用正文格式</a:t>
            </a:r>
            <a:endParaRPr lang="en-US" dirty="0"/>
          </a:p>
          <a:p>
            <a:pPr marL="349241" marR="0" lvl="1" indent="-220658" algn="l" defTabSz="914378" rtl="0" eaLnBrk="1" fontAlgn="auto" latinLnBrk="0" hangingPunct="1">
              <a:lnSpc>
                <a:spcPct val="100000"/>
              </a:lnSpc>
              <a:spcBef>
                <a:spcPts val="500"/>
              </a:spcBef>
              <a:spcAft>
                <a:spcPts val="0"/>
              </a:spcAft>
              <a:buClrTx/>
              <a:buSzTx/>
              <a:buFontTx/>
              <a:buBlip>
                <a:blip r:embed="rId2"/>
              </a:buBlip>
              <a:tabLst/>
              <a:defRPr/>
            </a:pPr>
            <a:r>
              <a:rPr lang="zh-CN" altLang="en-US" dirty="0"/>
              <a:t>第二级</a:t>
            </a:r>
            <a:endParaRPr lang="en-US" dirty="0"/>
          </a:p>
          <a:p>
            <a:pPr lvl="2"/>
            <a:r>
              <a:rPr lang="zh-CN" altLang="en-US" dirty="0"/>
              <a:t>第三级</a:t>
            </a:r>
            <a:endParaRPr lang="en-US" dirty="0"/>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dirty="0"/>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176209" marR="0" indent="-176209" algn="l" defTabSz="914378" rtl="0" eaLnBrk="1" fontAlgn="auto" latinLnBrk="0" hangingPunct="1">
              <a:lnSpc>
                <a:spcPct val="100000"/>
              </a:lnSpc>
              <a:spcBef>
                <a:spcPts val="1000"/>
              </a:spcBef>
              <a:spcAft>
                <a:spcPts val="0"/>
              </a:spcAft>
              <a:buClrTx/>
              <a:buSzTx/>
              <a:buFont typeface="Wingdings" pitchFamily="2" charset="2"/>
              <a:buChar char="§"/>
              <a:tabLst/>
              <a:defRPr sz="1400">
                <a:solidFill>
                  <a:srgbClr val="393A39"/>
                </a:solidFill>
                <a:latin typeface="Lato" panose="020F0502020204030203" pitchFamily="34" charset="0"/>
              </a:defRPr>
            </a:lvl1pPr>
            <a:lvl2pPr marL="128584" marR="0" indent="0" algn="l" defTabSz="914378" rtl="0" eaLnBrk="1" fontAlgn="auto" latinLnBrk="0" hangingPunct="1">
              <a:lnSpc>
                <a:spcPct val="100000"/>
              </a:lnSpc>
              <a:spcBef>
                <a:spcPts val="500"/>
              </a:spcBef>
              <a:spcAft>
                <a:spcPts val="0"/>
              </a:spcAft>
              <a:buClrTx/>
              <a:buSzTx/>
              <a:buFontTx/>
              <a:buNone/>
              <a:tabLst/>
              <a:defRPr sz="1200">
                <a:solidFill>
                  <a:srgbClr val="393A39"/>
                </a:solidFill>
                <a:latin typeface="Lato" panose="020F0502020204030203" pitchFamily="34" charset="0"/>
              </a:defRPr>
            </a:lvl2pPr>
            <a:lvl3pPr marL="576248" marR="0" indent="0" algn="l" defTabSz="806430" rtl="0" eaLnBrk="1" fontAlgn="auto" latinLnBrk="0" hangingPunct="1">
              <a:lnSpc>
                <a:spcPct val="100000"/>
              </a:lnSpc>
              <a:spcBef>
                <a:spcPts val="500"/>
              </a:spcBef>
              <a:spcAft>
                <a:spcPts val="0"/>
              </a:spcAft>
              <a:buClrTx/>
              <a:buSzTx/>
              <a:buFont typeface="Arial" panose="020B0604020202020204" pitchFamily="34" charset="0"/>
              <a:buNone/>
              <a:tabLst/>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优先使用正文格式</a:t>
            </a:r>
            <a:endParaRPr lang="en-US" dirty="0"/>
          </a:p>
          <a:p>
            <a:pPr marL="349241" marR="0" lvl="1" indent="-220658" algn="l" defTabSz="914378" rtl="0" eaLnBrk="1" fontAlgn="auto" latinLnBrk="0" hangingPunct="1">
              <a:lnSpc>
                <a:spcPct val="100000"/>
              </a:lnSpc>
              <a:spcBef>
                <a:spcPts val="500"/>
              </a:spcBef>
              <a:spcAft>
                <a:spcPts val="0"/>
              </a:spcAft>
              <a:buClrTx/>
              <a:buSzTx/>
              <a:buFontTx/>
              <a:buBlip>
                <a:blip r:embed="rId2"/>
              </a:buBlip>
              <a:tabLst/>
              <a:defRPr/>
            </a:pPr>
            <a:r>
              <a:rPr lang="zh-CN" altLang="en-US" dirty="0"/>
              <a:t>第二级</a:t>
            </a:r>
            <a:endParaRPr lang="en-US" dirty="0"/>
          </a:p>
          <a:p>
            <a:pPr marL="746106" marR="0" lvl="2" indent="-169859" algn="l" defTabSz="806430" rtl="0" eaLnBrk="1" fontAlgn="auto" latinLnBrk="0" hangingPunct="1">
              <a:lnSpc>
                <a:spcPct val="100000"/>
              </a:lnSpc>
              <a:spcBef>
                <a:spcPts val="500"/>
              </a:spcBef>
              <a:spcAft>
                <a:spcPts val="0"/>
              </a:spcAft>
              <a:buClrTx/>
              <a:buSzTx/>
              <a:buFont typeface="Arial" panose="020B0604020202020204" pitchFamily="34" charset="0"/>
              <a:buChar char="•"/>
              <a:tabLst/>
              <a:defRPr/>
            </a:pPr>
            <a:r>
              <a:rPr lang="zh-CN" altLang="en-US" dirty="0"/>
              <a:t>第三级</a:t>
            </a:r>
            <a:endParaRPr lang="en-US" altLang="zh-CN" dirty="0"/>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dirty="0"/>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6700998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4 图：并列，对应 4 小节标题+正文">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5B89AB11-3892-56C1-3CDF-F6E297969B8C}"/>
              </a:ext>
            </a:extLst>
          </p:cNvPr>
          <p:cNvSpPr/>
          <p:nvPr/>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3239923-4C50-0419-C887-C8920B25B7FA}"/>
              </a:ext>
            </a:extLst>
          </p:cNvPr>
          <p:cNvSpPr/>
          <p:nvPr/>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DF4186F-023F-128B-56EF-71586D1AEBDD}"/>
              </a:ext>
            </a:extLst>
          </p:cNvPr>
          <p:cNvSpPr/>
          <p:nvPr/>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4893850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4 图：正文（右）">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优先使用正文（而不是项目列表）</a:t>
            </a:r>
            <a:endParaRPr lang="en-US" dirty="0"/>
          </a:p>
          <a:p>
            <a:pPr lvl="1"/>
            <a:r>
              <a:rPr lang="zh-CN" altLang="en-US" dirty="0"/>
              <a:t>第二级</a:t>
            </a:r>
            <a:endParaRPr lang="en-US" dirty="0"/>
          </a:p>
          <a:p>
            <a:pPr lvl="2"/>
            <a:r>
              <a:rPr lang="zh-CN" altLang="en-US" dirty="0"/>
              <a:t>第三级</a:t>
            </a:r>
            <a:endParaRPr lang="en-US" dirty="0"/>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1849255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4 图（仅图像+图注）">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3459350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5 图：并列，对应 5 小节标题+正文">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0502DE8E-03C4-E9CF-55ED-1D0BFF006CCC}"/>
              </a:ext>
            </a:extLst>
          </p:cNvPr>
          <p:cNvSpPr/>
          <p:nvPr/>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D768C8A2-3EA9-4494-7B1C-6E0325DF19B0}"/>
              </a:ext>
            </a:extLst>
          </p:cNvPr>
          <p:cNvSpPr/>
          <p:nvPr/>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65C2A364-C0A0-CF03-BC3C-1C70BB0CDF34}"/>
              </a:ext>
            </a:extLst>
          </p:cNvPr>
          <p:cNvSpPr/>
          <p:nvPr/>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extLst>
              <a:ext uri="{FF2B5EF4-FFF2-40B4-BE49-F238E27FC236}">
                <a16:creationId xmlns:a16="http://schemas.microsoft.com/office/drawing/2014/main" id="{D59CB0F5-B221-D611-12B7-33483232273F}"/>
              </a:ext>
            </a:extLst>
          </p:cNvPr>
          <p:cNvSpPr/>
          <p:nvPr/>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176209" marR="0" indent="-176209" algn="l" defTabSz="914378" rtl="0" eaLnBrk="1" fontAlgn="auto" latinLnBrk="0" hangingPunct="1">
              <a:lnSpc>
                <a:spcPct val="100000"/>
              </a:lnSpc>
              <a:spcBef>
                <a:spcPts val="1000"/>
              </a:spcBef>
              <a:spcAft>
                <a:spcPts val="0"/>
              </a:spcAft>
              <a:buClrTx/>
              <a:buSzTx/>
              <a:buFont typeface="Wingdings" pitchFamily="2" charset="2"/>
              <a:buChar char="§"/>
              <a:tabLst/>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7607725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8 图（仅图像+图注）">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7442828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0 图（仅图像+图注）">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如果使用透明背景的模型图，则背景格式设置为蓝色</a:t>
            </a:r>
            <a:r>
              <a:rPr lang="en-US" altLang="zh-CN" dirty="0"/>
              <a:t>+</a:t>
            </a:r>
            <a:r>
              <a:rPr lang="zh-CN" altLang="en-US" dirty="0"/>
              <a:t>无边框</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上图背景为蓝色时，图注文字左对齐</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如果使用非透明背景的模型图，则背景格式设置为无填充色</a:t>
            </a:r>
            <a:r>
              <a:rPr lang="en-US" altLang="zh-CN" dirty="0"/>
              <a:t>+</a:t>
            </a:r>
            <a:r>
              <a:rPr lang="zh-CN" altLang="en-US" dirty="0"/>
              <a:t>蓝色边框</a:t>
            </a:r>
            <a:endParaRPr lang="en-US" dirty="0"/>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上图背景为无填充色</a:t>
            </a:r>
            <a:r>
              <a:rPr lang="en-US" altLang="zh-CN" dirty="0"/>
              <a:t>+</a:t>
            </a:r>
            <a:r>
              <a:rPr lang="zh-CN" altLang="en-US" dirty="0"/>
              <a:t>蓝色边框时，图注文字居中</a:t>
            </a:r>
            <a:endParaRPr lang="en-US" dirty="0"/>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本页所有图片的背景设置应保持一致</a:t>
            </a:r>
            <a:endParaRPr lang="en-US" dirty="0"/>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dirty="0"/>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Tree>
    <p:extLst>
      <p:ext uri="{BB962C8B-B14F-4D97-AF65-F5344CB8AC3E}">
        <p14:creationId xmlns:p14="http://schemas.microsoft.com/office/powerpoint/2010/main" val="4184399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节标题（简单）">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zh-CN" altLang="en-US" dirty="0"/>
              <a:t>节标题</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zh-CN" altLang="en-US" dirty="0"/>
              <a:t>章节副标题</a:t>
            </a:r>
            <a:endParaRPr lang="en-US" dirty="0"/>
          </a:p>
        </p:txBody>
      </p:sp>
    </p:spTree>
    <p:extLst>
      <p:ext uri="{BB962C8B-B14F-4D97-AF65-F5344CB8AC3E}">
        <p14:creationId xmlns:p14="http://schemas.microsoft.com/office/powerpoint/2010/main" val="38741463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产品库">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DD037972-A07D-4468-906F-4135DB6E57FE}"/>
              </a:ext>
            </a:extLst>
          </p:cNvPr>
          <p:cNvPicPr>
            <a:picLocks noChangeAspect="1"/>
          </p:cNvPicPr>
          <p:nvPr/>
        </p:nvPicPr>
        <p:blipFill>
          <a:blip r:embed="rId2"/>
          <a:stretch>
            <a:fillRect/>
          </a:stretch>
        </p:blipFill>
        <p:spPr>
          <a:xfrm>
            <a:off x="123" y="0"/>
            <a:ext cx="9143756" cy="5143500"/>
          </a:xfrm>
          <a:prstGeom prst="rect">
            <a:avLst/>
          </a:prstGeom>
        </p:spPr>
      </p:pic>
    </p:spTree>
    <p:extLst>
      <p:ext uri="{BB962C8B-B14F-4D97-AF65-F5344CB8AC3E}">
        <p14:creationId xmlns:p14="http://schemas.microsoft.com/office/powerpoint/2010/main" val="24626492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推广：更多资源">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9" name="TextBox 7">
            <a:extLst>
              <a:ext uri="{FF2B5EF4-FFF2-40B4-BE49-F238E27FC236}">
                <a16:creationId xmlns:a16="http://schemas.microsoft.com/office/drawing/2014/main" id="{DA2FEDFD-0867-4C68-AC34-61D0D4760F9C}"/>
              </a:ext>
            </a:extLst>
          </p:cNvPr>
          <p:cNvSpPr txBox="1"/>
          <p:nvPr/>
        </p:nvSpPr>
        <p:spPr>
          <a:xfrm>
            <a:off x="661542" y="964623"/>
            <a:ext cx="2895600" cy="830997"/>
          </a:xfrm>
          <a:prstGeom prst="rect">
            <a:avLst/>
          </a:prstGeom>
          <a:noFill/>
        </p:spPr>
        <p:txBody>
          <a:bodyPr wrap="square" rtlCol="0">
            <a:spAutoFit/>
          </a:bodyPr>
          <a:lstStyle/>
          <a:p>
            <a:endParaRPr lang="en-US" altLang="zh-CN" sz="2400" b="1" i="0" dirty="0">
              <a:solidFill>
                <a:schemeClr val="accent1"/>
              </a:solidFill>
              <a:latin typeface="黑体" panose="02010609060101010101" pitchFamily="49" charset="-122"/>
              <a:ea typeface="黑体" panose="02010609060101010101" pitchFamily="49" charset="-122"/>
            </a:endParaRPr>
          </a:p>
          <a:p>
            <a:r>
              <a:rPr lang="zh-CN" altLang="en-US" sz="2400" b="1" i="0" dirty="0">
                <a:solidFill>
                  <a:schemeClr val="accent1"/>
                </a:solidFill>
                <a:latin typeface="黑体" panose="02010609060101010101" pitchFamily="49" charset="-122"/>
                <a:ea typeface="黑体" panose="02010609060101010101" pitchFamily="49" charset="-122"/>
              </a:rPr>
              <a:t>更多资源</a:t>
            </a:r>
            <a:endParaRPr lang="en-US" altLang="zh-CN" sz="2400" b="1" i="0" dirty="0">
              <a:solidFill>
                <a:schemeClr val="accent1"/>
              </a:solid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a16="http://schemas.microsoft.com/office/drawing/2014/main" id="{54A69CCF-876A-47B7-8AB7-FECBBA83AA76}"/>
              </a:ext>
            </a:extLst>
          </p:cNvPr>
          <p:cNvSpPr txBox="1"/>
          <p:nvPr/>
        </p:nvSpPr>
        <p:spPr>
          <a:xfrm>
            <a:off x="707842" y="3078115"/>
            <a:ext cx="251460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中文博客</a:t>
            </a:r>
          </a:p>
        </p:txBody>
      </p:sp>
      <p:sp>
        <p:nvSpPr>
          <p:cNvPr id="31" name="文本框 30">
            <a:extLst>
              <a:ext uri="{FF2B5EF4-FFF2-40B4-BE49-F238E27FC236}">
                <a16:creationId xmlns:a16="http://schemas.microsoft.com/office/drawing/2014/main" id="{F61E5BAD-C93A-4565-BE4E-419244E78DDC}"/>
              </a:ext>
            </a:extLst>
          </p:cNvPr>
          <p:cNvSpPr txBox="1"/>
          <p:nvPr/>
        </p:nvSpPr>
        <p:spPr>
          <a:xfrm>
            <a:off x="3222442" y="3069154"/>
            <a:ext cx="243840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视频中心</a:t>
            </a:r>
          </a:p>
        </p:txBody>
      </p:sp>
      <p:sp>
        <p:nvSpPr>
          <p:cNvPr id="32" name="文本框 31">
            <a:extLst>
              <a:ext uri="{FF2B5EF4-FFF2-40B4-BE49-F238E27FC236}">
                <a16:creationId xmlns:a16="http://schemas.microsoft.com/office/drawing/2014/main" id="{23C7B225-2374-46E3-A0CD-A1526D4E2361}"/>
              </a:ext>
            </a:extLst>
          </p:cNvPr>
          <p:cNvSpPr txBox="1"/>
          <p:nvPr/>
        </p:nvSpPr>
        <p:spPr>
          <a:xfrm>
            <a:off x="707842" y="4343303"/>
            <a:ext cx="243840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用户故事</a:t>
            </a:r>
          </a:p>
        </p:txBody>
      </p:sp>
      <p:sp>
        <p:nvSpPr>
          <p:cNvPr id="33" name="文本框 32">
            <a:extLst>
              <a:ext uri="{FF2B5EF4-FFF2-40B4-BE49-F238E27FC236}">
                <a16:creationId xmlns:a16="http://schemas.microsoft.com/office/drawing/2014/main" id="{FAB41773-9C4F-4EBA-B1F3-F768F7A34DEF}"/>
              </a:ext>
            </a:extLst>
          </p:cNvPr>
          <p:cNvSpPr txBox="1"/>
          <p:nvPr/>
        </p:nvSpPr>
        <p:spPr>
          <a:xfrm>
            <a:off x="3238780" y="4343303"/>
            <a:ext cx="320543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案例下载</a:t>
            </a:r>
          </a:p>
        </p:txBody>
      </p:sp>
    </p:spTree>
    <p:extLst>
      <p:ext uri="{BB962C8B-B14F-4D97-AF65-F5344CB8AC3E}">
        <p14:creationId xmlns:p14="http://schemas.microsoft.com/office/powerpoint/2010/main" val="40790413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标题幻灯片（蓝色）">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266566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标题幻灯片（带照片）">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zh-CN" altLang="en-US"/>
              <a:t>编辑母版文本样式</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zh-CN" altLang="en-US"/>
              <a:t>编辑母版文本样式</a:t>
            </a:r>
          </a:p>
        </p:txBody>
      </p:sp>
    </p:spTree>
    <p:extLst>
      <p:ext uri="{BB962C8B-B14F-4D97-AF65-F5344CB8AC3E}">
        <p14:creationId xmlns:p14="http://schemas.microsoft.com/office/powerpoint/2010/main" val="460314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节标题（1 图）">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8552197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基本：2 列">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9913029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基本：2 列 + 副标题">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zh-CN" altLang="en-US"/>
              <a:t>编辑母版文本样式</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3939540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8599073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基本：1 图">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925902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基本：1 图（透明背景-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35795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基本：单栏内容">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dirty="0"/>
              <a:t>标题，可按实际文本长度设置对齐方式（顶端对齐、中部对齐或底端对齐）</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Tree>
    <p:extLst>
      <p:ext uri="{BB962C8B-B14F-4D97-AF65-F5344CB8AC3E}">
        <p14:creationId xmlns:p14="http://schemas.microsoft.com/office/powerpoint/2010/main" val="14288903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无裁剪的 GUI + 2 小节">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0792560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无裁剪的 GUI">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32486279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裁剪的 GUI 模型树">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6548981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裁剪的 GUI + 2 小节">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5"/>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6675"/>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70889310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裁剪的 GUI + 正文">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04266745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裁剪的 GUI + 图 + 正文">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848212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裁剪的 GUI（小）+ 图 + 正文">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9223371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2 幅裁剪的 GUI + 2 小节">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6"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3"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6743145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 图：正文 + 2 小节（垂直）">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4637099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 图：2 小节（垂直）">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4188016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基本：1 图（透明背景）">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zh-CN" altLang="en-US" dirty="0"/>
              <a:t>仅限使用透明背景的模型图片或图表（不可使用已经有背景的图片或屏幕截图）。将图片与页面边缘对齐并裁剪。</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0">
                <a:solidFill>
                  <a:schemeClr val="accent5"/>
                </a:solidFill>
                <a:latin typeface="Lato" panose="020F0502020204030203" pitchFamily="34" charset="77"/>
              </a:defRPr>
            </a:lvl1pPr>
            <a:lvl2pPr marL="457189" indent="0">
              <a:buNone/>
              <a:defRPr/>
            </a:lvl2pPr>
            <a:lvl3pPr marL="914378" indent="0">
              <a:buNone/>
              <a:defRPr/>
            </a:lvl3pPr>
          </a:lstStyle>
          <a:p>
            <a:pPr lvl="0"/>
            <a:r>
              <a:rPr lang="zh-CN" altLang="en-US" dirty="0"/>
              <a:t>将图注移动到图片附近</a:t>
            </a:r>
            <a:endParaRPr lang="en-US" dirty="0"/>
          </a:p>
        </p:txBody>
      </p:sp>
    </p:spTree>
    <p:extLst>
      <p:ext uri="{BB962C8B-B14F-4D97-AF65-F5344CB8AC3E}">
        <p14:creationId xmlns:p14="http://schemas.microsoft.com/office/powerpoint/2010/main" val="35253647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图：正文（水平）">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5448183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 图：正文 + 2 小节（水平）">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17087688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 图：4 小节（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2791322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 图（仅图像）">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93040195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2 图：2 小节（其中一个大于另一个）">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772044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2 图：2 小节（相等）">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09137848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3 图：正文">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94466836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3 图：3 小节">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8"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1" y="1578053"/>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1"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60986985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3 图：3 小节（相等）">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42884564-BF92-DEC3-5831-8633D5487C8B}"/>
              </a:ext>
            </a:extLst>
          </p:cNvPr>
          <p:cNvSpPr/>
          <p:nvPr/>
        </p:nvSpPr>
        <p:spPr>
          <a:xfrm>
            <a:off x="33249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a:extLst>
              <a:ext uri="{FF2B5EF4-FFF2-40B4-BE49-F238E27FC236}">
                <a16:creationId xmlns:a16="http://schemas.microsoft.com/office/drawing/2014/main" id="{79D9CDFF-245F-98BE-4166-91FDB7B98DF8}"/>
              </a:ext>
            </a:extLst>
          </p:cNvPr>
          <p:cNvSpPr/>
          <p:nvPr/>
        </p:nvSpPr>
        <p:spPr>
          <a:xfrm>
            <a:off x="467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7"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15396087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4 图：正文">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3"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3" y="819150"/>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965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029079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无裁剪的 GUI + 1标题+1正文">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marL="0" marR="0" indent="0" algn="l" defTabSz="914378" rtl="0" eaLnBrk="1" fontAlgn="auto" latinLnBrk="0" hangingPunct="1">
              <a:lnSpc>
                <a:spcPct val="100000"/>
              </a:lnSpc>
              <a:spcBef>
                <a:spcPts val="1000"/>
              </a:spcBef>
              <a:spcAft>
                <a:spcPts val="0"/>
              </a:spcAft>
              <a:buClrTx/>
              <a:buSzTx/>
              <a:buFont typeface="Wingdings" pitchFamily="2" charset="2"/>
              <a:buNone/>
              <a:tabLst/>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使用正文，而不是项目列表</a:t>
            </a:r>
            <a:endParaRPr lang="en-US" dirty="0"/>
          </a:p>
          <a:p>
            <a:pPr lvl="1"/>
            <a:r>
              <a:rPr lang="zh-CN" altLang="en-US" dirty="0"/>
              <a:t>第二级</a:t>
            </a:r>
            <a:endParaRPr lang="en-US" dirty="0"/>
          </a:p>
          <a:p>
            <a:pPr lvl="2"/>
            <a:r>
              <a:rPr lang="zh-CN" altLang="en-US" dirty="0"/>
              <a:t>第三级</a:t>
            </a:r>
            <a:endParaRPr lang="en-US" dirty="0"/>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zh-CN" altLang="en-US" dirty="0"/>
              <a:t>仅适用完整的 </a:t>
            </a:r>
            <a:r>
              <a:rPr lang="en-US" altLang="zh-CN" dirty="0"/>
              <a:t>GUI </a:t>
            </a:r>
            <a:r>
              <a:rPr lang="zh-CN" altLang="en-US" dirty="0"/>
              <a:t>图片，图片可从底部和右侧裁剪</a:t>
            </a: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95327355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4 图：正文（左）">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88465345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4 图：对应 4 小节（项目列表）">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Rectangle 2">
            <a:extLst>
              <a:ext uri="{FF2B5EF4-FFF2-40B4-BE49-F238E27FC236}">
                <a16:creationId xmlns:a16="http://schemas.microsoft.com/office/drawing/2014/main" id="{3DF75490-FC04-D3A4-D7C4-8E92CF0A3A64}"/>
              </a:ext>
            </a:extLst>
          </p:cNvPr>
          <p:cNvSpPr/>
          <p:nvPr/>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a:extLst>
              <a:ext uri="{FF2B5EF4-FFF2-40B4-BE49-F238E27FC236}">
                <a16:creationId xmlns:a16="http://schemas.microsoft.com/office/drawing/2014/main" id="{2F55CD14-DBA3-8FBF-5247-AC80F83814E1}"/>
              </a:ext>
            </a:extLst>
          </p:cNvPr>
          <p:cNvSpPr/>
          <p:nvPr/>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extLst>
              <a:ext uri="{FF2B5EF4-FFF2-40B4-BE49-F238E27FC236}">
                <a16:creationId xmlns:a16="http://schemas.microsoft.com/office/drawing/2014/main" id="{A20D7B49-B6C1-DC37-3940-A85D84AC3CBE}"/>
              </a:ext>
            </a:extLst>
          </p:cNvPr>
          <p:cNvSpPr/>
          <p:nvPr/>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3"/>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83901562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4 图（仅图像和图注，左）">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18142818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4 图：4 小节（相等）">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9"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7" name="Rectangle 16">
            <a:extLst>
              <a:ext uri="{FF2B5EF4-FFF2-40B4-BE49-F238E27FC236}">
                <a16:creationId xmlns:a16="http://schemas.microsoft.com/office/drawing/2014/main" id="{5B7F8B45-2942-FFC7-D3E1-885DFB4F2996}"/>
              </a:ext>
            </a:extLst>
          </p:cNvPr>
          <p:cNvSpPr/>
          <p:nvPr/>
        </p:nvSpPr>
        <p:spPr>
          <a:xfrm>
            <a:off x="4782809" y="1338056"/>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a:extLst>
              <a:ext uri="{FF2B5EF4-FFF2-40B4-BE49-F238E27FC236}">
                <a16:creationId xmlns:a16="http://schemas.microsoft.com/office/drawing/2014/main" id="{20A0D4FB-E53C-992F-1223-76C9CEAFB374}"/>
              </a:ext>
            </a:extLst>
          </p:cNvPr>
          <p:cNvSpPr/>
          <p:nvPr/>
        </p:nvSpPr>
        <p:spPr>
          <a:xfrm>
            <a:off x="457201"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a:extLst>
              <a:ext uri="{FF2B5EF4-FFF2-40B4-BE49-F238E27FC236}">
                <a16:creationId xmlns:a16="http://schemas.microsoft.com/office/drawing/2014/main" id="{EE0EDB29-4637-0289-6363-D852B2A703B3}"/>
              </a:ext>
            </a:extLst>
          </p:cNvPr>
          <p:cNvSpPr/>
          <p:nvPr/>
        </p:nvSpPr>
        <p:spPr>
          <a:xfrm>
            <a:off x="449705" y="134227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200" y="133350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3" y="1336235"/>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3" y="338146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200" y="3389548"/>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16125619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8 图：小标题 + 正文">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41203740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cSld name="标题幻灯片">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23889"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zh-CN" altLang="en-US" dirty="0"/>
              <a:t>单击此处添加标题</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姓名</a:t>
            </a:r>
            <a:endParaRPr lang="en-US" dirty="0"/>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4146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职务，公司名称</a:t>
            </a:r>
            <a:endParaRPr lang="en-US" dirty="0"/>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姓名</a:t>
            </a:r>
            <a:endParaRPr lang="en-US" dirty="0"/>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41468"/>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职务，公司名称</a:t>
            </a:r>
            <a:endParaRPr lang="en-US" dirty="0"/>
          </a:p>
        </p:txBody>
      </p:sp>
    </p:spTree>
    <p:extLst>
      <p:ext uri="{BB962C8B-B14F-4D97-AF65-F5344CB8AC3E}">
        <p14:creationId xmlns:p14="http://schemas.microsoft.com/office/powerpoint/2010/main" val="280895570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3562901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裁剪的 GUI">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zh-CN" altLang="en-US" dirty="0"/>
              <a:t>仅适用裁剪后的 </a:t>
            </a:r>
            <a:r>
              <a:rPr lang="en-US" altLang="zh-CN" dirty="0"/>
              <a:t>GUI </a:t>
            </a:r>
            <a:r>
              <a:rPr lang="zh-CN" altLang="en-US" dirty="0"/>
              <a:t>图片，从底部裁剪。（图片须放置于深蓝色背景上层）</a:t>
            </a: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Tree>
    <p:extLst>
      <p:ext uri="{BB962C8B-B14F-4D97-AF65-F5344CB8AC3E}">
        <p14:creationId xmlns:p14="http://schemas.microsoft.com/office/powerpoint/2010/main" val="2353317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 图：2小节标题+正文（水平）">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a:p>
            <a:pPr lvl="0"/>
            <a:r>
              <a:rPr lang="zh-CN" altLang="en-US" dirty="0"/>
              <a:t>适用横向比例的图片</a:t>
            </a:r>
            <a:endParaRPr lang="en-US" dirty="0"/>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zh-CN" altLang="en-US" dirty="0"/>
              <a:t>正文</a:t>
            </a:r>
            <a:endParaRPr lang="en-US" dirty="0"/>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zh-CN" altLang="en-US" dirty="0"/>
              <a:t>正文</a:t>
            </a:r>
            <a:endParaRPr lang="en-US" dirty="0"/>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0">
                <a:solidFill>
                  <a:schemeClr val="accent5"/>
                </a:solidFill>
                <a:latin typeface="Lato" panose="020F0502020204030203" pitchFamily="34" charset="77"/>
              </a:defRPr>
            </a:lvl1pPr>
            <a:lvl2pPr marL="457189" indent="0">
              <a:buNone/>
              <a:defRPr/>
            </a:lvl2pPr>
            <a:lvl3pPr marL="914378" indent="0">
              <a:buNone/>
              <a:defRPr/>
            </a:lvl3pPr>
          </a:lstStyle>
          <a:p>
            <a:pPr lvl="0"/>
            <a:r>
              <a:rPr lang="zh-CN" altLang="en-US" dirty="0"/>
              <a:t>将图注移动到图片附近，保持在右侧</a:t>
            </a:r>
          </a:p>
        </p:txBody>
      </p:sp>
    </p:spTree>
    <p:extLst>
      <p:ext uri="{BB962C8B-B14F-4D97-AF65-F5344CB8AC3E}">
        <p14:creationId xmlns:p14="http://schemas.microsoft.com/office/powerpoint/2010/main" val="2792250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 图：6 小节标题+文字">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如果所需的文本框少于 </a:t>
            </a:r>
            <a:r>
              <a:rPr lang="en-US" altLang="zh-CN" dirty="0"/>
              <a:t>6 </a:t>
            </a:r>
            <a:r>
              <a:rPr lang="zh-CN" altLang="en-US" dirty="0"/>
              <a:t>个，优先从底部开始移除</a:t>
            </a:r>
            <a:endParaRPr lang="en-US" altLang="zh-CN" dirty="0"/>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文本框高度可调整，以适应内容，文本框需要保持顶部和左侧对齐</a:t>
            </a:r>
            <a:endParaRPr lang="en-US" altLang="zh-CN" dirty="0"/>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endParaRPr lang="en-US" altLang="zh-CN" dirty="0"/>
          </a:p>
          <a:p>
            <a:pPr lvl="0"/>
            <a:r>
              <a:rPr lang="zh-CN" altLang="en-US" dirty="0"/>
              <a:t>适用方形</a:t>
            </a:r>
            <a:r>
              <a:rPr lang="en-US" altLang="zh-CN" dirty="0"/>
              <a:t>/</a:t>
            </a:r>
            <a:r>
              <a:rPr lang="zh-CN" altLang="en-US" dirty="0"/>
              <a:t>纵向比例的图片</a:t>
            </a: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961083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 图：标题 + 正文">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144023"/>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400"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400"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仅使用正文</a:t>
            </a:r>
            <a:endParaRPr lang="en-US" altLang="zh-CN" dirty="0"/>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502387"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7"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仅使用透明背景的图片</a:t>
            </a:r>
          </a:p>
        </p:txBody>
      </p:sp>
    </p:spTree>
    <p:extLst>
      <p:ext uri="{BB962C8B-B14F-4D97-AF65-F5344CB8AC3E}">
        <p14:creationId xmlns:p14="http://schemas.microsoft.com/office/powerpoint/2010/main" val="201519581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1.emf"/><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2.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theme" Target="../theme/theme1.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zh-CN" altLang="en-US" dirty="0"/>
              <a:t>标题，可按实际需要设置文字对齐方式（顶端对齐、中部对齐或底端对齐）</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zh-CN" altLang="en-US" dirty="0"/>
              <a:t>编辑母版文本样式</a:t>
            </a:r>
            <a:endParaRPr lang="en-US" dirty="0"/>
          </a:p>
          <a:p>
            <a:pPr lvl="1"/>
            <a:r>
              <a:rPr lang="zh-CN" altLang="en-US" dirty="0"/>
              <a:t>第二级</a:t>
            </a:r>
            <a:endParaRPr lang="en-US" dirty="0"/>
          </a:p>
          <a:p>
            <a:pPr lvl="2"/>
            <a:r>
              <a:rPr lang="zh-CN" altLang="en-US" dirty="0"/>
              <a:t>第三级</a:t>
            </a:r>
            <a:endParaRPr lang="en-US" dirty="0"/>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8"/>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9"/>
          <a:stretch>
            <a:fillRect/>
          </a:stretch>
        </p:blipFill>
        <p:spPr>
          <a:xfrm>
            <a:off x="115779" y="223914"/>
            <a:ext cx="752320" cy="69658"/>
          </a:xfrm>
          <a:prstGeom prst="rect">
            <a:avLst/>
          </a:prstGeom>
        </p:spPr>
      </p:pic>
    </p:spTree>
    <p:extLst>
      <p:ext uri="{BB962C8B-B14F-4D97-AF65-F5344CB8AC3E}">
        <p14:creationId xmlns:p14="http://schemas.microsoft.com/office/powerpoint/2010/main" val="3143841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Lst>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60"/>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5.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5.xml"/><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5.xml"/><Relationship Id="rId5" Type="http://schemas.openxmlformats.org/officeDocument/2006/relationships/image" Target="../media/image23.pn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C2981E-3069-44D8-9E8C-4303DC84C309}"/>
              </a:ext>
            </a:extLst>
          </p:cNvPr>
          <p:cNvSpPr>
            <a:spLocks noGrp="1"/>
          </p:cNvSpPr>
          <p:nvPr>
            <p:ph type="title"/>
          </p:nvPr>
        </p:nvSpPr>
        <p:spPr>
          <a:xfrm>
            <a:off x="457200" y="3028950"/>
            <a:ext cx="8299450" cy="1231900"/>
          </a:xfrm>
        </p:spPr>
        <p:txBody>
          <a:bodyPr>
            <a:normAutofit/>
          </a:bodyPr>
          <a:lstStyle/>
          <a:p>
            <a:r>
              <a:rPr lang="en-US" sz="3200" b="0" dirty="0"/>
              <a:t>Simulation of Epoxy Resin Curing Process for Basin-Type Insulators</a:t>
            </a:r>
            <a:endParaRPr lang="zh-CN" altLang="en-US" sz="3200" dirty="0"/>
          </a:p>
        </p:txBody>
      </p:sp>
      <p:sp>
        <p:nvSpPr>
          <p:cNvPr id="3" name="文本占位符 2">
            <a:extLst>
              <a:ext uri="{FF2B5EF4-FFF2-40B4-BE49-F238E27FC236}">
                <a16:creationId xmlns:a16="http://schemas.microsoft.com/office/drawing/2014/main" id="{54958A7A-61F2-435C-BA98-595C03EA080D}"/>
              </a:ext>
            </a:extLst>
          </p:cNvPr>
          <p:cNvSpPr>
            <a:spLocks noGrp="1"/>
          </p:cNvSpPr>
          <p:nvPr>
            <p:ph type="body" idx="1"/>
          </p:nvPr>
        </p:nvSpPr>
        <p:spPr/>
        <p:txBody>
          <a:bodyPr>
            <a:normAutofit lnSpcReduction="10000"/>
          </a:bodyPr>
          <a:lstStyle/>
          <a:p>
            <a:r>
              <a:rPr lang="en-US" altLang="zh-CN"/>
              <a:t>COMSOL</a:t>
            </a:r>
            <a:endParaRPr lang="zh-CN" altLang="en-US" dirty="0"/>
          </a:p>
        </p:txBody>
      </p:sp>
      <p:pic>
        <p:nvPicPr>
          <p:cNvPr id="6" name="图片 5">
            <a:extLst>
              <a:ext uri="{FF2B5EF4-FFF2-40B4-BE49-F238E27FC236}">
                <a16:creationId xmlns:a16="http://schemas.microsoft.com/office/drawing/2014/main" id="{E7CB05DF-6AE9-4C01-BCE1-3BC6B699273D}"/>
              </a:ext>
            </a:extLst>
          </p:cNvPr>
          <p:cNvPicPr>
            <a:picLocks noChangeAspect="1"/>
          </p:cNvPicPr>
          <p:nvPr/>
        </p:nvPicPr>
        <p:blipFill>
          <a:blip r:embed="rId2"/>
          <a:stretch>
            <a:fillRect/>
          </a:stretch>
        </p:blipFill>
        <p:spPr>
          <a:xfrm>
            <a:off x="3446817" y="-585125"/>
            <a:ext cx="6098465" cy="4573849"/>
          </a:xfrm>
          <a:prstGeom prst="rect">
            <a:avLst/>
          </a:prstGeom>
        </p:spPr>
      </p:pic>
    </p:spTree>
    <p:extLst>
      <p:ext uri="{BB962C8B-B14F-4D97-AF65-F5344CB8AC3E}">
        <p14:creationId xmlns:p14="http://schemas.microsoft.com/office/powerpoint/2010/main" val="38142638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B158812A-C273-4DDC-8828-23BAB85B6C1A}"/>
              </a:ext>
            </a:extLst>
          </p:cNvPr>
          <p:cNvSpPr>
            <a:spLocks noGrp="1"/>
          </p:cNvSpPr>
          <p:nvPr>
            <p:ph type="title"/>
          </p:nvPr>
        </p:nvSpPr>
        <p:spPr/>
        <p:txBody>
          <a:bodyPr/>
          <a:lstStyle/>
          <a:p>
            <a:r>
              <a:rPr lang="en-US" altLang="zh-CN"/>
              <a:t>Model Introduction</a:t>
            </a:r>
            <a:endParaRPr lang="en-US" dirty="0"/>
          </a:p>
        </p:txBody>
      </p:sp>
      <p:sp>
        <p:nvSpPr>
          <p:cNvPr id="5" name="内容占位符 4">
            <a:extLst>
              <a:ext uri="{FF2B5EF4-FFF2-40B4-BE49-F238E27FC236}">
                <a16:creationId xmlns:a16="http://schemas.microsoft.com/office/drawing/2014/main" id="{33E84094-EA83-4236-91CA-0D9C067B0E50}"/>
              </a:ext>
            </a:extLst>
          </p:cNvPr>
          <p:cNvSpPr>
            <a:spLocks noGrp="1"/>
          </p:cNvSpPr>
          <p:nvPr>
            <p:ph sz="half" idx="10"/>
          </p:nvPr>
        </p:nvSpPr>
        <p:spPr/>
        <p:txBody>
          <a:bodyPr>
            <a:normAutofit/>
          </a:bodyPr>
          <a:lstStyle/>
          <a:p>
            <a:r>
              <a:rPr lang="en-US" sz="1200" dirty="0"/>
              <a:t>During the manufacturing process, residual stresses generated from epoxy resin curing may lead to crack formation in insulators during long-term operation, potentially causing partial discharge that compromises the safe operation of GIS equipment by impairing its electrical insulation performance.</a:t>
            </a:r>
          </a:p>
          <a:p>
            <a:r>
              <a:rPr lang="en-US" altLang="zh-CN" sz="1200" dirty="0"/>
              <a:t>This model couples heat transfer and structural analysis with consideration of the curing reaction heat to analyze the residual stress.</a:t>
            </a:r>
            <a:endParaRPr lang="en-US" sz="1200" dirty="0"/>
          </a:p>
          <a:p>
            <a:pPr marL="0" indent="0">
              <a:buNone/>
            </a:pPr>
            <a:endParaRPr lang="en-US" altLang="zh-CN" sz="1200" dirty="0"/>
          </a:p>
          <a:p>
            <a:endParaRPr lang="en-US" altLang="zh-CN" sz="1200" dirty="0"/>
          </a:p>
          <a:p>
            <a:endParaRPr lang="en-US" sz="1200" dirty="0"/>
          </a:p>
        </p:txBody>
      </p:sp>
      <p:sp>
        <p:nvSpPr>
          <p:cNvPr id="7" name="文本占位符 6">
            <a:extLst>
              <a:ext uri="{FF2B5EF4-FFF2-40B4-BE49-F238E27FC236}">
                <a16:creationId xmlns:a16="http://schemas.microsoft.com/office/drawing/2014/main" id="{CA42901B-ECA9-4BC4-A965-0A1468D2A0B2}"/>
              </a:ext>
            </a:extLst>
          </p:cNvPr>
          <p:cNvSpPr>
            <a:spLocks noGrp="1"/>
          </p:cNvSpPr>
          <p:nvPr>
            <p:ph type="body" sz="quarter" idx="12"/>
          </p:nvPr>
        </p:nvSpPr>
        <p:spPr>
          <a:xfrm>
            <a:off x="4114800" y="4629150"/>
            <a:ext cx="3103378" cy="304800"/>
          </a:xfrm>
        </p:spPr>
        <p:txBody>
          <a:bodyPr>
            <a:normAutofit fontScale="92500" lnSpcReduction="20000"/>
          </a:bodyPr>
          <a:lstStyle/>
          <a:p>
            <a:r>
              <a:rPr lang="en-US" altLang="zh-CN" i="1"/>
              <a:t>The model couples the curing reaction, heat transfer, and structural mechanics.</a:t>
            </a:r>
            <a:endParaRPr lang="en-US" i="1" dirty="0"/>
          </a:p>
        </p:txBody>
      </p:sp>
      <p:graphicFrame>
        <p:nvGraphicFramePr>
          <p:cNvPr id="8" name="内容占位符 3">
            <a:extLst>
              <a:ext uri="{FF2B5EF4-FFF2-40B4-BE49-F238E27FC236}">
                <a16:creationId xmlns:a16="http://schemas.microsoft.com/office/drawing/2014/main" id="{7C81A6A9-62A8-43A7-AA7D-74DB44F737AE}"/>
              </a:ext>
            </a:extLst>
          </p:cNvPr>
          <p:cNvGraphicFramePr>
            <a:graphicFrameLocks noGrp="1"/>
          </p:cNvGraphicFramePr>
          <p:nvPr>
            <p:ph sz="quarter" idx="11"/>
            <p:extLst>
              <p:ext uri="{D42A27DB-BD31-4B8C-83A1-F6EECF244321}">
                <p14:modId xmlns:p14="http://schemas.microsoft.com/office/powerpoint/2010/main" val="4276850806"/>
              </p:ext>
            </p:extLst>
          </p:nvPr>
        </p:nvGraphicFramePr>
        <p:xfrm>
          <a:off x="4114800" y="63500"/>
          <a:ext cx="4800600" cy="48704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文本框 8">
            <a:extLst>
              <a:ext uri="{FF2B5EF4-FFF2-40B4-BE49-F238E27FC236}">
                <a16:creationId xmlns:a16="http://schemas.microsoft.com/office/drawing/2014/main" id="{FE3DEEEB-B85C-4E06-912B-F48FAC191085}"/>
              </a:ext>
            </a:extLst>
          </p:cNvPr>
          <p:cNvSpPr txBox="1"/>
          <p:nvPr/>
        </p:nvSpPr>
        <p:spPr>
          <a:xfrm>
            <a:off x="5195421" y="2311404"/>
            <a:ext cx="797768" cy="339452"/>
          </a:xfrm>
          <a:prstGeom prst="rect">
            <a:avLst/>
          </a:prstGeom>
          <a:noFill/>
        </p:spPr>
        <p:txBody>
          <a:bodyPr wrap="square" rtlCol="0">
            <a:spAutoFit/>
          </a:bodyPr>
          <a:lstStyle/>
          <a:p>
            <a:pPr algn="l"/>
            <a:r>
              <a:rPr lang="en-US" altLang="zh-CN" sz="803" b="1" dirty="0">
                <a:solidFill>
                  <a:schemeClr val="accent2"/>
                </a:solidFill>
                <a:latin typeface="+mj-lt"/>
                <a:ea typeface="黑体" panose="02010609060101010101" pitchFamily="49" charset="-122"/>
              </a:rPr>
              <a:t>Thermal stress</a:t>
            </a:r>
            <a:endParaRPr lang="en-US" sz="803" b="1" dirty="0">
              <a:solidFill>
                <a:schemeClr val="accent2"/>
              </a:solidFill>
              <a:latin typeface="+mj-lt"/>
              <a:ea typeface="黑体" panose="02010609060101010101" pitchFamily="49" charset="-122"/>
            </a:endParaRPr>
          </a:p>
        </p:txBody>
      </p:sp>
      <p:sp>
        <p:nvSpPr>
          <p:cNvPr id="10" name="箭头: 右 9">
            <a:extLst>
              <a:ext uri="{FF2B5EF4-FFF2-40B4-BE49-F238E27FC236}">
                <a16:creationId xmlns:a16="http://schemas.microsoft.com/office/drawing/2014/main" id="{C9223E65-D391-4762-9B66-9C55BEC3DC23}"/>
              </a:ext>
            </a:extLst>
          </p:cNvPr>
          <p:cNvSpPr/>
          <p:nvPr/>
        </p:nvSpPr>
        <p:spPr>
          <a:xfrm rot="14154231">
            <a:off x="6970704" y="2304547"/>
            <a:ext cx="1252499" cy="183970"/>
          </a:xfrm>
          <a:prstGeom prst="rightArrow">
            <a:avLst/>
          </a:prstGeom>
          <a:solidFill>
            <a:schemeClr val="tx1">
              <a:lumMod val="40000"/>
              <a:lumOff val="60000"/>
            </a:schemeClr>
          </a:solidFill>
          <a:ln>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1" name="文本框 10">
            <a:extLst>
              <a:ext uri="{FF2B5EF4-FFF2-40B4-BE49-F238E27FC236}">
                <a16:creationId xmlns:a16="http://schemas.microsoft.com/office/drawing/2014/main" id="{60644590-DD28-4293-AD3A-12B2961993D6}"/>
              </a:ext>
            </a:extLst>
          </p:cNvPr>
          <p:cNvSpPr txBox="1"/>
          <p:nvPr/>
        </p:nvSpPr>
        <p:spPr>
          <a:xfrm>
            <a:off x="7610866" y="2217058"/>
            <a:ext cx="929883" cy="215893"/>
          </a:xfrm>
          <a:prstGeom prst="rect">
            <a:avLst/>
          </a:prstGeom>
          <a:noFill/>
        </p:spPr>
        <p:txBody>
          <a:bodyPr wrap="square" rtlCol="0">
            <a:spAutoFit/>
          </a:bodyPr>
          <a:lstStyle/>
          <a:p>
            <a:pPr algn="l"/>
            <a:r>
              <a:rPr lang="en-US" altLang="zh-CN" sz="803" b="1" dirty="0">
                <a:solidFill>
                  <a:schemeClr val="accent2"/>
                </a:solidFill>
                <a:latin typeface="+mj-lt"/>
                <a:ea typeface="黑体" panose="02010609060101010101" pitchFamily="49" charset="-122"/>
              </a:rPr>
              <a:t>Curing Heat</a:t>
            </a:r>
            <a:endParaRPr lang="en-US" sz="803" b="1" dirty="0">
              <a:solidFill>
                <a:schemeClr val="accent2"/>
              </a:solidFill>
              <a:latin typeface="+mj-lt"/>
              <a:ea typeface="黑体" panose="02010609060101010101" pitchFamily="49" charset="-122"/>
            </a:endParaRPr>
          </a:p>
        </p:txBody>
      </p:sp>
      <p:sp>
        <p:nvSpPr>
          <p:cNvPr id="12" name="文本框 11">
            <a:extLst>
              <a:ext uri="{FF2B5EF4-FFF2-40B4-BE49-F238E27FC236}">
                <a16:creationId xmlns:a16="http://schemas.microsoft.com/office/drawing/2014/main" id="{54A156D6-A738-4B62-8E8E-ABD7B562FDB5}"/>
              </a:ext>
            </a:extLst>
          </p:cNvPr>
          <p:cNvSpPr txBox="1"/>
          <p:nvPr/>
        </p:nvSpPr>
        <p:spPr>
          <a:xfrm>
            <a:off x="6500006" y="2600860"/>
            <a:ext cx="1219054" cy="215893"/>
          </a:xfrm>
          <a:prstGeom prst="rect">
            <a:avLst/>
          </a:prstGeom>
          <a:noFill/>
        </p:spPr>
        <p:txBody>
          <a:bodyPr wrap="square" rtlCol="0">
            <a:spAutoFit/>
          </a:bodyPr>
          <a:lstStyle/>
          <a:p>
            <a:pPr algn="l"/>
            <a:r>
              <a:rPr lang="en-US" altLang="zh-CN" sz="803" b="1" dirty="0">
                <a:solidFill>
                  <a:schemeClr val="accent2"/>
                </a:solidFill>
                <a:latin typeface="+mj-lt"/>
                <a:ea typeface="黑体" panose="02010609060101010101" pitchFamily="49" charset="-122"/>
              </a:rPr>
              <a:t>    Curing Kinetics</a:t>
            </a:r>
            <a:endParaRPr lang="en-US" sz="803" b="1" dirty="0">
              <a:solidFill>
                <a:schemeClr val="accent2"/>
              </a:solidFill>
              <a:latin typeface="+mj-lt"/>
              <a:ea typeface="黑体" panose="02010609060101010101" pitchFamily="49" charset="-122"/>
            </a:endParaRPr>
          </a:p>
        </p:txBody>
      </p:sp>
      <p:sp>
        <p:nvSpPr>
          <p:cNvPr id="13" name="文本框 12">
            <a:extLst>
              <a:ext uri="{FF2B5EF4-FFF2-40B4-BE49-F238E27FC236}">
                <a16:creationId xmlns:a16="http://schemas.microsoft.com/office/drawing/2014/main" id="{653E5118-856C-4160-A17F-1EAE00F0562E}"/>
              </a:ext>
            </a:extLst>
          </p:cNvPr>
          <p:cNvSpPr txBox="1"/>
          <p:nvPr/>
        </p:nvSpPr>
        <p:spPr>
          <a:xfrm>
            <a:off x="5692948" y="3780596"/>
            <a:ext cx="1614115" cy="339452"/>
          </a:xfrm>
          <a:prstGeom prst="rect">
            <a:avLst/>
          </a:prstGeom>
          <a:noFill/>
        </p:spPr>
        <p:txBody>
          <a:bodyPr wrap="square" rtlCol="0">
            <a:spAutoFit/>
          </a:bodyPr>
          <a:lstStyle/>
          <a:p>
            <a:pPr algn="l"/>
            <a:r>
              <a:rPr lang="en-US" altLang="zh-CN" sz="803" b="1" dirty="0">
                <a:solidFill>
                  <a:schemeClr val="accent2"/>
                </a:solidFill>
                <a:latin typeface="+mj-lt"/>
                <a:ea typeface="黑体" panose="02010609060101010101" pitchFamily="49" charset="-122"/>
              </a:rPr>
              <a:t>Material Properties Depends on the Curing Degree</a:t>
            </a:r>
            <a:endParaRPr lang="en-US" sz="803" b="1" dirty="0">
              <a:solidFill>
                <a:schemeClr val="accent2"/>
              </a:solidFill>
              <a:latin typeface="+mj-lt"/>
              <a:ea typeface="黑体" panose="02010609060101010101" pitchFamily="49" charset="-122"/>
            </a:endParaRPr>
          </a:p>
        </p:txBody>
      </p:sp>
    </p:spTree>
    <p:extLst>
      <p:ext uri="{BB962C8B-B14F-4D97-AF65-F5344CB8AC3E}">
        <p14:creationId xmlns:p14="http://schemas.microsoft.com/office/powerpoint/2010/main" val="161824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10">
            <a:extLst>
              <a:ext uri="{FF2B5EF4-FFF2-40B4-BE49-F238E27FC236}">
                <a16:creationId xmlns:a16="http://schemas.microsoft.com/office/drawing/2014/main" id="{B0AEB0AC-8A70-4ED9-B387-C5D0E9713A97}"/>
              </a:ext>
            </a:extLst>
          </p:cNvPr>
          <p:cNvSpPr>
            <a:spLocks noGrp="1"/>
          </p:cNvSpPr>
          <p:nvPr>
            <p:ph sz="half" idx="10"/>
          </p:nvPr>
        </p:nvSpPr>
        <p:spPr/>
        <p:txBody>
          <a:bodyPr>
            <a:normAutofit/>
          </a:bodyPr>
          <a:lstStyle/>
          <a:p>
            <a:r>
              <a:rPr lang="en-US" altLang="zh-CN" sz="1200"/>
              <a:t>A two-dimensional axisymmetric simplification is used, including the epoxy resin components and metal shielding rings.</a:t>
            </a:r>
            <a:endParaRPr lang="en-US" altLang="zh-CN" sz="1200" dirty="0"/>
          </a:p>
        </p:txBody>
      </p:sp>
      <p:sp>
        <p:nvSpPr>
          <p:cNvPr id="12" name="内容占位符 11">
            <a:extLst>
              <a:ext uri="{FF2B5EF4-FFF2-40B4-BE49-F238E27FC236}">
                <a16:creationId xmlns:a16="http://schemas.microsoft.com/office/drawing/2014/main" id="{9608C524-AAB3-4A82-B253-2D1C7D2BC07A}"/>
              </a:ext>
            </a:extLst>
          </p:cNvPr>
          <p:cNvSpPr>
            <a:spLocks noGrp="1"/>
          </p:cNvSpPr>
          <p:nvPr>
            <p:ph sz="quarter" idx="19"/>
          </p:nvPr>
        </p:nvSpPr>
        <p:spPr/>
        <p:txBody>
          <a:bodyPr>
            <a:normAutofit fontScale="92500" lnSpcReduction="20000"/>
          </a:bodyPr>
          <a:lstStyle/>
          <a:p>
            <a:r>
              <a:rPr lang="en-US" altLang="zh-CN"/>
              <a:t>Geometry</a:t>
            </a:r>
            <a:endParaRPr lang="en-US" dirty="0"/>
          </a:p>
        </p:txBody>
      </p:sp>
      <p:sp>
        <p:nvSpPr>
          <p:cNvPr id="14" name="内容占位符 13">
            <a:extLst>
              <a:ext uri="{FF2B5EF4-FFF2-40B4-BE49-F238E27FC236}">
                <a16:creationId xmlns:a16="http://schemas.microsoft.com/office/drawing/2014/main" id="{3218886B-6E4A-46A2-AD82-459E1C4BE834}"/>
              </a:ext>
            </a:extLst>
          </p:cNvPr>
          <p:cNvSpPr>
            <a:spLocks noGrp="1"/>
          </p:cNvSpPr>
          <p:nvPr>
            <p:ph sz="half" idx="30"/>
          </p:nvPr>
        </p:nvSpPr>
        <p:spPr/>
        <p:txBody>
          <a:bodyPr>
            <a:normAutofit/>
          </a:bodyPr>
          <a:lstStyle/>
          <a:p>
            <a:pPr marL="0" indent="0">
              <a:buNone/>
            </a:pPr>
            <a:r>
              <a:rPr lang="en-US" altLang="zh-CN" sz="1200" dirty="0"/>
              <a:t>Physics-controlled mesh: Finer</a:t>
            </a:r>
            <a:endParaRPr lang="en-US" sz="1200" dirty="0"/>
          </a:p>
        </p:txBody>
      </p:sp>
      <p:sp>
        <p:nvSpPr>
          <p:cNvPr id="16" name="内容占位符 15">
            <a:extLst>
              <a:ext uri="{FF2B5EF4-FFF2-40B4-BE49-F238E27FC236}">
                <a16:creationId xmlns:a16="http://schemas.microsoft.com/office/drawing/2014/main" id="{15B4068D-1900-47B2-BFFD-476747B6C8C8}"/>
              </a:ext>
            </a:extLst>
          </p:cNvPr>
          <p:cNvSpPr>
            <a:spLocks noGrp="1"/>
          </p:cNvSpPr>
          <p:nvPr>
            <p:ph sz="quarter" idx="32"/>
          </p:nvPr>
        </p:nvSpPr>
        <p:spPr/>
        <p:txBody>
          <a:bodyPr>
            <a:normAutofit fontScale="92500" lnSpcReduction="20000"/>
          </a:bodyPr>
          <a:lstStyle/>
          <a:p>
            <a:r>
              <a:rPr lang="en-US" altLang="zh-CN" dirty="0"/>
              <a:t>Mesh</a:t>
            </a:r>
            <a:endParaRPr lang="en-US" dirty="0"/>
          </a:p>
        </p:txBody>
      </p:sp>
      <p:sp>
        <p:nvSpPr>
          <p:cNvPr id="10" name="标题 9">
            <a:extLst>
              <a:ext uri="{FF2B5EF4-FFF2-40B4-BE49-F238E27FC236}">
                <a16:creationId xmlns:a16="http://schemas.microsoft.com/office/drawing/2014/main" id="{798EC9E2-47FE-4691-BC9E-EB5C06A2A6CA}"/>
              </a:ext>
            </a:extLst>
          </p:cNvPr>
          <p:cNvSpPr>
            <a:spLocks noGrp="1"/>
          </p:cNvSpPr>
          <p:nvPr>
            <p:ph type="title"/>
          </p:nvPr>
        </p:nvSpPr>
        <p:spPr/>
        <p:txBody>
          <a:bodyPr/>
          <a:lstStyle/>
          <a:p>
            <a:r>
              <a:rPr lang="en-US" altLang="zh-CN"/>
              <a:t>Geometry &amp; Mesh</a:t>
            </a:r>
            <a:endParaRPr lang="en-US" dirty="0"/>
          </a:p>
        </p:txBody>
      </p:sp>
      <p:pic>
        <p:nvPicPr>
          <p:cNvPr id="17" name="内容占位符 15">
            <a:extLst>
              <a:ext uri="{FF2B5EF4-FFF2-40B4-BE49-F238E27FC236}">
                <a16:creationId xmlns:a16="http://schemas.microsoft.com/office/drawing/2014/main" id="{979F76BD-ECE3-4BA1-AD11-0EB58B52FE47}"/>
              </a:ext>
            </a:extLst>
          </p:cNvPr>
          <p:cNvPicPr>
            <a:picLocks noGrp="1" noChangeAspect="1"/>
          </p:cNvPicPr>
          <p:nvPr>
            <p:ph sz="quarter" idx="29"/>
          </p:nvPr>
        </p:nvPicPr>
        <p:blipFill rotWithShape="1">
          <a:blip r:embed="rId2"/>
          <a:srcRect t="17940" b="9150"/>
          <a:stretch/>
        </p:blipFill>
        <p:spPr>
          <a:xfrm>
            <a:off x="745094" y="1431925"/>
            <a:ext cx="3492412" cy="1909763"/>
          </a:xfrm>
          <a:prstGeom prst="rect">
            <a:avLst/>
          </a:prstGeom>
        </p:spPr>
      </p:pic>
      <p:pic>
        <p:nvPicPr>
          <p:cNvPr id="18" name="内容占位符 5">
            <a:extLst>
              <a:ext uri="{FF2B5EF4-FFF2-40B4-BE49-F238E27FC236}">
                <a16:creationId xmlns:a16="http://schemas.microsoft.com/office/drawing/2014/main" id="{1DC05F0F-6622-4272-822E-5F3B893130AB}"/>
              </a:ext>
            </a:extLst>
          </p:cNvPr>
          <p:cNvPicPr>
            <a:picLocks noGrp="1" noChangeAspect="1"/>
          </p:cNvPicPr>
          <p:nvPr>
            <p:ph sz="quarter" idx="31"/>
          </p:nvPr>
        </p:nvPicPr>
        <p:blipFill rotWithShape="1">
          <a:blip r:embed="rId3"/>
          <a:srcRect t="8745" b="12656"/>
          <a:stretch/>
        </p:blipFill>
        <p:spPr>
          <a:xfrm>
            <a:off x="5114809" y="1431925"/>
            <a:ext cx="3239690" cy="1909763"/>
          </a:xfrm>
          <a:prstGeom prst="rect">
            <a:avLst/>
          </a:prstGeom>
        </p:spPr>
      </p:pic>
    </p:spTree>
    <p:extLst>
      <p:ext uri="{BB962C8B-B14F-4D97-AF65-F5344CB8AC3E}">
        <p14:creationId xmlns:p14="http://schemas.microsoft.com/office/powerpoint/2010/main" val="3134995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id="{6FBF39BC-700F-45EA-B449-04FA816C76D3}"/>
                  </a:ext>
                </a:extLst>
              </p:cNvPr>
              <p:cNvSpPr>
                <a:spLocks noGrp="1"/>
              </p:cNvSpPr>
              <p:nvPr>
                <p:ph sz="half" idx="1"/>
              </p:nvPr>
            </p:nvSpPr>
            <p:spPr/>
            <p:txBody>
              <a:bodyPr>
                <a:normAutofit fontScale="92500" lnSpcReduction="10000"/>
              </a:bodyPr>
              <a:lstStyle/>
              <a:p>
                <a:pPr>
                  <a:defRPr b="0" i="0"/>
                </a:pPr>
                <a:r>
                  <a:rPr lang="en-US" altLang="zh-CN" dirty="0"/>
                  <a:t>Mechanical Properties of Epoxy Resin</a:t>
                </a:r>
              </a:p>
              <a:p>
                <a:pPr lvl="1">
                  <a:defRPr b="0" i="0"/>
                </a:pPr>
                <a:r>
                  <a:rPr lang="en-US" altLang="zh-CN" dirty="0"/>
                  <a:t>When the degree of curing (</a:t>
                </a:r>
                <a:r>
                  <a:rPr lang="zh-CN" altLang="en-US" dirty="0"/>
                  <a:t>𝑐</a:t>
                </a:r>
                <a:r>
                  <a:rPr lang="en-US" altLang="zh-CN" dirty="0"/>
                  <a:t>) has not reached the gel point (</a:t>
                </a:r>
                <a14:m>
                  <m:oMath xmlns:m="http://schemas.openxmlformats.org/officeDocument/2006/math">
                    <m:sSub>
                      <m:sSubPr>
                        <m:ctrlPr>
                          <a:rPr lang="en-US" altLang="zh-CN" i="1" smtClean="0">
                            <a:latin typeface="Cambria Math" panose="02040503050406030204" pitchFamily="18" charset="0"/>
                          </a:rPr>
                        </m:ctrlPr>
                      </m:sSubPr>
                      <m:e>
                        <m:r>
                          <a:rPr lang="en-US" altLang="zh-CN" i="1">
                            <a:latin typeface="Cambria Math" panose="02040503050406030204" pitchFamily="18" charset="0"/>
                          </a:rPr>
                          <m:t>𝑐𝑟</m:t>
                        </m:r>
                      </m:e>
                      <m:sub>
                        <m:r>
                          <a:rPr lang="en-US" altLang="zh-CN" i="1">
                            <a:latin typeface="Cambria Math" panose="02040503050406030204" pitchFamily="18" charset="0"/>
                          </a:rPr>
                          <m:t>𝑔𝑒𝑙</m:t>
                        </m:r>
                      </m:sub>
                    </m:sSub>
                  </m:oMath>
                </a14:m>
                <a:r>
                  <a:rPr lang="zh-CN" altLang="en-US" dirty="0"/>
                  <a:t> </a:t>
                </a:r>
                <a:r>
                  <a:rPr lang="en-US" altLang="zh-CN" dirty="0"/>
                  <a:t>):</a:t>
                </a:r>
              </a:p>
              <a:p>
                <a:pPr lvl="2">
                  <a:defRPr b="0" i="0"/>
                </a:pPr>
                <a14:m>
                  <m:oMath xmlns:m="http://schemas.openxmlformats.org/officeDocument/2006/math">
                    <m:r>
                      <a:rPr lang="en-US" altLang="zh-CN" i="1">
                        <a:latin typeface="Cambria Math" panose="02040503050406030204" pitchFamily="18" charset="0"/>
                      </a:rPr>
                      <m:t>𝐸</m:t>
                    </m:r>
                    <m:r>
                      <a:rPr lang="en-US" altLang="zh-CN" i="1">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𝐸</m:t>
                        </m:r>
                      </m:e>
                      <m:sub>
                        <m:r>
                          <a:rPr lang="en-US" altLang="zh-CN" i="1">
                            <a:latin typeface="Cambria Math" panose="02040503050406030204" pitchFamily="18" charset="0"/>
                          </a:rPr>
                          <m:t>𝑚</m:t>
                        </m:r>
                        <m:r>
                          <a:rPr lang="en-US" altLang="zh-CN" i="1">
                            <a:latin typeface="Cambria Math" panose="02040503050406030204" pitchFamily="18" charset="0"/>
                          </a:rPr>
                          <m:t>0</m:t>
                        </m:r>
                      </m:sub>
                    </m:sSub>
                    <m:r>
                      <m:rPr>
                        <m:nor/>
                      </m:rPr>
                      <a:rPr lang="zh-CN" altLang="en-US" dirty="0"/>
                      <m:t>，</m:t>
                    </m:r>
                    <m:sSub>
                      <m:sSubPr>
                        <m:ctrlPr>
                          <a:rPr lang="en-US" altLang="zh-CN" i="1" dirty="0">
                            <a:latin typeface="Cambria Math" panose="02040503050406030204" pitchFamily="18" charset="0"/>
                          </a:rPr>
                        </m:ctrlPr>
                      </m:sSubPr>
                      <m:e>
                        <m:r>
                          <a:rPr lang="zh-CN" altLang="en-US" i="1" dirty="0">
                            <a:latin typeface="Cambria Math" panose="02040503050406030204" pitchFamily="18" charset="0"/>
                          </a:rPr>
                          <m:t>𝛼</m:t>
                        </m:r>
                      </m:e>
                      <m:sub>
                        <m:r>
                          <a:rPr lang="en-US" altLang="zh-CN" i="1" dirty="0">
                            <a:latin typeface="Cambria Math" panose="02040503050406030204" pitchFamily="18" charset="0"/>
                          </a:rPr>
                          <m:t>𝑡</m:t>
                        </m:r>
                      </m:sub>
                    </m:sSub>
                    <m:r>
                      <a:rPr lang="en-US" altLang="zh-CN" i="1" dirty="0">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𝑎𝑙𝑝h𝑎</m:t>
                        </m:r>
                      </m:e>
                      <m:sub>
                        <m:r>
                          <a:rPr lang="en-US" altLang="zh-CN" i="1">
                            <a:latin typeface="Cambria Math" panose="02040503050406030204" pitchFamily="18" charset="0"/>
                          </a:rPr>
                          <m:t>𝑚</m:t>
                        </m:r>
                        <m:r>
                          <a:rPr lang="en-US" altLang="zh-CN" i="1">
                            <a:latin typeface="Cambria Math" panose="02040503050406030204" pitchFamily="18" charset="0"/>
                          </a:rPr>
                          <m:t>0</m:t>
                        </m:r>
                      </m:sub>
                    </m:sSub>
                  </m:oMath>
                </a14:m>
                <a:endParaRPr lang="en-US" altLang="zh-CN" dirty="0"/>
              </a:p>
              <a:p>
                <a:pPr lvl="1">
                  <a:spcBef>
                    <a:spcPts val="1200"/>
                  </a:spcBef>
                  <a:defRPr b="0" i="0"/>
                </a:pPr>
                <a:r>
                  <a:rPr lang="en-US" altLang="zh-CN" dirty="0"/>
                  <a:t>After reaching the gel point curing degree: </a:t>
                </a:r>
              </a:p>
              <a:p>
                <a:pPr lvl="2">
                  <a:defRPr b="0" i="0"/>
                </a:pPr>
                <a14:m>
                  <m:oMath xmlns:m="http://schemas.openxmlformats.org/officeDocument/2006/math">
                    <m:r>
                      <a:rPr lang="en-US" altLang="zh-CN" i="1">
                        <a:latin typeface="Cambria Math" panose="02040503050406030204" pitchFamily="18" charset="0"/>
                      </a:rPr>
                      <m:t>𝐸</m:t>
                    </m:r>
                    <m:r>
                      <a:rPr lang="en-US" altLang="zh-CN" i="1">
                        <a:latin typeface="Cambria Math" panose="02040503050406030204" pitchFamily="18" charset="0"/>
                      </a:rPr>
                      <m:t>=</m:t>
                    </m:r>
                    <m:d>
                      <m:dPr>
                        <m:ctrlPr>
                          <a:rPr lang="en-US" altLang="zh-CN" i="1">
                            <a:latin typeface="Cambria Math" panose="02040503050406030204" pitchFamily="18" charset="0"/>
                          </a:rPr>
                        </m:ctrlPr>
                      </m:dPr>
                      <m:e>
                        <m:r>
                          <a:rPr lang="en-US" altLang="zh-CN" i="1">
                            <a:latin typeface="Cambria Math" panose="02040503050406030204" pitchFamily="18" charset="0"/>
                          </a:rPr>
                          <m:t>1−</m:t>
                        </m:r>
                        <m:f>
                          <m:fPr>
                            <m:ctrlPr>
                              <a:rPr lang="en-US" altLang="zh-CN" i="1">
                                <a:latin typeface="Cambria Math" panose="02040503050406030204" pitchFamily="18" charset="0"/>
                              </a:rPr>
                            </m:ctrlPr>
                          </m:fPr>
                          <m:num>
                            <m:r>
                              <a:rPr lang="en-US" altLang="zh-CN" i="1">
                                <a:latin typeface="Cambria Math" panose="02040503050406030204" pitchFamily="18" charset="0"/>
                              </a:rPr>
                              <m:t>𝑐𝑟</m:t>
                            </m:r>
                            <m:r>
                              <a:rPr lang="en-US" altLang="zh-CN" i="1">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𝑐𝑟</m:t>
                                </m:r>
                              </m:e>
                              <m:sub>
                                <m:r>
                                  <a:rPr lang="en-US" altLang="zh-CN" i="1">
                                    <a:latin typeface="Cambria Math" panose="02040503050406030204" pitchFamily="18" charset="0"/>
                                  </a:rPr>
                                  <m:t>𝑔𝑒𝑙</m:t>
                                </m:r>
                              </m:sub>
                            </m:sSub>
                          </m:num>
                          <m:den>
                            <m:r>
                              <a:rPr lang="en-US" altLang="zh-CN" i="1">
                                <a:latin typeface="Cambria Math" panose="02040503050406030204" pitchFamily="18" charset="0"/>
                              </a:rPr>
                              <m:t>1−</m:t>
                            </m:r>
                            <m:sSub>
                              <m:sSubPr>
                                <m:ctrlPr>
                                  <a:rPr lang="en-US" altLang="zh-CN" i="1">
                                    <a:latin typeface="Cambria Math" panose="02040503050406030204" pitchFamily="18" charset="0"/>
                                  </a:rPr>
                                </m:ctrlPr>
                              </m:sSubPr>
                              <m:e>
                                <m:r>
                                  <a:rPr lang="en-US" altLang="zh-CN" i="1">
                                    <a:latin typeface="Cambria Math" panose="02040503050406030204" pitchFamily="18" charset="0"/>
                                  </a:rPr>
                                  <m:t>𝑐𝑟</m:t>
                                </m:r>
                              </m:e>
                              <m:sub>
                                <m:r>
                                  <a:rPr lang="en-US" altLang="zh-CN" i="1">
                                    <a:latin typeface="Cambria Math" panose="02040503050406030204" pitchFamily="18" charset="0"/>
                                  </a:rPr>
                                  <m:t>𝑔𝑒𝑙</m:t>
                                </m:r>
                              </m:sub>
                            </m:sSub>
                          </m:den>
                        </m:f>
                      </m:e>
                    </m:d>
                    <m:sSub>
                      <m:sSubPr>
                        <m:ctrlPr>
                          <a:rPr lang="en-US" altLang="zh-CN" i="1">
                            <a:latin typeface="Cambria Math" panose="02040503050406030204" pitchFamily="18" charset="0"/>
                          </a:rPr>
                        </m:ctrlPr>
                      </m:sSubPr>
                      <m:e>
                        <m:r>
                          <a:rPr lang="en-US" altLang="zh-CN" i="1">
                            <a:latin typeface="Cambria Math" panose="02040503050406030204" pitchFamily="18" charset="0"/>
                          </a:rPr>
                          <m:t>𝐸</m:t>
                        </m:r>
                      </m:e>
                      <m:sub>
                        <m:r>
                          <a:rPr lang="en-US" altLang="zh-CN" i="1">
                            <a:latin typeface="Cambria Math" panose="02040503050406030204" pitchFamily="18" charset="0"/>
                          </a:rPr>
                          <m:t>𝑚</m:t>
                        </m:r>
                        <m:r>
                          <a:rPr lang="en-US" altLang="zh-CN" i="1">
                            <a:latin typeface="Cambria Math" panose="02040503050406030204" pitchFamily="18" charset="0"/>
                          </a:rPr>
                          <m:t>0</m:t>
                        </m:r>
                      </m:sub>
                    </m:sSub>
                    <m:r>
                      <a:rPr lang="en-US" altLang="zh-CN" i="1">
                        <a:latin typeface="Cambria Math" panose="02040503050406030204" pitchFamily="18" charset="0"/>
                      </a:rPr>
                      <m:t>+</m:t>
                    </m:r>
                  </m:oMath>
                </a14:m>
                <a:r>
                  <a:rPr lang="en-US" altLang="zh-CN" dirty="0"/>
                  <a:t> </a:t>
                </a:r>
                <a14:m>
                  <m:oMath xmlns:m="http://schemas.openxmlformats.org/officeDocument/2006/math">
                    <m:f>
                      <m:fPr>
                        <m:ctrlPr>
                          <a:rPr lang="en-US" altLang="zh-CN" i="1">
                            <a:latin typeface="Cambria Math" panose="02040503050406030204" pitchFamily="18" charset="0"/>
                          </a:rPr>
                        </m:ctrlPr>
                      </m:fPr>
                      <m:num>
                        <m:r>
                          <a:rPr lang="en-US" altLang="zh-CN" i="1">
                            <a:latin typeface="Cambria Math" panose="02040503050406030204" pitchFamily="18" charset="0"/>
                          </a:rPr>
                          <m:t>𝑐𝑟</m:t>
                        </m:r>
                        <m:r>
                          <a:rPr lang="en-US" altLang="zh-CN" i="1">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𝑐𝑟</m:t>
                            </m:r>
                          </m:e>
                          <m:sub>
                            <m:r>
                              <a:rPr lang="en-US" altLang="zh-CN" i="1">
                                <a:latin typeface="Cambria Math" panose="02040503050406030204" pitchFamily="18" charset="0"/>
                              </a:rPr>
                              <m:t>𝑔𝑒𝑙</m:t>
                            </m:r>
                          </m:sub>
                        </m:sSub>
                      </m:num>
                      <m:den>
                        <m:r>
                          <a:rPr lang="en-US" altLang="zh-CN" i="1">
                            <a:latin typeface="Cambria Math" panose="02040503050406030204" pitchFamily="18" charset="0"/>
                          </a:rPr>
                          <m:t>1−</m:t>
                        </m:r>
                        <m:sSub>
                          <m:sSubPr>
                            <m:ctrlPr>
                              <a:rPr lang="en-US" altLang="zh-CN" i="1">
                                <a:latin typeface="Cambria Math" panose="02040503050406030204" pitchFamily="18" charset="0"/>
                              </a:rPr>
                            </m:ctrlPr>
                          </m:sSubPr>
                          <m:e>
                            <m:r>
                              <a:rPr lang="en-US" altLang="zh-CN" i="1">
                                <a:latin typeface="Cambria Math" panose="02040503050406030204" pitchFamily="18" charset="0"/>
                              </a:rPr>
                              <m:t>𝑐𝑟</m:t>
                            </m:r>
                          </m:e>
                          <m:sub>
                            <m:r>
                              <a:rPr lang="en-US" altLang="zh-CN" i="1">
                                <a:latin typeface="Cambria Math" panose="02040503050406030204" pitchFamily="18" charset="0"/>
                              </a:rPr>
                              <m:t>𝑔𝑒𝑙</m:t>
                            </m:r>
                          </m:sub>
                        </m:sSub>
                      </m:den>
                    </m:f>
                  </m:oMath>
                </a14:m>
                <a:r>
                  <a:rPr lang="en-US" altLang="zh-CN" dirty="0"/>
                  <a:t> </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𝐸</m:t>
                        </m:r>
                      </m:e>
                      <m:sub>
                        <m:r>
                          <a:rPr lang="en-US" altLang="zh-CN" i="1">
                            <a:latin typeface="Cambria Math" panose="02040503050406030204" pitchFamily="18" charset="0"/>
                          </a:rPr>
                          <m:t>𝑚𝑓</m:t>
                        </m:r>
                      </m:sub>
                    </m:sSub>
                  </m:oMath>
                </a14:m>
                <a:endParaRPr lang="en-US" altLang="zh-CN" dirty="0"/>
              </a:p>
              <a:p>
                <a:pPr lvl="2">
                  <a:defRPr b="0" i="0"/>
                </a:pPr>
                <a14:m>
                  <m:oMath xmlns:m="http://schemas.openxmlformats.org/officeDocument/2006/math">
                    <m:sSub>
                      <m:sSubPr>
                        <m:ctrlPr>
                          <a:rPr lang="en-US" altLang="zh-CN" i="1" dirty="0">
                            <a:latin typeface="Cambria Math" panose="02040503050406030204" pitchFamily="18" charset="0"/>
                          </a:rPr>
                        </m:ctrlPr>
                      </m:sSubPr>
                      <m:e>
                        <m:r>
                          <a:rPr lang="zh-CN" altLang="en-US" i="1" dirty="0">
                            <a:latin typeface="Cambria Math" panose="02040503050406030204" pitchFamily="18" charset="0"/>
                          </a:rPr>
                          <m:t>𝛼</m:t>
                        </m:r>
                      </m:e>
                      <m:sub>
                        <m:r>
                          <a:rPr lang="en-US" altLang="zh-CN" i="1" dirty="0">
                            <a:latin typeface="Cambria Math" panose="02040503050406030204" pitchFamily="18" charset="0"/>
                          </a:rPr>
                          <m:t>𝑡</m:t>
                        </m:r>
                      </m:sub>
                    </m:sSub>
                    <m:r>
                      <a:rPr lang="en-US" altLang="zh-CN" i="1" dirty="0">
                        <a:latin typeface="Cambria Math" panose="02040503050406030204" pitchFamily="18" charset="0"/>
                      </a:rPr>
                      <m:t>=</m:t>
                    </m:r>
                    <m:sSub>
                      <m:sSubPr>
                        <m:ctrlPr>
                          <a:rPr lang="en-US" altLang="zh-CN" i="1">
                            <a:latin typeface="Cambria Math" panose="02040503050406030204" pitchFamily="18" charset="0"/>
                          </a:rPr>
                        </m:ctrlPr>
                      </m:sSubPr>
                      <m:e>
                        <m:r>
                          <a:rPr lang="en-US" altLang="zh-CN" i="1">
                            <a:latin typeface="Cambria Math" panose="02040503050406030204" pitchFamily="18" charset="0"/>
                          </a:rPr>
                          <m:t>𝑎𝑙𝑝h𝑎</m:t>
                        </m:r>
                      </m:e>
                      <m:sub>
                        <m:r>
                          <a:rPr lang="en-US" altLang="zh-CN" i="1">
                            <a:latin typeface="Cambria Math" panose="02040503050406030204" pitchFamily="18" charset="0"/>
                          </a:rPr>
                          <m:t>𝑚𝑓</m:t>
                        </m:r>
                      </m:sub>
                    </m:sSub>
                    <m:r>
                      <a:rPr lang="zh-CN" altLang="en-US" i="1" dirty="0">
                        <a:latin typeface="Cambria Math" panose="02040503050406030204" pitchFamily="18" charset="0"/>
                      </a:rPr>
                      <m:t> </m:t>
                    </m:r>
                  </m:oMath>
                </a14:m>
                <a:endParaRPr lang="en-US" altLang="zh-CN" dirty="0"/>
              </a:p>
              <a:p>
                <a:pPr lvl="1">
                  <a:spcBef>
                    <a:spcPts val="1200"/>
                  </a:spcBef>
                  <a:defRPr b="0" i="0"/>
                </a:pPr>
                <a:r>
                  <a:rPr lang="en-US" altLang="zh-CN" dirty="0">
                    <a:latin typeface="+mn-lt"/>
                  </a:rPr>
                  <a:t>Where:</a:t>
                </a:r>
                <a:r>
                  <a:rPr lang="en-US" altLang="zh-CN" dirty="0">
                    <a:latin typeface="Cambria Math" panose="02040503050406030204" pitchFamily="18" charset="0"/>
                  </a:rPr>
                  <a:t> </a:t>
                </a:r>
              </a:p>
              <a:p>
                <a:pPr lvl="2">
                  <a:defRPr b="0" i="0"/>
                </a:pP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𝐸</m:t>
                        </m:r>
                      </m:e>
                      <m:sub>
                        <m:r>
                          <a:rPr lang="en-US" altLang="zh-CN" i="1">
                            <a:latin typeface="Cambria Math" panose="02040503050406030204" pitchFamily="18" charset="0"/>
                          </a:rPr>
                          <m:t>𝑚</m:t>
                        </m:r>
                        <m:r>
                          <a:rPr lang="en-US" altLang="zh-CN" i="1">
                            <a:latin typeface="Cambria Math" panose="02040503050406030204" pitchFamily="18" charset="0"/>
                          </a:rPr>
                          <m:t>0</m:t>
                        </m:r>
                      </m:sub>
                    </m:sSub>
                    <m:r>
                      <a:rPr lang="en-US" altLang="zh-CN" i="1">
                        <a:latin typeface="Cambria Math" panose="02040503050406030204" pitchFamily="18" charset="0"/>
                      </a:rPr>
                      <m:t>=95</m:t>
                    </m:r>
                    <m:r>
                      <a:rPr lang="en-US" altLang="zh-CN" i="1">
                        <a:latin typeface="Cambria Math" panose="02040503050406030204" pitchFamily="18" charset="0"/>
                      </a:rPr>
                      <m:t>𝐸</m:t>
                    </m:r>
                    <m:r>
                      <a:rPr lang="en-US" altLang="zh-CN" i="1">
                        <a:latin typeface="Cambria Math" panose="02040503050406030204" pitchFamily="18" charset="0"/>
                      </a:rPr>
                      <m:t>5</m:t>
                    </m:r>
                    <m:d>
                      <m:dPr>
                        <m:begChr m:val="["/>
                        <m:endChr m:val="]"/>
                        <m:ctrlPr>
                          <a:rPr lang="en-US" altLang="zh-CN" i="1">
                            <a:latin typeface="Cambria Math" panose="02040503050406030204" pitchFamily="18" charset="0"/>
                          </a:rPr>
                        </m:ctrlPr>
                      </m:dPr>
                      <m:e>
                        <m:r>
                          <a:rPr lang="en-US" altLang="zh-CN" i="1">
                            <a:latin typeface="Cambria Math" panose="02040503050406030204" pitchFamily="18" charset="0"/>
                          </a:rPr>
                          <m:t>𝑃𝑎</m:t>
                        </m:r>
                      </m:e>
                    </m:d>
                  </m:oMath>
                </a14:m>
                <a:endParaRPr lang="en-US" altLang="zh-CN" i="1" dirty="0">
                  <a:latin typeface="Cambria Math" panose="02040503050406030204" pitchFamily="18" charset="0"/>
                </a:endParaRPr>
              </a:p>
              <a:p>
                <a:pPr lvl="2">
                  <a:defRPr b="0" i="0"/>
                </a:pP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𝐸</m:t>
                        </m:r>
                      </m:e>
                      <m:sub>
                        <m:r>
                          <a:rPr lang="en-US" altLang="zh-CN" i="1">
                            <a:latin typeface="Cambria Math" panose="02040503050406030204" pitchFamily="18" charset="0"/>
                          </a:rPr>
                          <m:t>𝑚𝑓</m:t>
                        </m:r>
                      </m:sub>
                    </m:sSub>
                    <m:r>
                      <a:rPr lang="en-US" altLang="zh-CN" i="1">
                        <a:latin typeface="Cambria Math" panose="02040503050406030204" pitchFamily="18" charset="0"/>
                      </a:rPr>
                      <m:t>=95</m:t>
                    </m:r>
                    <m:r>
                      <a:rPr lang="en-US" altLang="zh-CN" i="1">
                        <a:latin typeface="Cambria Math" panose="02040503050406030204" pitchFamily="18" charset="0"/>
                      </a:rPr>
                      <m:t>𝐸</m:t>
                    </m:r>
                    <m:r>
                      <a:rPr lang="en-US" altLang="zh-CN" i="1">
                        <a:latin typeface="Cambria Math" panose="02040503050406030204" pitchFamily="18" charset="0"/>
                      </a:rPr>
                      <m:t>8</m:t>
                    </m:r>
                    <m:d>
                      <m:dPr>
                        <m:begChr m:val="["/>
                        <m:endChr m:val="]"/>
                        <m:ctrlPr>
                          <a:rPr lang="en-US" altLang="zh-CN" i="1">
                            <a:latin typeface="Cambria Math" panose="02040503050406030204" pitchFamily="18" charset="0"/>
                          </a:rPr>
                        </m:ctrlPr>
                      </m:dPr>
                      <m:e>
                        <m:r>
                          <a:rPr lang="en-US" altLang="zh-CN" i="1">
                            <a:latin typeface="Cambria Math" panose="02040503050406030204" pitchFamily="18" charset="0"/>
                          </a:rPr>
                          <m:t>𝑃𝑎</m:t>
                        </m:r>
                      </m:e>
                    </m:d>
                  </m:oMath>
                </a14:m>
                <a:endParaRPr lang="en-US" altLang="zh-CN" i="1" dirty="0">
                  <a:latin typeface="Cambria Math" panose="02040503050406030204" pitchFamily="18" charset="0"/>
                </a:endParaRPr>
              </a:p>
              <a:p>
                <a:pPr lvl="2">
                  <a:defRPr b="0" i="0"/>
                </a:pP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𝑎𝑙𝑝h𝑎</m:t>
                        </m:r>
                      </m:e>
                      <m:sub>
                        <m:r>
                          <a:rPr lang="en-US" altLang="zh-CN" i="1">
                            <a:latin typeface="Cambria Math" panose="02040503050406030204" pitchFamily="18" charset="0"/>
                          </a:rPr>
                          <m:t>𝑚</m:t>
                        </m:r>
                        <m:r>
                          <a:rPr lang="en-US" altLang="zh-CN" i="1">
                            <a:latin typeface="Cambria Math" panose="02040503050406030204" pitchFamily="18" charset="0"/>
                          </a:rPr>
                          <m:t>0</m:t>
                        </m:r>
                      </m:sub>
                    </m:sSub>
                    <m:r>
                      <a:rPr lang="en-US" altLang="zh-CN">
                        <a:latin typeface="Cambria Math" panose="02040503050406030204" pitchFamily="18" charset="0"/>
                      </a:rPr>
                      <m:t>=1.09</m:t>
                    </m:r>
                    <m:r>
                      <m:rPr>
                        <m:sty m:val="p"/>
                      </m:rPr>
                      <a:rPr lang="en-US" altLang="zh-CN">
                        <a:latin typeface="Cambria Math" panose="02040503050406030204" pitchFamily="18" charset="0"/>
                      </a:rPr>
                      <m:t>E</m:t>
                    </m:r>
                    <m:r>
                      <a:rPr lang="en-US" altLang="zh-CN" i="1">
                        <a:latin typeface="Cambria Math" panose="02040503050406030204" pitchFamily="18" charset="0"/>
                      </a:rPr>
                      <m:t>−</m:t>
                    </m:r>
                    <m:r>
                      <a:rPr lang="en-US" altLang="zh-CN">
                        <a:latin typeface="Cambria Math" panose="02040503050406030204" pitchFamily="18" charset="0"/>
                      </a:rPr>
                      <m:t>5[1/</m:t>
                    </m:r>
                    <m:r>
                      <m:rPr>
                        <m:sty m:val="p"/>
                      </m:rPr>
                      <a:rPr lang="en-US" altLang="zh-CN">
                        <a:latin typeface="Cambria Math" panose="02040503050406030204" pitchFamily="18" charset="0"/>
                      </a:rPr>
                      <m:t>K</m:t>
                    </m:r>
                    <m:r>
                      <a:rPr lang="en-US" altLang="zh-CN">
                        <a:latin typeface="Cambria Math" panose="02040503050406030204" pitchFamily="18" charset="0"/>
                      </a:rPr>
                      <m:t>]</m:t>
                    </m:r>
                  </m:oMath>
                </a14:m>
                <a:endParaRPr lang="en-US" altLang="zh-CN" dirty="0"/>
              </a:p>
              <a:p>
                <a:pPr lvl="2">
                  <a:defRPr b="0" i="0"/>
                </a:pP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𝑎𝑙𝑝h𝑎</m:t>
                        </m:r>
                      </m:e>
                      <m:sub>
                        <m:r>
                          <a:rPr lang="en-US" altLang="zh-CN" i="1">
                            <a:latin typeface="Cambria Math" panose="02040503050406030204" pitchFamily="18" charset="0"/>
                          </a:rPr>
                          <m:t>𝑚𝑓</m:t>
                        </m:r>
                      </m:sub>
                    </m:sSub>
                    <m:r>
                      <a:rPr lang="en-US" altLang="zh-CN">
                        <a:latin typeface="Cambria Math" panose="02040503050406030204" pitchFamily="18" charset="0"/>
                      </a:rPr>
                      <m:t>=3.418</m:t>
                    </m:r>
                    <m:r>
                      <m:rPr>
                        <m:sty m:val="p"/>
                      </m:rPr>
                      <a:rPr lang="en-US" altLang="zh-CN">
                        <a:latin typeface="Cambria Math" panose="02040503050406030204" pitchFamily="18" charset="0"/>
                      </a:rPr>
                      <m:t>E</m:t>
                    </m:r>
                    <m:r>
                      <a:rPr lang="en-US" altLang="zh-CN" i="1">
                        <a:latin typeface="Cambria Math" panose="02040503050406030204" pitchFamily="18" charset="0"/>
                      </a:rPr>
                      <m:t>−</m:t>
                    </m:r>
                    <m:r>
                      <a:rPr lang="en-US" altLang="zh-CN">
                        <a:latin typeface="Cambria Math" panose="02040503050406030204" pitchFamily="18" charset="0"/>
                      </a:rPr>
                      <m:t>5[1/</m:t>
                    </m:r>
                    <m:r>
                      <m:rPr>
                        <m:sty m:val="p"/>
                      </m:rPr>
                      <a:rPr lang="en-US" altLang="zh-CN">
                        <a:latin typeface="Cambria Math" panose="02040503050406030204" pitchFamily="18" charset="0"/>
                      </a:rPr>
                      <m:t>K</m:t>
                    </m:r>
                    <m:r>
                      <a:rPr lang="en-US" altLang="zh-CN">
                        <a:latin typeface="Cambria Math" panose="02040503050406030204" pitchFamily="18" charset="0"/>
                      </a:rPr>
                      <m:t>]</m:t>
                    </m:r>
                  </m:oMath>
                </a14:m>
                <a:endParaRPr lang="en-US" altLang="zh-CN" dirty="0"/>
              </a:p>
              <a:p>
                <a:pPr lvl="2">
                  <a:defRPr b="0" i="0"/>
                </a:pPr>
                <a14:m>
                  <m:oMath xmlns:m="http://schemas.openxmlformats.org/officeDocument/2006/math">
                    <m:r>
                      <a:rPr lang="en-US" altLang="zh-CN" i="1">
                        <a:latin typeface="Cambria Math" panose="02040503050406030204" pitchFamily="18" charset="0"/>
                      </a:rPr>
                      <m:t>𝑛𝑢</m:t>
                    </m:r>
                    <m:r>
                      <a:rPr lang="en-US" altLang="zh-CN" i="1">
                        <a:latin typeface="Cambria Math" panose="02040503050406030204" pitchFamily="18" charset="0"/>
                      </a:rPr>
                      <m:t>=0.3</m:t>
                    </m:r>
                  </m:oMath>
                </a14:m>
                <a:endParaRPr lang="en-US" altLang="zh-CN" dirty="0"/>
              </a:p>
              <a:p>
                <a:pPr lvl="2">
                  <a:defRPr b="0" i="0"/>
                </a:pPr>
                <a14:m>
                  <m:oMath xmlns:m="http://schemas.openxmlformats.org/officeDocument/2006/math">
                    <m:r>
                      <a:rPr lang="zh-CN" altLang="en-US" i="1">
                        <a:latin typeface="Cambria Math" panose="02040503050406030204" pitchFamily="18" charset="0"/>
                      </a:rPr>
                      <m:t>𝜌</m:t>
                    </m:r>
                    <m:r>
                      <a:rPr lang="en-US" altLang="zh-CN" i="1">
                        <a:latin typeface="Cambria Math" panose="02040503050406030204" pitchFamily="18" charset="0"/>
                      </a:rPr>
                      <m:t>=1200[</m:t>
                    </m:r>
                    <m:r>
                      <a:rPr lang="en-US" altLang="zh-CN" i="1">
                        <a:latin typeface="Cambria Math" panose="02040503050406030204" pitchFamily="18" charset="0"/>
                      </a:rPr>
                      <m:t>𝑘𝑔</m:t>
                    </m:r>
                    <m:r>
                      <a:rPr lang="en-US" altLang="zh-CN" i="1">
                        <a:latin typeface="Cambria Math" panose="02040503050406030204" pitchFamily="18" charset="0"/>
                      </a:rPr>
                      <m:t>/</m:t>
                    </m:r>
                    <m:sSup>
                      <m:sSupPr>
                        <m:ctrlPr>
                          <a:rPr lang="en-US" altLang="zh-CN" i="1">
                            <a:latin typeface="Cambria Math" panose="02040503050406030204" pitchFamily="18" charset="0"/>
                          </a:rPr>
                        </m:ctrlPr>
                      </m:sSupPr>
                      <m:e>
                        <m:r>
                          <a:rPr lang="en-US" altLang="zh-CN" i="1">
                            <a:latin typeface="Cambria Math" panose="02040503050406030204" pitchFamily="18" charset="0"/>
                          </a:rPr>
                          <m:t>𝑚</m:t>
                        </m:r>
                      </m:e>
                      <m:sup>
                        <m:r>
                          <a:rPr lang="en-US" altLang="zh-CN" i="1">
                            <a:latin typeface="Cambria Math" panose="02040503050406030204" pitchFamily="18" charset="0"/>
                          </a:rPr>
                          <m:t>3</m:t>
                        </m:r>
                      </m:sup>
                    </m:sSup>
                    <m:r>
                      <a:rPr lang="en-US" altLang="zh-CN" i="1">
                        <a:latin typeface="Cambria Math" panose="02040503050406030204" pitchFamily="18" charset="0"/>
                      </a:rPr>
                      <m:t>]</m:t>
                    </m:r>
                  </m:oMath>
                </a14:m>
                <a:endParaRPr lang="en-US" altLang="zh-CN" dirty="0"/>
              </a:p>
            </p:txBody>
          </p:sp>
        </mc:Choice>
        <mc:Fallback xmlns="">
          <p:sp>
            <p:nvSpPr>
              <p:cNvPr id="6" name="Content Placeholder 5">
                <a:extLst>
                  <a:ext uri="{FF2B5EF4-FFF2-40B4-BE49-F238E27FC236}">
                    <a16:creationId xmlns:a16="http://schemas.microsoft.com/office/drawing/2014/main" id="{6FBF39BC-700F-45EA-B449-04FA816C76D3}"/>
                  </a:ext>
                </a:extLst>
              </p:cNvPr>
              <p:cNvSpPr>
                <a:spLocks noGrp="1" noRot="1" noChangeAspect="1" noMove="1" noResize="1" noEditPoints="1" noAdjustHandles="1" noChangeArrowheads="1" noChangeShapeType="1" noTextEdit="1"/>
              </p:cNvSpPr>
              <p:nvPr>
                <p:ph sz="half" idx="1"/>
              </p:nvPr>
            </p:nvSpPr>
            <p:spPr>
              <a:blipFill>
                <a:blip r:embed="rId2"/>
                <a:stretch>
                  <a:fillRect l="-2667" t="-81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内容占位符 8">
                <a:extLst>
                  <a:ext uri="{FF2B5EF4-FFF2-40B4-BE49-F238E27FC236}">
                    <a16:creationId xmlns:a16="http://schemas.microsoft.com/office/drawing/2014/main" id="{82BCEE8F-D5C1-40EA-A436-8E162BE72DA5}"/>
                  </a:ext>
                </a:extLst>
              </p:cNvPr>
              <p:cNvSpPr>
                <a:spLocks noGrp="1"/>
              </p:cNvSpPr>
              <p:nvPr>
                <p:ph sz="half" idx="2"/>
              </p:nvPr>
            </p:nvSpPr>
            <p:spPr/>
            <p:txBody>
              <a:bodyPr/>
              <a:lstStyle/>
              <a:p>
                <a:r>
                  <a:rPr lang="en-US" altLang="zh-CN" sz="1300" dirty="0"/>
                  <a:t>Thermal Properties of Epoxy Resin</a:t>
                </a:r>
              </a:p>
              <a:p>
                <a:pPr lvl="1"/>
                <a14:m>
                  <m:oMath xmlns:m="http://schemas.openxmlformats.org/officeDocument/2006/math">
                    <m:sSub>
                      <m:sSubPr>
                        <m:ctrlPr>
                          <a:rPr lang="en-US" altLang="zh-CN" sz="1100" i="1">
                            <a:latin typeface="Cambria Math" panose="02040503050406030204" pitchFamily="18" charset="0"/>
                          </a:rPr>
                        </m:ctrlPr>
                      </m:sSubPr>
                      <m:e>
                        <m:r>
                          <a:rPr lang="en-US" altLang="zh-CN" sz="1100" i="1">
                            <a:latin typeface="Cambria Math" panose="02040503050406030204" pitchFamily="18" charset="0"/>
                          </a:rPr>
                          <m:t>𝐶</m:t>
                        </m:r>
                      </m:e>
                      <m:sub>
                        <m:r>
                          <a:rPr lang="en-US" altLang="zh-CN" sz="1100" i="1">
                            <a:latin typeface="Cambria Math" panose="02040503050406030204" pitchFamily="18" charset="0"/>
                          </a:rPr>
                          <m:t>𝑝</m:t>
                        </m:r>
                      </m:sub>
                    </m:sSub>
                    <m:r>
                      <a:rPr lang="en-US" altLang="zh-CN" sz="1100" i="1">
                        <a:latin typeface="Cambria Math" panose="02040503050406030204" pitchFamily="18" charset="0"/>
                      </a:rPr>
                      <m:t>=4184</m:t>
                    </m:r>
                    <m:r>
                      <a:rPr lang="en-US" altLang="zh-CN" sz="1100" i="1">
                        <a:latin typeface="Cambria Math" panose="02040503050406030204" pitchFamily="18" charset="0"/>
                        <a:ea typeface="Cambria Math" panose="02040503050406030204" pitchFamily="18" charset="0"/>
                      </a:rPr>
                      <m:t>×</m:t>
                    </m:r>
                    <m:d>
                      <m:dPr>
                        <m:ctrlPr>
                          <a:rPr lang="en-US" altLang="zh-CN" sz="1100" i="1">
                            <a:latin typeface="Cambria Math" panose="02040503050406030204" pitchFamily="18" charset="0"/>
                            <a:ea typeface="Cambria Math" panose="02040503050406030204" pitchFamily="18" charset="0"/>
                          </a:rPr>
                        </m:ctrlPr>
                      </m:dPr>
                      <m:e>
                        <m:r>
                          <a:rPr lang="en-US" altLang="zh-CN" sz="1100" i="1">
                            <a:latin typeface="Cambria Math" panose="02040503050406030204" pitchFamily="18" charset="0"/>
                            <a:ea typeface="Cambria Math" panose="02040503050406030204" pitchFamily="18" charset="0"/>
                          </a:rPr>
                          <m:t>0.468+5.975</m:t>
                        </m:r>
                        <m:r>
                          <a:rPr lang="en-US" altLang="zh-CN" sz="1100" i="1">
                            <a:latin typeface="Cambria Math" panose="02040503050406030204" pitchFamily="18" charset="0"/>
                            <a:ea typeface="Cambria Math" panose="02040503050406030204" pitchFamily="18" charset="0"/>
                          </a:rPr>
                          <m:t>𝐸</m:t>
                        </m:r>
                        <m:r>
                          <a:rPr lang="en-US" altLang="zh-CN" sz="1100" i="1">
                            <a:latin typeface="Cambria Math" panose="02040503050406030204" pitchFamily="18" charset="0"/>
                            <a:ea typeface="Cambria Math" panose="02040503050406030204" pitchFamily="18" charset="0"/>
                          </a:rPr>
                          <m:t>−4×</m:t>
                        </m:r>
                        <m:r>
                          <a:rPr lang="en-US" altLang="zh-CN" sz="1100" i="1">
                            <a:latin typeface="Cambria Math" panose="02040503050406030204" pitchFamily="18" charset="0"/>
                            <a:ea typeface="Cambria Math" panose="02040503050406030204" pitchFamily="18" charset="0"/>
                          </a:rPr>
                          <m:t>𝑇</m:t>
                        </m:r>
                        <m:r>
                          <a:rPr lang="en-US" altLang="zh-CN" sz="1100" i="1">
                            <a:latin typeface="Cambria Math" panose="02040503050406030204" pitchFamily="18" charset="0"/>
                            <a:ea typeface="Cambria Math" panose="02040503050406030204" pitchFamily="18" charset="0"/>
                          </a:rPr>
                          <m:t>−0.141×</m:t>
                        </m:r>
                        <m:r>
                          <a:rPr lang="en-US" altLang="zh-CN" sz="1100" i="1">
                            <a:latin typeface="Cambria Math" panose="02040503050406030204" pitchFamily="18" charset="0"/>
                            <a:ea typeface="Cambria Math" panose="02040503050406030204" pitchFamily="18" charset="0"/>
                          </a:rPr>
                          <m:t>𝑐𝑟</m:t>
                        </m:r>
                      </m:e>
                    </m:d>
                  </m:oMath>
                </a14:m>
                <a:endParaRPr lang="en-US" altLang="zh-CN" sz="1100" dirty="0"/>
              </a:p>
              <a:p>
                <a:pPr lvl="1"/>
                <a14:m>
                  <m:oMath xmlns:m="http://schemas.openxmlformats.org/officeDocument/2006/math">
                    <m:r>
                      <a:rPr lang="en-US" altLang="zh-CN" sz="1100" i="1">
                        <a:latin typeface="Cambria Math" panose="02040503050406030204" pitchFamily="18" charset="0"/>
                      </a:rPr>
                      <m:t>𝑘</m:t>
                    </m:r>
                    <m:r>
                      <a:rPr lang="en-US" altLang="zh-CN" sz="1100" i="1">
                        <a:latin typeface="Cambria Math" panose="02040503050406030204" pitchFamily="18" charset="0"/>
                      </a:rPr>
                      <m:t>=0.04184×</m:t>
                    </m:r>
                    <m:d>
                      <m:dPr>
                        <m:ctrlPr>
                          <a:rPr lang="en-US" altLang="zh-CN" sz="1100" i="1">
                            <a:latin typeface="Cambria Math" panose="02040503050406030204" pitchFamily="18" charset="0"/>
                            <a:ea typeface="Cambria Math" panose="02040503050406030204" pitchFamily="18" charset="0"/>
                          </a:rPr>
                        </m:ctrlPr>
                      </m:dPr>
                      <m:e>
                        <m:r>
                          <a:rPr lang="en-US" altLang="zh-CN" sz="1100" i="1">
                            <a:latin typeface="Cambria Math" panose="02040503050406030204" pitchFamily="18" charset="0"/>
                            <a:ea typeface="Cambria Math" panose="02040503050406030204" pitchFamily="18" charset="0"/>
                          </a:rPr>
                          <m:t>3.85+</m:t>
                        </m:r>
                        <m:d>
                          <m:dPr>
                            <m:ctrlPr>
                              <a:rPr lang="en-US" altLang="zh-CN" sz="1100" i="1">
                                <a:latin typeface="Cambria Math" panose="02040503050406030204" pitchFamily="18" charset="0"/>
                                <a:ea typeface="Cambria Math" panose="02040503050406030204" pitchFamily="18" charset="0"/>
                              </a:rPr>
                            </m:ctrlPr>
                          </m:dPr>
                          <m:e>
                            <m:r>
                              <a:rPr lang="en-US" altLang="zh-CN" sz="1100" i="1">
                                <a:latin typeface="Cambria Math" panose="02040503050406030204" pitchFamily="18" charset="0"/>
                                <a:ea typeface="Cambria Math" panose="02040503050406030204" pitchFamily="18" charset="0"/>
                              </a:rPr>
                              <m:t>0.035×</m:t>
                            </m:r>
                            <m:r>
                              <a:rPr lang="en-US" altLang="zh-CN" sz="1100" i="1">
                                <a:latin typeface="Cambria Math" panose="02040503050406030204" pitchFamily="18" charset="0"/>
                                <a:ea typeface="Cambria Math" panose="02040503050406030204" pitchFamily="18" charset="0"/>
                              </a:rPr>
                              <m:t>𝑇</m:t>
                            </m:r>
                            <m:r>
                              <a:rPr lang="en-US" altLang="zh-CN" sz="1100" i="1">
                                <a:latin typeface="Cambria Math" panose="02040503050406030204" pitchFamily="18" charset="0"/>
                                <a:ea typeface="Cambria Math" panose="02040503050406030204" pitchFamily="18" charset="0"/>
                              </a:rPr>
                              <m:t>−0.141</m:t>
                            </m:r>
                          </m:e>
                        </m:d>
                        <m:r>
                          <a:rPr lang="en-US" altLang="zh-CN" sz="1100" i="1">
                            <a:latin typeface="Cambria Math" panose="02040503050406030204" pitchFamily="18" charset="0"/>
                            <a:ea typeface="Cambria Math" panose="02040503050406030204" pitchFamily="18" charset="0"/>
                          </a:rPr>
                          <m:t>×</m:t>
                        </m:r>
                        <m:r>
                          <a:rPr lang="en-US" altLang="zh-CN" sz="1100" i="1">
                            <a:latin typeface="Cambria Math" panose="02040503050406030204" pitchFamily="18" charset="0"/>
                            <a:ea typeface="Cambria Math" panose="02040503050406030204" pitchFamily="18" charset="0"/>
                          </a:rPr>
                          <m:t>𝑐𝑟</m:t>
                        </m:r>
                      </m:e>
                    </m:d>
                  </m:oMath>
                </a14:m>
                <a:endParaRPr lang="en-US" altLang="zh-CN" sz="1100" dirty="0"/>
              </a:p>
              <a:p>
                <a:pPr>
                  <a:spcBef>
                    <a:spcPts val="1200"/>
                  </a:spcBef>
                </a:pPr>
                <a:r>
                  <a:rPr lang="en-US" altLang="zh-CN" sz="1300" dirty="0"/>
                  <a:t>Metal Shielding Ring</a:t>
                </a:r>
              </a:p>
              <a:p>
                <a:pPr lvl="1"/>
                <a:r>
                  <a:rPr lang="en-US" altLang="zh-CN" sz="1100" dirty="0"/>
                  <a:t>Built-in Material:  Alumina</a:t>
                </a:r>
              </a:p>
              <a:p>
                <a:endParaRPr lang="en-US" dirty="0"/>
              </a:p>
            </p:txBody>
          </p:sp>
        </mc:Choice>
        <mc:Fallback xmlns="">
          <p:sp>
            <p:nvSpPr>
              <p:cNvPr id="9" name="内容占位符 8">
                <a:extLst>
                  <a:ext uri="{FF2B5EF4-FFF2-40B4-BE49-F238E27FC236}">
                    <a16:creationId xmlns:a16="http://schemas.microsoft.com/office/drawing/2014/main" id="{82BCEE8F-D5C1-40EA-A436-8E162BE72DA5}"/>
                  </a:ext>
                </a:extLst>
              </p:cNvPr>
              <p:cNvSpPr>
                <a:spLocks noGrp="1" noRot="1" noChangeAspect="1" noMove="1" noResize="1" noEditPoints="1" noAdjustHandles="1" noChangeArrowheads="1" noChangeShapeType="1" noTextEdit="1"/>
              </p:cNvSpPr>
              <p:nvPr>
                <p:ph sz="half" idx="2"/>
              </p:nvPr>
            </p:nvSpPr>
            <p:spPr>
              <a:blipFill>
                <a:blip r:embed="rId3"/>
                <a:stretch>
                  <a:fillRect l="-2262"/>
                </a:stretch>
              </a:blipFill>
            </p:spPr>
            <p:txBody>
              <a:bodyPr/>
              <a:lstStyle/>
              <a:p>
                <a:r>
                  <a:rPr lang="en-US">
                    <a:noFill/>
                  </a:rPr>
                  <a:t> </a:t>
                </a:r>
              </a:p>
            </p:txBody>
          </p:sp>
        </mc:Fallback>
      </mc:AlternateContent>
      <p:sp>
        <p:nvSpPr>
          <p:cNvPr id="5" name="Title 4">
            <a:extLst>
              <a:ext uri="{FF2B5EF4-FFF2-40B4-BE49-F238E27FC236}">
                <a16:creationId xmlns:a16="http://schemas.microsoft.com/office/drawing/2014/main" id="{8AED5C10-E757-481A-AF5A-67A5ED0BABCC}"/>
              </a:ext>
            </a:extLst>
          </p:cNvPr>
          <p:cNvSpPr>
            <a:spLocks noGrp="1"/>
          </p:cNvSpPr>
          <p:nvPr>
            <p:ph type="title"/>
          </p:nvPr>
        </p:nvSpPr>
        <p:spPr/>
        <p:txBody>
          <a:bodyPr/>
          <a:lstStyle/>
          <a:p>
            <a:r>
              <a:rPr lang="en-US" altLang="zh-CN"/>
              <a:t>Material Properties</a:t>
            </a:r>
            <a:endParaRPr lang="en-US" dirty="0"/>
          </a:p>
        </p:txBody>
      </p:sp>
      <p:pic>
        <p:nvPicPr>
          <p:cNvPr id="3" name="图片 2">
            <a:extLst>
              <a:ext uri="{FF2B5EF4-FFF2-40B4-BE49-F238E27FC236}">
                <a16:creationId xmlns:a16="http://schemas.microsoft.com/office/drawing/2014/main" id="{96C82F18-2E31-441A-A1F5-99E23FDA21D7}"/>
              </a:ext>
            </a:extLst>
          </p:cNvPr>
          <p:cNvPicPr>
            <a:picLocks noChangeAspect="1"/>
          </p:cNvPicPr>
          <p:nvPr/>
        </p:nvPicPr>
        <p:blipFill rotWithShape="1">
          <a:blip r:embed="rId4"/>
          <a:srcRect r="1166" b="5475"/>
          <a:stretch/>
        </p:blipFill>
        <p:spPr>
          <a:xfrm>
            <a:off x="4610100" y="3528811"/>
            <a:ext cx="4368087" cy="865833"/>
          </a:xfrm>
          <a:prstGeom prst="rect">
            <a:avLst/>
          </a:prstGeom>
          <a:ln>
            <a:solidFill>
              <a:schemeClr val="bg2"/>
            </a:solidFill>
          </a:ln>
        </p:spPr>
      </p:pic>
      <p:sp>
        <p:nvSpPr>
          <p:cNvPr id="2" name="Rectangle 1">
            <a:extLst>
              <a:ext uri="{FF2B5EF4-FFF2-40B4-BE49-F238E27FC236}">
                <a16:creationId xmlns:a16="http://schemas.microsoft.com/office/drawing/2014/main" id="{028790D3-C660-4570-8236-A2BFE59BA7FA}"/>
              </a:ext>
            </a:extLst>
          </p:cNvPr>
          <p:cNvSpPr/>
          <p:nvPr/>
        </p:nvSpPr>
        <p:spPr>
          <a:xfrm>
            <a:off x="965915" y="2099256"/>
            <a:ext cx="154547" cy="1609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51E20DCF-6C09-4209-9EF2-0F101C357121}"/>
              </a:ext>
            </a:extLst>
          </p:cNvPr>
          <p:cNvSpPr/>
          <p:nvPr/>
        </p:nvSpPr>
        <p:spPr>
          <a:xfrm>
            <a:off x="965914" y="2653048"/>
            <a:ext cx="154547" cy="508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BAF553A-3E8A-43A1-B11C-A7EF9ABAD14A}"/>
              </a:ext>
            </a:extLst>
          </p:cNvPr>
          <p:cNvSpPr/>
          <p:nvPr/>
        </p:nvSpPr>
        <p:spPr>
          <a:xfrm>
            <a:off x="965913" y="3554569"/>
            <a:ext cx="154547"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579896B-FE9C-499E-8DE9-5888A4D0E03F}"/>
              </a:ext>
            </a:extLst>
          </p:cNvPr>
          <p:cNvSpPr/>
          <p:nvPr/>
        </p:nvSpPr>
        <p:spPr>
          <a:xfrm>
            <a:off x="4977685" y="1706450"/>
            <a:ext cx="231819" cy="3928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99576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B9BE9D2-BC9D-46E9-822B-6EF3F2734233}"/>
              </a:ext>
            </a:extLst>
          </p:cNvPr>
          <p:cNvSpPr>
            <a:spLocks noGrp="1"/>
          </p:cNvSpPr>
          <p:nvPr>
            <p:ph type="title"/>
          </p:nvPr>
        </p:nvSpPr>
        <p:spPr/>
        <p:txBody>
          <a:bodyPr/>
          <a:lstStyle/>
          <a:p>
            <a:r>
              <a:rPr lang="en-US" altLang="zh-CN" dirty="0"/>
              <a:t>Curing Reaction Heating</a:t>
            </a:r>
            <a:endParaRPr lang="en-US" dirty="0"/>
          </a:p>
        </p:txBody>
      </p:sp>
      <p:sp>
        <p:nvSpPr>
          <p:cNvPr id="3" name="内容占位符 2">
            <a:extLst>
              <a:ext uri="{FF2B5EF4-FFF2-40B4-BE49-F238E27FC236}">
                <a16:creationId xmlns:a16="http://schemas.microsoft.com/office/drawing/2014/main" id="{6599096A-A468-4D97-8E42-D8EC6025810A}"/>
              </a:ext>
            </a:extLst>
          </p:cNvPr>
          <p:cNvSpPr>
            <a:spLocks noGrp="1"/>
          </p:cNvSpPr>
          <p:nvPr>
            <p:ph sz="half" idx="10"/>
          </p:nvPr>
        </p:nvSpPr>
        <p:spPr/>
        <p:txBody>
          <a:bodyPr>
            <a:normAutofit/>
          </a:bodyPr>
          <a:lstStyle/>
          <a:p>
            <a:r>
              <a:rPr lang="en-US" altLang="zh-CN" i="1" dirty="0"/>
              <a:t>Heat Transfer in Solids</a:t>
            </a:r>
            <a:r>
              <a:rPr lang="en-US" altLang="zh-CN" dirty="0"/>
              <a:t> interface</a:t>
            </a:r>
          </a:p>
          <a:p>
            <a:pPr lvl="1"/>
            <a:r>
              <a:rPr lang="en-US" altLang="zh-CN" dirty="0"/>
              <a:t>For simplicity, epoxy resin is modeled as a fluid with zero velocity.</a:t>
            </a:r>
          </a:p>
          <a:p>
            <a:pPr lvl="1"/>
            <a:r>
              <a:rPr lang="en-US" altLang="zh-CN" dirty="0"/>
              <a:t>External heat flux</a:t>
            </a:r>
          </a:p>
          <a:p>
            <a:r>
              <a:rPr lang="en-US" altLang="zh-CN" dirty="0"/>
              <a:t>Curing reaction</a:t>
            </a:r>
          </a:p>
          <a:p>
            <a:pPr lvl="1"/>
            <a:r>
              <a:rPr lang="en-US" altLang="zh-CN" dirty="0"/>
              <a:t>Kamal-</a:t>
            </a:r>
            <a:r>
              <a:rPr lang="en-US" altLang="zh-CN" dirty="0" err="1"/>
              <a:t>Sourour</a:t>
            </a:r>
            <a:r>
              <a:rPr lang="en-US" altLang="zh-CN" dirty="0"/>
              <a:t> curing kinetics model</a:t>
            </a:r>
          </a:p>
          <a:p>
            <a:r>
              <a:rPr lang="en-US" altLang="zh-CN" dirty="0"/>
              <a:t>Multiphysics couplings</a:t>
            </a:r>
          </a:p>
          <a:p>
            <a:pPr lvl="1"/>
            <a:r>
              <a:rPr lang="en-US" altLang="zh-CN" dirty="0"/>
              <a:t>Temperature affects curing rate</a:t>
            </a:r>
          </a:p>
          <a:p>
            <a:pPr lvl="1"/>
            <a:r>
              <a:rPr lang="en-US" altLang="zh-CN" dirty="0"/>
              <a:t>Curing reaction heat release affects temperature</a:t>
            </a:r>
          </a:p>
        </p:txBody>
      </p:sp>
      <p:pic>
        <p:nvPicPr>
          <p:cNvPr id="9" name="内容占位符 8">
            <a:extLst>
              <a:ext uri="{FF2B5EF4-FFF2-40B4-BE49-F238E27FC236}">
                <a16:creationId xmlns:a16="http://schemas.microsoft.com/office/drawing/2014/main" id="{5DBD30E9-47B5-46E0-A05B-066C99A1BCF2}"/>
              </a:ext>
            </a:extLst>
          </p:cNvPr>
          <p:cNvPicPr>
            <a:picLocks noGrp="1" noChangeAspect="1"/>
          </p:cNvPicPr>
          <p:nvPr>
            <p:ph sz="quarter" idx="17"/>
          </p:nvPr>
        </p:nvPicPr>
        <p:blipFill rotWithShape="1">
          <a:blip r:embed="rId2"/>
          <a:srcRect t="17373"/>
          <a:stretch/>
        </p:blipFill>
        <p:spPr>
          <a:xfrm>
            <a:off x="4572000" y="966159"/>
            <a:ext cx="2590800" cy="3677900"/>
          </a:xfrm>
          <a:prstGeom prst="rect">
            <a:avLst/>
          </a:prstGeom>
          <a:ln>
            <a:solidFill>
              <a:schemeClr val="bg2"/>
            </a:solidFill>
          </a:ln>
        </p:spPr>
      </p:pic>
    </p:spTree>
    <p:extLst>
      <p:ext uri="{BB962C8B-B14F-4D97-AF65-F5344CB8AC3E}">
        <p14:creationId xmlns:p14="http://schemas.microsoft.com/office/powerpoint/2010/main" val="1702915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内容占位符 4">
            <a:extLst>
              <a:ext uri="{FF2B5EF4-FFF2-40B4-BE49-F238E27FC236}">
                <a16:creationId xmlns:a16="http://schemas.microsoft.com/office/drawing/2014/main" id="{43BACAEB-84A8-4208-93D6-74470E6A0B15}"/>
              </a:ext>
            </a:extLst>
          </p:cNvPr>
          <p:cNvPicPr>
            <a:picLocks noGrp="1" noChangeAspect="1"/>
          </p:cNvPicPr>
          <p:nvPr>
            <p:ph sz="quarter" idx="17"/>
          </p:nvPr>
        </p:nvPicPr>
        <p:blipFill>
          <a:blip r:embed="rId2"/>
          <a:stretch>
            <a:fillRect/>
          </a:stretch>
        </p:blipFill>
        <p:spPr>
          <a:xfrm>
            <a:off x="4648200" y="1151495"/>
            <a:ext cx="2590800" cy="3431059"/>
          </a:xfrm>
          <a:prstGeom prst="rect">
            <a:avLst/>
          </a:prstGeom>
        </p:spPr>
      </p:pic>
      <p:sp>
        <p:nvSpPr>
          <p:cNvPr id="3" name="标题 2">
            <a:extLst>
              <a:ext uri="{FF2B5EF4-FFF2-40B4-BE49-F238E27FC236}">
                <a16:creationId xmlns:a16="http://schemas.microsoft.com/office/drawing/2014/main" id="{F129C35F-6685-4C29-A5D5-E40AFE989A12}"/>
              </a:ext>
            </a:extLst>
          </p:cNvPr>
          <p:cNvSpPr>
            <a:spLocks noGrp="1"/>
          </p:cNvSpPr>
          <p:nvPr>
            <p:ph type="title"/>
          </p:nvPr>
        </p:nvSpPr>
        <p:spPr/>
        <p:txBody>
          <a:bodyPr/>
          <a:lstStyle/>
          <a:p>
            <a:r>
              <a:rPr lang="en-US" altLang="zh-CN" dirty="0"/>
              <a:t>Solid Mechanics</a:t>
            </a:r>
            <a:endParaRPr lang="en-US" dirty="0"/>
          </a:p>
        </p:txBody>
      </p:sp>
      <mc:AlternateContent xmlns:mc="http://schemas.openxmlformats.org/markup-compatibility/2006">
        <mc:Choice xmlns:a14="http://schemas.microsoft.com/office/drawing/2010/main" Requires="a14">
          <p:sp>
            <p:nvSpPr>
              <p:cNvPr id="4" name="内容占位符 3">
                <a:extLst>
                  <a:ext uri="{FF2B5EF4-FFF2-40B4-BE49-F238E27FC236}">
                    <a16:creationId xmlns:a16="http://schemas.microsoft.com/office/drawing/2014/main" id="{EFA0B9C7-3CF3-4CAF-A732-40B0880AB252}"/>
                  </a:ext>
                </a:extLst>
              </p:cNvPr>
              <p:cNvSpPr>
                <a:spLocks noGrp="1"/>
              </p:cNvSpPr>
              <p:nvPr>
                <p:ph sz="half" idx="10"/>
              </p:nvPr>
            </p:nvSpPr>
            <p:spPr/>
            <p:txBody>
              <a:bodyPr/>
              <a:lstStyle/>
              <a:p>
                <a:r>
                  <a:rPr lang="en-US" altLang="zh-CN" dirty="0"/>
                  <a:t>Metal shielding ring</a:t>
                </a:r>
                <a:r>
                  <a:rPr lang="zh-CN" altLang="en-US" dirty="0"/>
                  <a:t>：</a:t>
                </a:r>
                <a:r>
                  <a:rPr lang="en-US" altLang="zh-CN" i="1" dirty="0"/>
                  <a:t>Rigid Motion Suppression</a:t>
                </a:r>
              </a:p>
              <a:p>
                <a:r>
                  <a:rPr lang="en-US" altLang="zh-CN" dirty="0"/>
                  <a:t>Chemical Shrinkage Strain</a:t>
                </a:r>
              </a:p>
              <a:p>
                <a:pPr lvl="1"/>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ea typeface="Cambria Math" panose="02040503050406030204" pitchFamily="18" charset="0"/>
                          </a:rPr>
                          <m:t>𝜀</m:t>
                        </m:r>
                      </m:e>
                      <m:sub>
                        <m:r>
                          <a:rPr lang="en-US" altLang="zh-CN" i="1">
                            <a:latin typeface="Cambria Math" panose="02040503050406030204" pitchFamily="18" charset="0"/>
                          </a:rPr>
                          <m:t>𝑡h</m:t>
                        </m:r>
                      </m:sub>
                    </m:sSub>
                    <m:r>
                      <a:rPr lang="en-US" altLang="zh-CN" i="1">
                        <a:latin typeface="Cambria Math" panose="02040503050406030204" pitchFamily="18" charset="0"/>
                      </a:rPr>
                      <m:t>=</m:t>
                    </m:r>
                    <m:rad>
                      <m:radPr>
                        <m:ctrlPr>
                          <a:rPr lang="en-US" altLang="zh-CN" i="1">
                            <a:latin typeface="Cambria Math" panose="02040503050406030204" pitchFamily="18" charset="0"/>
                          </a:rPr>
                        </m:ctrlPr>
                      </m:radPr>
                      <m:deg>
                        <m:r>
                          <m:rPr>
                            <m:brk m:alnAt="7"/>
                          </m:rPr>
                          <a:rPr lang="en-US" altLang="zh-CN" i="1">
                            <a:latin typeface="Cambria Math" panose="02040503050406030204" pitchFamily="18" charset="0"/>
                          </a:rPr>
                          <m:t>3</m:t>
                        </m:r>
                      </m:deg>
                      <m:e>
                        <m:r>
                          <a:rPr lang="en-US" altLang="zh-CN" i="1">
                            <a:latin typeface="Cambria Math" panose="02040503050406030204" pitchFamily="18" charset="0"/>
                          </a:rPr>
                          <m:t>1+</m:t>
                        </m:r>
                        <m:r>
                          <a:rPr lang="en-US" altLang="zh-CN" i="1">
                            <a:latin typeface="Cambria Math" panose="02040503050406030204" pitchFamily="18" charset="0"/>
                          </a:rPr>
                          <m:t>𝑐𝑟</m:t>
                        </m:r>
                        <m:r>
                          <a:rPr lang="en-US" altLang="zh-CN" i="1">
                            <a:latin typeface="Cambria Math" panose="02040503050406030204" pitchFamily="18" charset="0"/>
                            <a:ea typeface="Cambria Math" panose="02040503050406030204" pitchFamily="18" charset="0"/>
                          </a:rPr>
                          <m:t>×</m:t>
                        </m:r>
                        <m:sSub>
                          <m:sSubPr>
                            <m:ctrlPr>
                              <a:rPr lang="en-US" altLang="zh-CN" i="1">
                                <a:latin typeface="Cambria Math" panose="02040503050406030204" pitchFamily="18" charset="0"/>
                                <a:ea typeface="Cambria Math" panose="02040503050406030204" pitchFamily="18" charset="0"/>
                              </a:rPr>
                            </m:ctrlPr>
                          </m:sSubPr>
                          <m:e>
                            <m:r>
                              <a:rPr lang="en-US" altLang="zh-CN" i="1">
                                <a:latin typeface="Cambria Math" panose="02040503050406030204" pitchFamily="18" charset="0"/>
                                <a:ea typeface="Cambria Math" panose="02040503050406030204" pitchFamily="18" charset="0"/>
                              </a:rPr>
                              <m:t>𝑉</m:t>
                            </m:r>
                          </m:e>
                          <m:sub>
                            <m:r>
                              <a:rPr lang="en-US" altLang="zh-CN" i="1">
                                <a:latin typeface="Cambria Math" panose="02040503050406030204" pitchFamily="18" charset="0"/>
                                <a:ea typeface="Cambria Math" panose="02040503050406030204" pitchFamily="18" charset="0"/>
                              </a:rPr>
                              <m:t>𝑠h</m:t>
                            </m:r>
                          </m:sub>
                        </m:sSub>
                      </m:e>
                    </m:rad>
                    <m:r>
                      <a:rPr lang="en-US" altLang="zh-CN" i="1">
                        <a:latin typeface="Cambria Math" panose="02040503050406030204" pitchFamily="18" charset="0"/>
                      </a:rPr>
                      <m:t>−1</m:t>
                    </m:r>
                  </m:oMath>
                </a14:m>
                <a:endParaRPr lang="en-US" altLang="zh-CN" i="1" dirty="0">
                  <a:latin typeface="Cambria Math" panose="02040503050406030204" pitchFamily="18" charset="0"/>
                </a:endParaRPr>
              </a:p>
              <a:p>
                <a:pPr lvl="1">
                  <a:tabLst>
                    <a:tab pos="985838" algn="l"/>
                  </a:tabLst>
                </a:pPr>
                <a14:m>
                  <m:oMath xmlns:m="http://schemas.openxmlformats.org/officeDocument/2006/math">
                    <m:sSub>
                      <m:sSubPr>
                        <m:ctrlPr>
                          <a:rPr lang="en-US" altLang="zh-CN" i="1">
                            <a:latin typeface="Cambria Math" panose="02040503050406030204" pitchFamily="18" charset="0"/>
                            <a:ea typeface="Cambria Math" panose="02040503050406030204" pitchFamily="18" charset="0"/>
                          </a:rPr>
                        </m:ctrlPr>
                      </m:sSubPr>
                      <m:e>
                        <m:r>
                          <a:rPr lang="en-US" altLang="zh-CN" i="1">
                            <a:latin typeface="Cambria Math" panose="02040503050406030204" pitchFamily="18" charset="0"/>
                            <a:ea typeface="Cambria Math" panose="02040503050406030204" pitchFamily="18" charset="0"/>
                          </a:rPr>
                          <m:t>𝑉</m:t>
                        </m:r>
                      </m:e>
                      <m:sub>
                        <m:r>
                          <a:rPr lang="en-US" altLang="zh-CN" i="1">
                            <a:latin typeface="Cambria Math" panose="02040503050406030204" pitchFamily="18" charset="0"/>
                            <a:ea typeface="Cambria Math" panose="02040503050406030204" pitchFamily="18" charset="0"/>
                          </a:rPr>
                          <m:t>𝑠h</m:t>
                        </m:r>
                      </m:sub>
                    </m:sSub>
                  </m:oMath>
                </a14:m>
                <a:r>
                  <a:rPr lang="en-US" altLang="zh-CN" dirty="0"/>
                  <a:t> is the volume shrinkage rate caused by chemical shrinkage</a:t>
                </a:r>
              </a:p>
              <a:p>
                <a:r>
                  <a:rPr lang="en-US" altLang="zh-CN" dirty="0"/>
                  <a:t>Thermal expansion</a:t>
                </a:r>
                <a:endParaRPr lang="en-US" dirty="0"/>
              </a:p>
              <a:p>
                <a:endParaRPr lang="en-US" dirty="0"/>
              </a:p>
            </p:txBody>
          </p:sp>
        </mc:Choice>
        <mc:Fallback>
          <p:sp>
            <p:nvSpPr>
              <p:cNvPr id="4" name="内容占位符 3">
                <a:extLst>
                  <a:ext uri="{FF2B5EF4-FFF2-40B4-BE49-F238E27FC236}">
                    <a16:creationId xmlns:a16="http://schemas.microsoft.com/office/drawing/2014/main" id="{EFA0B9C7-3CF3-4CAF-A732-40B0880AB252}"/>
                  </a:ext>
                </a:extLst>
              </p:cNvPr>
              <p:cNvSpPr>
                <a:spLocks noGrp="1" noRot="1" noChangeAspect="1" noMove="1" noResize="1" noEditPoints="1" noAdjustHandles="1" noChangeArrowheads="1" noChangeShapeType="1" noTextEdit="1"/>
              </p:cNvSpPr>
              <p:nvPr>
                <p:ph sz="half" idx="10"/>
              </p:nvPr>
            </p:nvSpPr>
            <p:spPr>
              <a:blipFill>
                <a:blip r:embed="rId3"/>
                <a:stretch>
                  <a:fillRect l="-3048" t="-677"/>
                </a:stretch>
              </a:blipFill>
            </p:spPr>
            <p:txBody>
              <a:bodyPr/>
              <a:lstStyle/>
              <a:p>
                <a:r>
                  <a:rPr lang="en-US">
                    <a:noFill/>
                  </a:rPr>
                  <a:t> </a:t>
                </a:r>
              </a:p>
            </p:txBody>
          </p:sp>
        </mc:Fallback>
      </mc:AlternateContent>
    </p:spTree>
    <p:extLst>
      <p:ext uri="{BB962C8B-B14F-4D97-AF65-F5344CB8AC3E}">
        <p14:creationId xmlns:p14="http://schemas.microsoft.com/office/powerpoint/2010/main" val="21268763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a:extLst>
              <a:ext uri="{FF2B5EF4-FFF2-40B4-BE49-F238E27FC236}">
                <a16:creationId xmlns:a16="http://schemas.microsoft.com/office/drawing/2014/main" id="{4539122C-B430-4EA1-9B58-E2EC9EA573BE}"/>
              </a:ext>
            </a:extLst>
          </p:cNvPr>
          <p:cNvSpPr>
            <a:spLocks noGrp="1"/>
          </p:cNvSpPr>
          <p:nvPr>
            <p:ph type="title"/>
          </p:nvPr>
        </p:nvSpPr>
        <p:spPr/>
        <p:txBody>
          <a:bodyPr/>
          <a:lstStyle/>
          <a:p>
            <a:r>
              <a:rPr lang="en-US" altLang="zh-CN"/>
              <a:t>Study</a:t>
            </a:r>
            <a:endParaRPr lang="en-US" dirty="0"/>
          </a:p>
        </p:txBody>
      </p:sp>
      <p:sp>
        <p:nvSpPr>
          <p:cNvPr id="7" name="内容占位符 6">
            <a:extLst>
              <a:ext uri="{FF2B5EF4-FFF2-40B4-BE49-F238E27FC236}">
                <a16:creationId xmlns:a16="http://schemas.microsoft.com/office/drawing/2014/main" id="{D97D0844-9223-4FE5-98BA-724FF17858B6}"/>
              </a:ext>
            </a:extLst>
          </p:cNvPr>
          <p:cNvSpPr>
            <a:spLocks noGrp="1"/>
          </p:cNvSpPr>
          <p:nvPr>
            <p:ph sz="half" idx="10"/>
          </p:nvPr>
        </p:nvSpPr>
        <p:spPr/>
        <p:txBody>
          <a:bodyPr/>
          <a:lstStyle/>
          <a:p>
            <a:r>
              <a:rPr lang="en-US" altLang="zh-CN"/>
              <a:t>Study 1: Transient</a:t>
            </a:r>
            <a:endParaRPr lang="en-US" altLang="zh-CN" dirty="0"/>
          </a:p>
          <a:p>
            <a:pPr lvl="1"/>
            <a:r>
              <a:rPr lang="en-US" altLang="zh-CN"/>
              <a:t>Calculate curing reaction heating</a:t>
            </a:r>
            <a:endParaRPr lang="en-US" altLang="zh-CN" dirty="0"/>
          </a:p>
          <a:p>
            <a:r>
              <a:rPr lang="en-US" altLang="zh-CN"/>
              <a:t>Study 2: Transient</a:t>
            </a:r>
            <a:endParaRPr lang="en-US" altLang="zh-CN" dirty="0"/>
          </a:p>
          <a:p>
            <a:pPr lvl="1"/>
            <a:r>
              <a:rPr lang="en-US" altLang="zh-CN"/>
              <a:t>Calculate Solid Mechanics</a:t>
            </a:r>
            <a:endParaRPr lang="en-US" altLang="zh-CN" dirty="0"/>
          </a:p>
          <a:p>
            <a:pPr lvl="2"/>
            <a:r>
              <a:rPr lang="en-US" altLang="zh-CN"/>
              <a:t>Inherit temperature from Study 1</a:t>
            </a:r>
            <a:endParaRPr lang="en-US" dirty="0"/>
          </a:p>
        </p:txBody>
      </p:sp>
      <p:pic>
        <p:nvPicPr>
          <p:cNvPr id="5" name="内容占位符 4">
            <a:extLst>
              <a:ext uri="{FF2B5EF4-FFF2-40B4-BE49-F238E27FC236}">
                <a16:creationId xmlns:a16="http://schemas.microsoft.com/office/drawing/2014/main" id="{DB275E7D-EE64-4D42-90E8-ADF01D81A465}"/>
              </a:ext>
            </a:extLst>
          </p:cNvPr>
          <p:cNvPicPr>
            <a:picLocks noGrp="1" noChangeAspect="1"/>
          </p:cNvPicPr>
          <p:nvPr>
            <p:ph sz="quarter" idx="17"/>
          </p:nvPr>
        </p:nvPicPr>
        <p:blipFill>
          <a:blip r:embed="rId2"/>
          <a:stretch>
            <a:fillRect/>
          </a:stretch>
        </p:blipFill>
        <p:spPr>
          <a:xfrm>
            <a:off x="914400" y="1065567"/>
            <a:ext cx="2971800" cy="3755316"/>
          </a:xfrm>
          <a:prstGeom prst="rect">
            <a:avLst/>
          </a:prstGeom>
        </p:spPr>
      </p:pic>
    </p:spTree>
    <p:extLst>
      <p:ext uri="{BB962C8B-B14F-4D97-AF65-F5344CB8AC3E}">
        <p14:creationId xmlns:p14="http://schemas.microsoft.com/office/powerpoint/2010/main" val="29363432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a:extLst>
              <a:ext uri="{FF2B5EF4-FFF2-40B4-BE49-F238E27FC236}">
                <a16:creationId xmlns:a16="http://schemas.microsoft.com/office/drawing/2014/main" id="{D47B64B9-B2E1-4436-A853-7D9279F010D8}"/>
              </a:ext>
            </a:extLst>
          </p:cNvPr>
          <p:cNvSpPr>
            <a:spLocks noGrp="1"/>
          </p:cNvSpPr>
          <p:nvPr>
            <p:ph sz="quarter" idx="19"/>
          </p:nvPr>
        </p:nvSpPr>
        <p:spPr/>
        <p:txBody>
          <a:bodyPr/>
          <a:lstStyle/>
          <a:p>
            <a:r>
              <a:rPr lang="en-US" altLang="zh-CN"/>
              <a:t>Curing Temperature</a:t>
            </a:r>
            <a:endParaRPr lang="en-US" dirty="0"/>
          </a:p>
        </p:txBody>
      </p:sp>
      <p:sp>
        <p:nvSpPr>
          <p:cNvPr id="5" name="内容占位符 4">
            <a:extLst>
              <a:ext uri="{FF2B5EF4-FFF2-40B4-BE49-F238E27FC236}">
                <a16:creationId xmlns:a16="http://schemas.microsoft.com/office/drawing/2014/main" id="{22E3DD27-5EC6-4CA1-9253-7B64C5A1A5B9}"/>
              </a:ext>
            </a:extLst>
          </p:cNvPr>
          <p:cNvSpPr>
            <a:spLocks noGrp="1"/>
          </p:cNvSpPr>
          <p:nvPr>
            <p:ph sz="quarter" idx="31"/>
          </p:nvPr>
        </p:nvSpPr>
        <p:spPr/>
        <p:txBody>
          <a:bodyPr/>
          <a:lstStyle/>
          <a:p>
            <a:r>
              <a:rPr lang="en-US" altLang="zh-CN"/>
              <a:t>Temperature</a:t>
            </a:r>
            <a:endParaRPr lang="en-US" dirty="0"/>
          </a:p>
        </p:txBody>
      </p:sp>
      <p:sp>
        <p:nvSpPr>
          <p:cNvPr id="7" name="内容占位符 6">
            <a:extLst>
              <a:ext uri="{FF2B5EF4-FFF2-40B4-BE49-F238E27FC236}">
                <a16:creationId xmlns:a16="http://schemas.microsoft.com/office/drawing/2014/main" id="{6012522F-DE44-4138-9045-6C651F4877C4}"/>
              </a:ext>
            </a:extLst>
          </p:cNvPr>
          <p:cNvSpPr>
            <a:spLocks noGrp="1"/>
          </p:cNvSpPr>
          <p:nvPr>
            <p:ph sz="quarter" idx="34"/>
          </p:nvPr>
        </p:nvSpPr>
        <p:spPr/>
        <p:txBody>
          <a:bodyPr/>
          <a:lstStyle/>
          <a:p>
            <a:r>
              <a:rPr lang="en-US" altLang="zh-CN"/>
              <a:t>Conversion</a:t>
            </a:r>
            <a:endParaRPr lang="en-US" dirty="0"/>
          </a:p>
        </p:txBody>
      </p:sp>
      <p:sp>
        <p:nvSpPr>
          <p:cNvPr id="9" name="内容占位符 8">
            <a:extLst>
              <a:ext uri="{FF2B5EF4-FFF2-40B4-BE49-F238E27FC236}">
                <a16:creationId xmlns:a16="http://schemas.microsoft.com/office/drawing/2014/main" id="{B352AC88-D656-4F73-A526-5B411B3AE987}"/>
              </a:ext>
            </a:extLst>
          </p:cNvPr>
          <p:cNvSpPr>
            <a:spLocks noGrp="1"/>
          </p:cNvSpPr>
          <p:nvPr>
            <p:ph sz="quarter" idx="37"/>
          </p:nvPr>
        </p:nvSpPr>
        <p:spPr/>
        <p:txBody>
          <a:bodyPr>
            <a:normAutofit fontScale="92500"/>
          </a:bodyPr>
          <a:lstStyle/>
          <a:p>
            <a:r>
              <a:rPr lang="en-US" altLang="zh-CN"/>
              <a:t>Temperature and Conversion</a:t>
            </a:r>
            <a:endParaRPr lang="en-US" dirty="0"/>
          </a:p>
        </p:txBody>
      </p:sp>
      <p:sp>
        <p:nvSpPr>
          <p:cNvPr id="10" name="内容占位符 9">
            <a:extLst>
              <a:ext uri="{FF2B5EF4-FFF2-40B4-BE49-F238E27FC236}">
                <a16:creationId xmlns:a16="http://schemas.microsoft.com/office/drawing/2014/main" id="{8117D802-3E40-4DC1-AB78-684FC08B1BF7}"/>
              </a:ext>
            </a:extLst>
          </p:cNvPr>
          <p:cNvSpPr>
            <a:spLocks noGrp="1"/>
          </p:cNvSpPr>
          <p:nvPr>
            <p:ph sz="half" idx="10"/>
          </p:nvPr>
        </p:nvSpPr>
        <p:spPr/>
        <p:txBody>
          <a:bodyPr>
            <a:normAutofit fontScale="85000" lnSpcReduction="10000"/>
          </a:bodyPr>
          <a:lstStyle/>
          <a:p>
            <a:pPr>
              <a:lnSpc>
                <a:spcPct val="110000"/>
              </a:lnSpc>
            </a:pPr>
            <a:r>
              <a:rPr lang="en-US" altLang="zh-CN" dirty="0"/>
              <a:t>At the start of the reaction, heating triggers a vigorous reaction. The reaction then slows down, and the curing degree reaches about 0.94.</a:t>
            </a:r>
          </a:p>
          <a:p>
            <a:pPr>
              <a:lnSpc>
                <a:spcPct val="110000"/>
              </a:lnSpc>
            </a:pPr>
            <a:r>
              <a:rPr lang="en-US" altLang="zh-CN" dirty="0"/>
              <a:t>The curing reaction releases heat, causing the temperature to rise during 0 to 85 minutes, then decrease to the curing temperature, and finally return to room temperature after 1400 minutes.</a:t>
            </a:r>
          </a:p>
        </p:txBody>
      </p:sp>
      <p:sp>
        <p:nvSpPr>
          <p:cNvPr id="11" name="标题 10">
            <a:extLst>
              <a:ext uri="{FF2B5EF4-FFF2-40B4-BE49-F238E27FC236}">
                <a16:creationId xmlns:a16="http://schemas.microsoft.com/office/drawing/2014/main" id="{1061042C-47AF-4FD7-9368-F51747FDD5CF}"/>
              </a:ext>
            </a:extLst>
          </p:cNvPr>
          <p:cNvSpPr>
            <a:spLocks noGrp="1"/>
          </p:cNvSpPr>
          <p:nvPr>
            <p:ph type="title"/>
          </p:nvPr>
        </p:nvSpPr>
        <p:spPr/>
        <p:txBody>
          <a:bodyPr>
            <a:normAutofit fontScale="90000"/>
          </a:bodyPr>
          <a:lstStyle/>
          <a:p>
            <a:r>
              <a:rPr lang="en-US" altLang="zh-CN"/>
              <a:t>Results: Temperature and Conversion</a:t>
            </a:r>
            <a:endParaRPr lang="en-US" dirty="0"/>
          </a:p>
        </p:txBody>
      </p:sp>
      <p:pic>
        <p:nvPicPr>
          <p:cNvPr id="45" name="内容占位符 44">
            <a:extLst>
              <a:ext uri="{FF2B5EF4-FFF2-40B4-BE49-F238E27FC236}">
                <a16:creationId xmlns:a16="http://schemas.microsoft.com/office/drawing/2014/main" id="{2522F2DE-53D3-4D6B-8959-459FAAD3588C}"/>
              </a:ext>
            </a:extLst>
          </p:cNvPr>
          <p:cNvPicPr>
            <a:picLocks noGrp="1" noChangeAspect="1"/>
          </p:cNvPicPr>
          <p:nvPr>
            <p:ph sz="quarter" idx="21"/>
          </p:nvPr>
        </p:nvPicPr>
        <p:blipFill>
          <a:blip r:embed="rId2"/>
          <a:stretch>
            <a:fillRect/>
          </a:stretch>
        </p:blipFill>
        <p:spPr>
          <a:xfrm>
            <a:off x="458787" y="1504950"/>
            <a:ext cx="1962150" cy="1471613"/>
          </a:xfrm>
          <a:prstGeom prst="rect">
            <a:avLst/>
          </a:prstGeom>
        </p:spPr>
      </p:pic>
      <p:pic>
        <p:nvPicPr>
          <p:cNvPr id="48" name="内容占位符 47">
            <a:extLst>
              <a:ext uri="{FF2B5EF4-FFF2-40B4-BE49-F238E27FC236}">
                <a16:creationId xmlns:a16="http://schemas.microsoft.com/office/drawing/2014/main" id="{D5D51293-5268-48B8-8781-80F8AABA9168}"/>
              </a:ext>
            </a:extLst>
          </p:cNvPr>
          <p:cNvPicPr>
            <a:picLocks noGrp="1" noChangeAspect="1"/>
          </p:cNvPicPr>
          <p:nvPr>
            <p:ph sz="quarter" idx="35"/>
          </p:nvPr>
        </p:nvPicPr>
        <p:blipFill>
          <a:blip r:embed="rId3"/>
          <a:stretch>
            <a:fillRect/>
          </a:stretch>
        </p:blipFill>
        <p:spPr>
          <a:xfrm>
            <a:off x="6804025" y="1504950"/>
            <a:ext cx="1962150" cy="1471613"/>
          </a:xfrm>
          <a:prstGeom prst="rect">
            <a:avLst/>
          </a:prstGeom>
        </p:spPr>
      </p:pic>
      <p:pic>
        <p:nvPicPr>
          <p:cNvPr id="51" name="内容占位符 50">
            <a:extLst>
              <a:ext uri="{FF2B5EF4-FFF2-40B4-BE49-F238E27FC236}">
                <a16:creationId xmlns:a16="http://schemas.microsoft.com/office/drawing/2014/main" id="{18982A4D-5962-4DB2-A7DB-021B102F3387}"/>
              </a:ext>
            </a:extLst>
          </p:cNvPr>
          <p:cNvPicPr>
            <a:picLocks noGrp="1" noChangeAspect="1"/>
          </p:cNvPicPr>
          <p:nvPr>
            <p:ph sz="quarter" idx="32"/>
          </p:nvPr>
        </p:nvPicPr>
        <p:blipFill>
          <a:blip r:embed="rId4"/>
          <a:stretch>
            <a:fillRect/>
          </a:stretch>
        </p:blipFill>
        <p:spPr>
          <a:xfrm>
            <a:off x="4689475" y="1504950"/>
            <a:ext cx="1962150" cy="1471613"/>
          </a:xfrm>
          <a:prstGeom prst="rect">
            <a:avLst/>
          </a:prstGeom>
        </p:spPr>
      </p:pic>
      <p:pic>
        <p:nvPicPr>
          <p:cNvPr id="54" name="内容占位符 53">
            <a:extLst>
              <a:ext uri="{FF2B5EF4-FFF2-40B4-BE49-F238E27FC236}">
                <a16:creationId xmlns:a16="http://schemas.microsoft.com/office/drawing/2014/main" id="{5E57DA49-813F-4F58-AEA5-FB939F94569E}"/>
              </a:ext>
            </a:extLst>
          </p:cNvPr>
          <p:cNvPicPr>
            <a:picLocks noGrp="1" noChangeAspect="1"/>
          </p:cNvPicPr>
          <p:nvPr>
            <p:ph sz="quarter" idx="29"/>
          </p:nvPr>
        </p:nvPicPr>
        <p:blipFill>
          <a:blip r:embed="rId5"/>
          <a:stretch>
            <a:fillRect/>
          </a:stretch>
        </p:blipFill>
        <p:spPr>
          <a:xfrm>
            <a:off x="2574131" y="1504950"/>
            <a:ext cx="1962150" cy="1471613"/>
          </a:xfrm>
          <a:prstGeom prst="rect">
            <a:avLst/>
          </a:prstGeom>
        </p:spPr>
      </p:pic>
    </p:spTree>
    <p:extLst>
      <p:ext uri="{BB962C8B-B14F-4D97-AF65-F5344CB8AC3E}">
        <p14:creationId xmlns:p14="http://schemas.microsoft.com/office/powerpoint/2010/main" val="35033411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a:extLst>
              <a:ext uri="{FF2B5EF4-FFF2-40B4-BE49-F238E27FC236}">
                <a16:creationId xmlns:a16="http://schemas.microsoft.com/office/drawing/2014/main" id="{B7563E47-4904-4908-929E-472B8D7E9813}"/>
              </a:ext>
            </a:extLst>
          </p:cNvPr>
          <p:cNvSpPr>
            <a:spLocks noGrp="1"/>
          </p:cNvSpPr>
          <p:nvPr>
            <p:ph sz="quarter" idx="19"/>
          </p:nvPr>
        </p:nvSpPr>
        <p:spPr/>
        <p:txBody>
          <a:bodyPr/>
          <a:lstStyle/>
          <a:p>
            <a:r>
              <a:rPr lang="en-US" altLang="zh-CN"/>
              <a:t>Displacement</a:t>
            </a:r>
            <a:endParaRPr lang="en-US" dirty="0"/>
          </a:p>
        </p:txBody>
      </p:sp>
      <p:sp>
        <p:nvSpPr>
          <p:cNvPr id="5" name="内容占位符 4">
            <a:extLst>
              <a:ext uri="{FF2B5EF4-FFF2-40B4-BE49-F238E27FC236}">
                <a16:creationId xmlns:a16="http://schemas.microsoft.com/office/drawing/2014/main" id="{BCB66E97-830B-4AE2-B190-54D9D91D735B}"/>
              </a:ext>
            </a:extLst>
          </p:cNvPr>
          <p:cNvSpPr>
            <a:spLocks noGrp="1"/>
          </p:cNvSpPr>
          <p:nvPr>
            <p:ph sz="quarter" idx="31"/>
          </p:nvPr>
        </p:nvSpPr>
        <p:spPr/>
        <p:txBody>
          <a:bodyPr/>
          <a:lstStyle/>
          <a:p>
            <a:r>
              <a:rPr lang="en-US" altLang="zh-CN"/>
              <a:t>Stress</a:t>
            </a:r>
            <a:endParaRPr lang="en-US" dirty="0"/>
          </a:p>
        </p:txBody>
      </p:sp>
      <p:sp>
        <p:nvSpPr>
          <p:cNvPr id="7" name="内容占位符 6">
            <a:extLst>
              <a:ext uri="{FF2B5EF4-FFF2-40B4-BE49-F238E27FC236}">
                <a16:creationId xmlns:a16="http://schemas.microsoft.com/office/drawing/2014/main" id="{8CD4D2EE-5764-41D9-BD84-ACE096A7C2D3}"/>
              </a:ext>
            </a:extLst>
          </p:cNvPr>
          <p:cNvSpPr>
            <a:spLocks noGrp="1"/>
          </p:cNvSpPr>
          <p:nvPr>
            <p:ph sz="quarter" idx="34"/>
          </p:nvPr>
        </p:nvSpPr>
        <p:spPr/>
        <p:txBody>
          <a:bodyPr>
            <a:normAutofit/>
          </a:bodyPr>
          <a:lstStyle/>
          <a:p>
            <a:r>
              <a:rPr lang="en-US" altLang="zh-CN"/>
              <a:t>Stress Curve</a:t>
            </a:r>
            <a:endParaRPr lang="en-US" dirty="0"/>
          </a:p>
        </p:txBody>
      </p:sp>
      <p:sp>
        <p:nvSpPr>
          <p:cNvPr id="9" name="内容占位符 8">
            <a:extLst>
              <a:ext uri="{FF2B5EF4-FFF2-40B4-BE49-F238E27FC236}">
                <a16:creationId xmlns:a16="http://schemas.microsoft.com/office/drawing/2014/main" id="{2E86CB51-7C16-46C7-878C-CC7DE665A49B}"/>
              </a:ext>
            </a:extLst>
          </p:cNvPr>
          <p:cNvSpPr>
            <a:spLocks noGrp="1"/>
          </p:cNvSpPr>
          <p:nvPr>
            <p:ph sz="quarter" idx="37"/>
          </p:nvPr>
        </p:nvSpPr>
        <p:spPr/>
        <p:txBody>
          <a:bodyPr/>
          <a:lstStyle/>
          <a:p>
            <a:r>
              <a:rPr lang="en-US" altLang="zh-CN"/>
              <a:t>Strain Curve</a:t>
            </a:r>
            <a:endParaRPr lang="en-US" dirty="0"/>
          </a:p>
        </p:txBody>
      </p:sp>
      <p:sp>
        <p:nvSpPr>
          <p:cNvPr id="10" name="内容占位符 9">
            <a:extLst>
              <a:ext uri="{FF2B5EF4-FFF2-40B4-BE49-F238E27FC236}">
                <a16:creationId xmlns:a16="http://schemas.microsoft.com/office/drawing/2014/main" id="{F48D167B-88FB-448A-94D2-EF1F1AE23B04}"/>
              </a:ext>
            </a:extLst>
          </p:cNvPr>
          <p:cNvSpPr>
            <a:spLocks noGrp="1"/>
          </p:cNvSpPr>
          <p:nvPr>
            <p:ph sz="half" idx="10"/>
          </p:nvPr>
        </p:nvSpPr>
        <p:spPr/>
        <p:txBody>
          <a:bodyPr>
            <a:normAutofit fontScale="70000" lnSpcReduction="20000"/>
          </a:bodyPr>
          <a:lstStyle/>
          <a:p>
            <a:pPr>
              <a:lnSpc>
                <a:spcPct val="120000"/>
              </a:lnSpc>
              <a:spcBef>
                <a:spcPts val="600"/>
              </a:spcBef>
            </a:pPr>
            <a:r>
              <a:rPr lang="en-US" altLang="zh-CN" dirty="0"/>
              <a:t>The stress near the metal shielding ring is higher than in other areas.</a:t>
            </a:r>
          </a:p>
          <a:p>
            <a:pPr>
              <a:lnSpc>
                <a:spcPct val="120000"/>
              </a:lnSpc>
              <a:spcBef>
                <a:spcPts val="600"/>
              </a:spcBef>
            </a:pPr>
            <a:r>
              <a:rPr lang="en-US" altLang="zh-CN" dirty="0"/>
              <a:t>0~70 min: Before the gel point, shrinkage stress and thermal stress are negligible.</a:t>
            </a:r>
          </a:p>
          <a:p>
            <a:pPr>
              <a:lnSpc>
                <a:spcPct val="120000"/>
              </a:lnSpc>
              <a:spcBef>
                <a:spcPts val="600"/>
              </a:spcBef>
            </a:pPr>
            <a:r>
              <a:rPr lang="en-US" altLang="zh-CN" dirty="0"/>
              <a:t>70~1395 min: High-temperature curing phase, with little change in thermal stress and slow increase in shrinkage stress.</a:t>
            </a:r>
          </a:p>
          <a:p>
            <a:pPr>
              <a:lnSpc>
                <a:spcPct val="120000"/>
              </a:lnSpc>
              <a:spcBef>
                <a:spcPts val="600"/>
              </a:spcBef>
            </a:pPr>
            <a:r>
              <a:rPr lang="en-US" altLang="zh-CN" dirty="0"/>
              <a:t>1395~1600 min: Cooling phase, with minimal change in shrinkage stress and rapid increase in thermal stress.</a:t>
            </a:r>
            <a:endParaRPr lang="en-US" dirty="0"/>
          </a:p>
        </p:txBody>
      </p:sp>
      <p:sp>
        <p:nvSpPr>
          <p:cNvPr id="11" name="标题 10">
            <a:extLst>
              <a:ext uri="{FF2B5EF4-FFF2-40B4-BE49-F238E27FC236}">
                <a16:creationId xmlns:a16="http://schemas.microsoft.com/office/drawing/2014/main" id="{30A1D4F1-6FE3-4C76-95FC-74C5CC233308}"/>
              </a:ext>
            </a:extLst>
          </p:cNvPr>
          <p:cNvSpPr>
            <a:spLocks noGrp="1"/>
          </p:cNvSpPr>
          <p:nvPr>
            <p:ph type="title"/>
          </p:nvPr>
        </p:nvSpPr>
        <p:spPr/>
        <p:txBody>
          <a:bodyPr/>
          <a:lstStyle/>
          <a:p>
            <a:r>
              <a:rPr lang="en-US" altLang="zh-CN"/>
              <a:t>Results: Displacement and Stress</a:t>
            </a:r>
            <a:endParaRPr lang="en-US" dirty="0"/>
          </a:p>
        </p:txBody>
      </p:sp>
      <p:pic>
        <p:nvPicPr>
          <p:cNvPr id="15" name="内容占位符 14">
            <a:extLst>
              <a:ext uri="{FF2B5EF4-FFF2-40B4-BE49-F238E27FC236}">
                <a16:creationId xmlns:a16="http://schemas.microsoft.com/office/drawing/2014/main" id="{871585C5-B8A0-413F-A528-4181F09E80B3}"/>
              </a:ext>
            </a:extLst>
          </p:cNvPr>
          <p:cNvPicPr>
            <a:picLocks noGrp="1" noChangeAspect="1"/>
          </p:cNvPicPr>
          <p:nvPr>
            <p:ph sz="quarter" idx="21"/>
          </p:nvPr>
        </p:nvPicPr>
        <p:blipFill>
          <a:blip r:embed="rId2"/>
          <a:stretch>
            <a:fillRect/>
          </a:stretch>
        </p:blipFill>
        <p:spPr>
          <a:xfrm>
            <a:off x="458787" y="1504950"/>
            <a:ext cx="1962150" cy="1471613"/>
          </a:xfrm>
          <a:prstGeom prst="rect">
            <a:avLst/>
          </a:prstGeom>
        </p:spPr>
      </p:pic>
      <p:pic>
        <p:nvPicPr>
          <p:cNvPr id="18" name="内容占位符 17">
            <a:extLst>
              <a:ext uri="{FF2B5EF4-FFF2-40B4-BE49-F238E27FC236}">
                <a16:creationId xmlns:a16="http://schemas.microsoft.com/office/drawing/2014/main" id="{3720AAB0-DB7A-4B48-BC44-3C754BEFAEFD}"/>
              </a:ext>
            </a:extLst>
          </p:cNvPr>
          <p:cNvPicPr>
            <a:picLocks noGrp="1" noChangeAspect="1"/>
          </p:cNvPicPr>
          <p:nvPr>
            <p:ph sz="quarter" idx="29"/>
          </p:nvPr>
        </p:nvPicPr>
        <p:blipFill>
          <a:blip r:embed="rId3"/>
          <a:stretch>
            <a:fillRect/>
          </a:stretch>
        </p:blipFill>
        <p:spPr>
          <a:xfrm>
            <a:off x="2574131" y="1504950"/>
            <a:ext cx="1962150" cy="1471613"/>
          </a:xfrm>
          <a:prstGeom prst="rect">
            <a:avLst/>
          </a:prstGeom>
        </p:spPr>
      </p:pic>
      <p:pic>
        <p:nvPicPr>
          <p:cNvPr id="21" name="内容占位符 20">
            <a:extLst>
              <a:ext uri="{FF2B5EF4-FFF2-40B4-BE49-F238E27FC236}">
                <a16:creationId xmlns:a16="http://schemas.microsoft.com/office/drawing/2014/main" id="{D43AD0A5-9E4E-467D-B82D-9C0A6D5275F7}"/>
              </a:ext>
            </a:extLst>
          </p:cNvPr>
          <p:cNvPicPr>
            <a:picLocks noGrp="1" noChangeAspect="1"/>
          </p:cNvPicPr>
          <p:nvPr>
            <p:ph sz="quarter" idx="32"/>
          </p:nvPr>
        </p:nvPicPr>
        <p:blipFill>
          <a:blip r:embed="rId4"/>
          <a:stretch>
            <a:fillRect/>
          </a:stretch>
        </p:blipFill>
        <p:spPr>
          <a:xfrm>
            <a:off x="4689475" y="1504950"/>
            <a:ext cx="1962150" cy="1471613"/>
          </a:xfrm>
          <a:prstGeom prst="rect">
            <a:avLst/>
          </a:prstGeom>
        </p:spPr>
      </p:pic>
      <p:pic>
        <p:nvPicPr>
          <p:cNvPr id="24" name="内容占位符 23">
            <a:extLst>
              <a:ext uri="{FF2B5EF4-FFF2-40B4-BE49-F238E27FC236}">
                <a16:creationId xmlns:a16="http://schemas.microsoft.com/office/drawing/2014/main" id="{913502FC-B665-48FD-920F-9B95A2FF68CC}"/>
              </a:ext>
            </a:extLst>
          </p:cNvPr>
          <p:cNvPicPr>
            <a:picLocks noGrp="1" noChangeAspect="1"/>
          </p:cNvPicPr>
          <p:nvPr>
            <p:ph sz="quarter" idx="35"/>
          </p:nvPr>
        </p:nvPicPr>
        <p:blipFill>
          <a:blip r:embed="rId5"/>
          <a:stretch>
            <a:fillRect/>
          </a:stretch>
        </p:blipFill>
        <p:spPr>
          <a:xfrm>
            <a:off x="6804025" y="1504950"/>
            <a:ext cx="1962150" cy="1471613"/>
          </a:xfrm>
          <a:prstGeom prst="rect">
            <a:avLst/>
          </a:prstGeom>
        </p:spPr>
      </p:pic>
    </p:spTree>
    <p:extLst>
      <p:ext uri="{BB962C8B-B14F-4D97-AF65-F5344CB8AC3E}">
        <p14:creationId xmlns:p14="http://schemas.microsoft.com/office/powerpoint/2010/main" val="76976444"/>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自定义">
      <a:majorFont>
        <a:latin typeface="Lato"/>
        <a:ea typeface="黑体"/>
        <a:cs typeface=""/>
      </a:majorFont>
      <a:minorFont>
        <a:latin typeface="Lato"/>
        <a:ea typeface="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4" id="{B2E89BF7-88F6-4A2F-99DB-C55DD152823A}" vid="{9B1B7EF7-1EAD-4866-B274-FADD067C3A61}"/>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 幻灯片模板（中文）_20230213</Template>
  <TotalTime>43913</TotalTime>
  <Words>493</Words>
  <Application>Microsoft Office PowerPoint</Application>
  <PresentationFormat>全屏显示(16:9)</PresentationFormat>
  <Paragraphs>75</Paragraphs>
  <Slides>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9</vt:i4>
      </vt:variant>
    </vt:vector>
  </HeadingPairs>
  <TitlesOfParts>
    <vt:vector size="19" baseType="lpstr">
      <vt:lpstr>Lato</vt:lpstr>
      <vt:lpstr>Lato Black</vt:lpstr>
      <vt:lpstr>Lato Light</vt:lpstr>
      <vt:lpstr>等线</vt:lpstr>
      <vt:lpstr>黑体</vt:lpstr>
      <vt:lpstr>Arial</vt:lpstr>
      <vt:lpstr>Calibri</vt:lpstr>
      <vt:lpstr>Cambria Math</vt:lpstr>
      <vt:lpstr>Wingdings</vt:lpstr>
      <vt:lpstr>comsol-slide-template-NEW</vt:lpstr>
      <vt:lpstr>Simulation of Epoxy Resin Curing Process for Basin-Type Insulators</vt:lpstr>
      <vt:lpstr>Model Introduction</vt:lpstr>
      <vt:lpstr>Geometry &amp; Mesh</vt:lpstr>
      <vt:lpstr>Material Properties</vt:lpstr>
      <vt:lpstr>Curing Reaction Heating</vt:lpstr>
      <vt:lpstr>Solid Mechanics</vt:lpstr>
      <vt:lpstr>Study</vt:lpstr>
      <vt:lpstr>Results: Temperature and Conversion</vt:lpstr>
      <vt:lpstr>Results: Displacement and Stress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Kaixi Tang</dc:creator>
  <cp:lastModifiedBy>Liwen Yang</cp:lastModifiedBy>
  <cp:revision>255</cp:revision>
  <dcterms:created xsi:type="dcterms:W3CDTF">2023-02-28T01:15:37Z</dcterms:created>
  <dcterms:modified xsi:type="dcterms:W3CDTF">2025-04-10T07:33:22Z</dcterms:modified>
</cp:coreProperties>
</file>