
<file path=[Content_Types].xml><?xml version="1.0" encoding="utf-8"?>
<Types xmlns="http://schemas.openxmlformats.org/package/2006/content-types">
  <Default Extension="emf" ContentType="image/x-emf"/>
  <Default Extension="fntdata" ContentType="application/x-fontdata"/>
  <Default Extension="jp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4"/>
  </p:notesMasterIdLst>
  <p:handoutMasterIdLst>
    <p:handoutMasterId r:id="rId15"/>
  </p:handoutMasterIdLst>
  <p:sldIdLst>
    <p:sldId id="257" r:id="rId2"/>
    <p:sldId id="1233" r:id="rId3"/>
    <p:sldId id="1321" r:id="rId4"/>
    <p:sldId id="1322" r:id="rId5"/>
    <p:sldId id="1302" r:id="rId6"/>
    <p:sldId id="1335" r:id="rId7"/>
    <p:sldId id="1334" r:id="rId8"/>
    <p:sldId id="1336" r:id="rId9"/>
    <p:sldId id="1337" r:id="rId10"/>
    <p:sldId id="1341" r:id="rId11"/>
    <p:sldId id="1339" r:id="rId12"/>
    <p:sldId id="1327" r:id="rId13"/>
  </p:sldIdLst>
  <p:sldSz cx="9144000" cy="5143500" type="screen16x9"/>
  <p:notesSz cx="6858000" cy="9144000"/>
  <p:embeddedFontLst>
    <p:embeddedFont>
      <p:font typeface="Lato" panose="020F0502020204030203" pitchFamily="34" charset="0"/>
      <p:regular r:id="rId16"/>
      <p:bold r:id="rId17"/>
      <p:italic r:id="rId18"/>
      <p:boldItalic r:id="rId19"/>
    </p:embeddedFont>
    <p:embeddedFont>
      <p:font typeface="Lato Black" panose="020F0502020204030203" pitchFamily="34" charset="0"/>
      <p:bold r:id="rId20"/>
      <p:italic r:id="rId21"/>
      <p:boldItalic r:id="rId22"/>
    </p:embeddedFont>
    <p:embeddedFont>
      <p:font typeface="Lato Light" panose="020F0502020204030203" pitchFamily="34" charset="0"/>
      <p:regular r:id="rId23"/>
      <p:italic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卓彌 吉田" initials="卓彌" lastIdx="1" clrIdx="0">
    <p:extLst>
      <p:ext uri="{19B8F6BF-5375-455C-9EA6-DF929625EA0E}">
        <p15:presenceInfo xmlns:p15="http://schemas.microsoft.com/office/powerpoint/2012/main" userId="adbfcd8410d8291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000FF"/>
    <a:srgbClr val="005596"/>
    <a:srgbClr val="F19986"/>
    <a:srgbClr val="C3D7E5"/>
    <a:srgbClr val="C3D2E6"/>
    <a:srgbClr val="C8D7E5"/>
    <a:srgbClr val="CDD7E5"/>
    <a:srgbClr val="C9D5D9"/>
    <a:srgbClr val="D2DD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331" autoAdjust="0"/>
    <p:restoredTop sz="84795" autoAdjust="0"/>
  </p:normalViewPr>
  <p:slideViewPr>
    <p:cSldViewPr>
      <p:cViewPr varScale="1">
        <p:scale>
          <a:sx n="112" d="100"/>
          <a:sy n="112" d="100"/>
        </p:scale>
        <p:origin x="1350" y="102"/>
      </p:cViewPr>
      <p:guideLst>
        <p:guide orient="horz" pos="1620"/>
        <p:guide pos="2880"/>
      </p:guideLst>
    </p:cSldViewPr>
  </p:slideViewPr>
  <p:notesTextViewPr>
    <p:cViewPr>
      <p:scale>
        <a:sx n="125" d="100"/>
        <a:sy n="125" d="100"/>
      </p:scale>
      <p:origin x="0" y="0"/>
    </p:cViewPr>
  </p:notesTextViewPr>
  <p:sorterViewPr>
    <p:cViewPr>
      <p:scale>
        <a:sx n="66" d="100"/>
        <a:sy n="66" d="100"/>
      </p:scale>
      <p:origin x="0" y="0"/>
    </p:cViewPr>
  </p:sorterViewPr>
  <p:notesViewPr>
    <p:cSldViewPr>
      <p:cViewPr varScale="1">
        <p:scale>
          <a:sx n="65" d="100"/>
          <a:sy n="65" d="100"/>
        </p:scale>
        <p:origin x="3154" y="5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handoutMaster" Target="handoutMasters/handoutMaster1.xml"/><Relationship Id="rId23" Type="http://schemas.openxmlformats.org/officeDocument/2006/relationships/font" Target="fonts/font8.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7.fntdata"/><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4/28/2025</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4/28/2025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2819714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8B3A9A2-A8E6-44B9-B8F3-91C5FB4F6B08}" type="slidenum">
              <a:rPr lang="en-US" smtClean="0"/>
              <a:pPr/>
              <a:t>10</a:t>
            </a:fld>
            <a:endParaRPr lang="en-US" dirty="0"/>
          </a:p>
        </p:txBody>
      </p:sp>
    </p:spTree>
    <p:extLst>
      <p:ext uri="{BB962C8B-B14F-4D97-AF65-F5344CB8AC3E}">
        <p14:creationId xmlns:p14="http://schemas.microsoft.com/office/powerpoint/2010/main" val="9007188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8B3A9A2-A8E6-44B9-B8F3-91C5FB4F6B08}" type="slidenum">
              <a:rPr lang="en-US" smtClean="0"/>
              <a:pPr/>
              <a:t>11</a:t>
            </a:fld>
            <a:endParaRPr lang="en-US" dirty="0"/>
          </a:p>
        </p:txBody>
      </p:sp>
    </p:spTree>
    <p:extLst>
      <p:ext uri="{BB962C8B-B14F-4D97-AF65-F5344CB8AC3E}">
        <p14:creationId xmlns:p14="http://schemas.microsoft.com/office/powerpoint/2010/main" val="13681551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8B3A9A2-A8E6-44B9-B8F3-91C5FB4F6B08}" type="slidenum">
              <a:rPr lang="en-US" smtClean="0"/>
              <a:pPr/>
              <a:t>12</a:t>
            </a:fld>
            <a:endParaRPr lang="en-US" dirty="0"/>
          </a:p>
        </p:txBody>
      </p:sp>
    </p:spTree>
    <p:extLst>
      <p:ext uri="{BB962C8B-B14F-4D97-AF65-F5344CB8AC3E}">
        <p14:creationId xmlns:p14="http://schemas.microsoft.com/office/powerpoint/2010/main" val="3138210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p>
        </p:txBody>
      </p:sp>
      <p:sp>
        <p:nvSpPr>
          <p:cNvPr id="4" name="スライド番号プレースホルダー 3"/>
          <p:cNvSpPr>
            <a:spLocks noGrp="1"/>
          </p:cNvSpPr>
          <p:nvPr>
            <p:ph type="sldNum" sz="quarter" idx="5"/>
          </p:nvPr>
        </p:nvSpPr>
        <p:spPr/>
        <p:txBody>
          <a:bodyPr/>
          <a:lstStyle/>
          <a:p>
            <a:fld id="{88B3A9A2-A8E6-44B9-B8F3-91C5FB4F6B08}" type="slidenum">
              <a:rPr lang="en-US" smtClean="0"/>
              <a:pPr/>
              <a:t>2</a:t>
            </a:fld>
            <a:endParaRPr lang="en-US" dirty="0"/>
          </a:p>
        </p:txBody>
      </p:sp>
    </p:spTree>
    <p:extLst>
      <p:ext uri="{BB962C8B-B14F-4D97-AF65-F5344CB8AC3E}">
        <p14:creationId xmlns:p14="http://schemas.microsoft.com/office/powerpoint/2010/main" val="4240934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8B3A9A2-A8E6-44B9-B8F3-91C5FB4F6B08}" type="slidenum">
              <a:rPr lang="en-US" smtClean="0"/>
              <a:pPr/>
              <a:t>3</a:t>
            </a:fld>
            <a:endParaRPr lang="en-US" dirty="0"/>
          </a:p>
        </p:txBody>
      </p:sp>
    </p:spTree>
    <p:extLst>
      <p:ext uri="{BB962C8B-B14F-4D97-AF65-F5344CB8AC3E}">
        <p14:creationId xmlns:p14="http://schemas.microsoft.com/office/powerpoint/2010/main" val="4480237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8B3A9A2-A8E6-44B9-B8F3-91C5FB4F6B08}" type="slidenum">
              <a:rPr lang="en-US" smtClean="0"/>
              <a:pPr/>
              <a:t>4</a:t>
            </a:fld>
            <a:endParaRPr lang="en-US" dirty="0"/>
          </a:p>
        </p:txBody>
      </p:sp>
    </p:spTree>
    <p:extLst>
      <p:ext uri="{BB962C8B-B14F-4D97-AF65-F5344CB8AC3E}">
        <p14:creationId xmlns:p14="http://schemas.microsoft.com/office/powerpoint/2010/main" val="1291329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8B3A9A2-A8E6-44B9-B8F3-91C5FB4F6B08}" type="slidenum">
              <a:rPr lang="en-US" smtClean="0"/>
              <a:pPr/>
              <a:t>5</a:t>
            </a:fld>
            <a:endParaRPr lang="en-US" dirty="0"/>
          </a:p>
        </p:txBody>
      </p:sp>
    </p:spTree>
    <p:extLst>
      <p:ext uri="{BB962C8B-B14F-4D97-AF65-F5344CB8AC3E}">
        <p14:creationId xmlns:p14="http://schemas.microsoft.com/office/powerpoint/2010/main" val="367940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8B3A9A2-A8E6-44B9-B8F3-91C5FB4F6B08}" type="slidenum">
              <a:rPr lang="en-US" smtClean="0"/>
              <a:pPr/>
              <a:t>6</a:t>
            </a:fld>
            <a:endParaRPr lang="en-US" dirty="0"/>
          </a:p>
        </p:txBody>
      </p:sp>
    </p:spTree>
    <p:extLst>
      <p:ext uri="{BB962C8B-B14F-4D97-AF65-F5344CB8AC3E}">
        <p14:creationId xmlns:p14="http://schemas.microsoft.com/office/powerpoint/2010/main" val="319212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8B3A9A2-A8E6-44B9-B8F3-91C5FB4F6B08}" type="slidenum">
              <a:rPr lang="en-US" smtClean="0"/>
              <a:pPr/>
              <a:t>7</a:t>
            </a:fld>
            <a:endParaRPr lang="en-US" dirty="0"/>
          </a:p>
        </p:txBody>
      </p:sp>
    </p:spTree>
    <p:extLst>
      <p:ext uri="{BB962C8B-B14F-4D97-AF65-F5344CB8AC3E}">
        <p14:creationId xmlns:p14="http://schemas.microsoft.com/office/powerpoint/2010/main" val="38869102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8B3A9A2-A8E6-44B9-B8F3-91C5FB4F6B08}" type="slidenum">
              <a:rPr lang="en-US" smtClean="0"/>
              <a:pPr/>
              <a:t>8</a:t>
            </a:fld>
            <a:endParaRPr lang="en-US" dirty="0"/>
          </a:p>
        </p:txBody>
      </p:sp>
    </p:spTree>
    <p:extLst>
      <p:ext uri="{BB962C8B-B14F-4D97-AF65-F5344CB8AC3E}">
        <p14:creationId xmlns:p14="http://schemas.microsoft.com/office/powerpoint/2010/main" val="3519998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Here, you can see the result for day. As expected, the ray refracts to upper direction and the ray does not hit the school buildings.</a:t>
            </a:r>
            <a:endParaRPr lang="ja-JP" altLang="en-US" sz="1200" kern="1200" dirty="0">
              <a:solidFill>
                <a:schemeClr val="tx1"/>
              </a:solidFill>
              <a:latin typeface="Lato" panose="020F0502020204030203" pitchFamily="34" charset="0"/>
              <a:ea typeface="+mn-ea"/>
              <a:cs typeface="+mn-cs"/>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88B3A9A2-A8E6-44B9-B8F3-91C5FB4F6B08}" type="slidenum">
              <a:rPr lang="en-US" smtClean="0"/>
              <a:pPr/>
              <a:t>9</a:t>
            </a:fld>
            <a:endParaRPr lang="en-US" dirty="0"/>
          </a:p>
        </p:txBody>
      </p:sp>
    </p:spTree>
    <p:extLst>
      <p:ext uri="{BB962C8B-B14F-4D97-AF65-F5344CB8AC3E}">
        <p14:creationId xmlns:p14="http://schemas.microsoft.com/office/powerpoint/2010/main" val="37785659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5.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6451788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7351785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49"/>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494170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3523167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124863892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2"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3610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2.emf"/><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3.png"/><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1.emf"/><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7"/>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58"/>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679" r:id="rId18"/>
    <p:sldLayoutId id="2147483680" r:id="rId19"/>
    <p:sldLayoutId id="2147483684" r:id="rId20"/>
    <p:sldLayoutId id="2147483694" r:id="rId21"/>
    <p:sldLayoutId id="2147483687" r:id="rId22"/>
    <p:sldLayoutId id="2147483722" r:id="rId23"/>
    <p:sldLayoutId id="2147483691" r:id="rId24"/>
    <p:sldLayoutId id="2147483710" r:id="rId25"/>
    <p:sldLayoutId id="2147483714" r:id="rId26"/>
    <p:sldLayoutId id="2147483686" r:id="rId27"/>
    <p:sldLayoutId id="2147483702" r:id="rId28"/>
    <p:sldLayoutId id="2147483698" r:id="rId29"/>
    <p:sldLayoutId id="2147483720" r:id="rId30"/>
    <p:sldLayoutId id="2147483699" r:id="rId31"/>
    <p:sldLayoutId id="2147483707" r:id="rId32"/>
    <p:sldLayoutId id="2147483697" r:id="rId33"/>
    <p:sldLayoutId id="2147483721" r:id="rId34"/>
    <p:sldLayoutId id="2147483685" r:id="rId35"/>
    <p:sldLayoutId id="2147483695" r:id="rId36"/>
    <p:sldLayoutId id="2147483723" r:id="rId37"/>
    <p:sldLayoutId id="2147483701" r:id="rId38"/>
    <p:sldLayoutId id="2147483705" r:id="rId39"/>
    <p:sldLayoutId id="2147483713" r:id="rId40"/>
    <p:sldLayoutId id="2147483703" r:id="rId41"/>
    <p:sldLayoutId id="2147483706" r:id="rId42"/>
    <p:sldLayoutId id="2147483708" r:id="rId43"/>
    <p:sldLayoutId id="2147483693" r:id="rId44"/>
    <p:sldLayoutId id="2147483700" r:id="rId45"/>
    <p:sldLayoutId id="2147483711" r:id="rId46"/>
    <p:sldLayoutId id="2147483669" r:id="rId47"/>
    <p:sldLayoutId id="2147483716" r:id="rId48"/>
    <p:sldLayoutId id="2147483717" r:id="rId49"/>
    <p:sldLayoutId id="2147483718" r:id="rId50"/>
    <p:sldLayoutId id="2147483719" r:id="rId51"/>
    <p:sldLayoutId id="2147483715" r:id="rId52"/>
    <p:sldLayoutId id="2147483671" r:id="rId53"/>
    <p:sldLayoutId id="2147483672" r:id="rId54"/>
    <p:sldLayoutId id="2147483673" r:id="rId55"/>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8" Type="http://schemas.openxmlformats.org/officeDocument/2006/relationships/image" Target="../media/image24.png"/><Relationship Id="rId3" Type="http://schemas.microsoft.com/office/2007/relationships/media" Target="../media/media2.wav"/><Relationship Id="rId7" Type="http://schemas.openxmlformats.org/officeDocument/2006/relationships/image" Target="../media/image23.png"/><Relationship Id="rId12" Type="http://schemas.openxmlformats.org/officeDocument/2006/relationships/hyperlink" Target="https://creativecommons.org/licenses/by/4.0/" TargetMode="Externa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notesSlide" Target="../notesSlides/notesSlide12.xml"/><Relationship Id="rId11" Type="http://schemas.openxmlformats.org/officeDocument/2006/relationships/hyperlink" Target="https://www.openair.hosted.york.ac.uk/" TargetMode="Externa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audio" Target="../media/media2.wav"/><Relationship Id="rId9"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hyperlink" Target="https://www.gsi.go.jp/ENGLISH/index.html"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929899"/>
            <a:ext cx="7162800" cy="2139950"/>
          </a:xfrm>
        </p:spPr>
        <p:txBody>
          <a:bodyPr>
            <a:normAutofit/>
          </a:bodyPr>
          <a:lstStyle/>
          <a:p>
            <a:r>
              <a:rPr lang="en-US" altLang="ja-JP" sz="3200" dirty="0"/>
              <a:t>Acoustics Ray Refraction</a:t>
            </a:r>
            <a:br>
              <a:rPr lang="en-US" altLang="ja-JP" sz="3200" dirty="0"/>
            </a:br>
            <a:r>
              <a:rPr lang="en-US" altLang="ja-JP" sz="3200" dirty="0"/>
              <a:t>in Atmosphere</a:t>
            </a:r>
            <a:endParaRPr lang="en-US" sz="1800" dirty="0">
              <a:solidFill>
                <a:schemeClr val="accent2">
                  <a:lumMod val="60000"/>
                  <a:lumOff val="40000"/>
                </a:schemeClr>
              </a:solidFill>
            </a:endParaRPr>
          </a:p>
        </p:txBody>
      </p:sp>
      <p:pic>
        <p:nvPicPr>
          <p:cNvPr id="7" name="Picture 6">
            <a:extLst>
              <a:ext uri="{FF2B5EF4-FFF2-40B4-BE49-F238E27FC236}">
                <a16:creationId xmlns:a16="http://schemas.microsoft.com/office/drawing/2014/main" id="{A89989E4-90A8-4595-BD86-569A58E3F488}"/>
              </a:ext>
            </a:extLst>
          </p:cNvPr>
          <p:cNvPicPr>
            <a:picLocks noChangeAspect="1"/>
          </p:cNvPicPr>
          <p:nvPr/>
        </p:nvPicPr>
        <p:blipFill rotWithShape="1">
          <a:blip r:embed="rId3"/>
          <a:srcRect t="30741" b="32222"/>
          <a:stretch/>
        </p:blipFill>
        <p:spPr>
          <a:xfrm>
            <a:off x="1145614" y="819150"/>
            <a:ext cx="6852772" cy="1905000"/>
          </a:xfrm>
          <a:prstGeom prst="rect">
            <a:avLst/>
          </a:prstGeom>
        </p:spPr>
      </p:pic>
    </p:spTree>
    <p:extLst>
      <p:ext uri="{BB962C8B-B14F-4D97-AF65-F5344CB8AC3E}">
        <p14:creationId xmlns:p14="http://schemas.microsoft.com/office/powerpoint/2010/main" val="3131436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90F7CF5-ED7A-4EE5-9C41-8D366AD5366F}"/>
              </a:ext>
            </a:extLst>
          </p:cNvPr>
          <p:cNvPicPr>
            <a:picLocks noChangeAspect="1"/>
          </p:cNvPicPr>
          <p:nvPr/>
        </p:nvPicPr>
        <p:blipFill>
          <a:blip r:embed="rId3"/>
          <a:stretch>
            <a:fillRect/>
          </a:stretch>
        </p:blipFill>
        <p:spPr>
          <a:xfrm>
            <a:off x="457204" y="1310468"/>
            <a:ext cx="4621016" cy="1818105"/>
          </a:xfrm>
          <a:prstGeom prst="rect">
            <a:avLst/>
          </a:prstGeom>
        </p:spPr>
      </p:pic>
      <p:pic>
        <p:nvPicPr>
          <p:cNvPr id="10" name="Picture 9">
            <a:extLst>
              <a:ext uri="{FF2B5EF4-FFF2-40B4-BE49-F238E27FC236}">
                <a16:creationId xmlns:a16="http://schemas.microsoft.com/office/drawing/2014/main" id="{49F29657-AF6E-4E5E-889B-FDDD441D7D58}"/>
              </a:ext>
            </a:extLst>
          </p:cNvPr>
          <p:cNvPicPr>
            <a:picLocks noChangeAspect="1"/>
          </p:cNvPicPr>
          <p:nvPr/>
        </p:nvPicPr>
        <p:blipFill>
          <a:blip r:embed="rId4"/>
          <a:stretch>
            <a:fillRect/>
          </a:stretch>
        </p:blipFill>
        <p:spPr>
          <a:xfrm>
            <a:off x="457204" y="3138633"/>
            <a:ext cx="4621016" cy="1818105"/>
          </a:xfrm>
          <a:prstGeom prst="rect">
            <a:avLst/>
          </a:prstGeom>
        </p:spPr>
      </p:pic>
      <p:sp>
        <p:nvSpPr>
          <p:cNvPr id="19" name="タイトル 1">
            <a:extLst>
              <a:ext uri="{FF2B5EF4-FFF2-40B4-BE49-F238E27FC236}">
                <a16:creationId xmlns:a16="http://schemas.microsoft.com/office/drawing/2014/main" id="{3B072437-B6E6-4E39-AF29-29937FA60FB9}"/>
              </a:ext>
            </a:extLst>
          </p:cNvPr>
          <p:cNvSpPr>
            <a:spLocks noGrp="1"/>
          </p:cNvSpPr>
          <p:nvPr>
            <p:ph type="title"/>
          </p:nvPr>
        </p:nvSpPr>
        <p:spPr>
          <a:xfrm>
            <a:off x="457200" y="590550"/>
            <a:ext cx="8305800" cy="742950"/>
          </a:xfrm>
        </p:spPr>
        <p:txBody>
          <a:bodyPr/>
          <a:lstStyle/>
          <a:p>
            <a:r>
              <a:rPr kumimoji="1" lang="en-US" altLang="ja-JP" dirty="0"/>
              <a:t>Results: Impulse response</a:t>
            </a:r>
            <a:endParaRPr kumimoji="1" lang="ja-JP" altLang="en-US" dirty="0"/>
          </a:p>
        </p:txBody>
      </p:sp>
      <p:sp>
        <p:nvSpPr>
          <p:cNvPr id="20" name="コンテンツ プレースホルダー 2">
            <a:extLst>
              <a:ext uri="{FF2B5EF4-FFF2-40B4-BE49-F238E27FC236}">
                <a16:creationId xmlns:a16="http://schemas.microsoft.com/office/drawing/2014/main" id="{2B9BCAA1-1A72-42CF-9924-703A936B979D}"/>
              </a:ext>
            </a:extLst>
          </p:cNvPr>
          <p:cNvSpPr txBox="1">
            <a:spLocks/>
          </p:cNvSpPr>
          <p:nvPr/>
        </p:nvSpPr>
        <p:spPr>
          <a:xfrm>
            <a:off x="4052885" y="2365767"/>
            <a:ext cx="990600" cy="523875"/>
          </a:xfrm>
          <a:prstGeom prst="rect">
            <a:avLst/>
          </a:prstGeom>
        </p:spPr>
        <p:txBody>
          <a:bodyPr vert="horz" lIns="0" tIns="45720" rIns="91440" bIns="45720" rtlCol="0" anchor="ctr">
            <a:normAutofit/>
          </a:bodyPr>
          <a:lst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Wingdings" pitchFamily="2" charset="2"/>
              <a:buNone/>
            </a:pPr>
            <a:r>
              <a:rPr kumimoji="1" lang="en-US" altLang="ja-JP" b="1" dirty="0">
                <a:solidFill>
                  <a:schemeClr val="tx1"/>
                </a:solidFill>
              </a:rPr>
              <a:t>Day</a:t>
            </a:r>
            <a:endParaRPr kumimoji="1" lang="en-US" altLang="ja-JP" dirty="0">
              <a:solidFill>
                <a:schemeClr val="tx1"/>
              </a:solidFill>
            </a:endParaRPr>
          </a:p>
        </p:txBody>
      </p:sp>
      <p:sp>
        <p:nvSpPr>
          <p:cNvPr id="21" name="コンテンツ プレースホルダー 2">
            <a:extLst>
              <a:ext uri="{FF2B5EF4-FFF2-40B4-BE49-F238E27FC236}">
                <a16:creationId xmlns:a16="http://schemas.microsoft.com/office/drawing/2014/main" id="{C8FA5D5C-2689-4C3B-8BFF-004CE0516585}"/>
              </a:ext>
            </a:extLst>
          </p:cNvPr>
          <p:cNvSpPr txBox="1">
            <a:spLocks/>
          </p:cNvSpPr>
          <p:nvPr/>
        </p:nvSpPr>
        <p:spPr>
          <a:xfrm>
            <a:off x="4048125" y="4197349"/>
            <a:ext cx="990600" cy="523875"/>
          </a:xfrm>
          <a:prstGeom prst="rect">
            <a:avLst/>
          </a:prstGeom>
        </p:spPr>
        <p:txBody>
          <a:bodyPr vert="horz" lIns="0" tIns="45720" rIns="91440" bIns="45720" rtlCol="0" anchor="ctr">
            <a:normAutofit/>
          </a:bodyPr>
          <a:lst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Wingdings" pitchFamily="2" charset="2"/>
              <a:buNone/>
            </a:pPr>
            <a:r>
              <a:rPr kumimoji="1" lang="en-US" altLang="ja-JP" b="1" dirty="0">
                <a:solidFill>
                  <a:schemeClr val="tx1"/>
                </a:solidFill>
              </a:rPr>
              <a:t>Night</a:t>
            </a:r>
            <a:endParaRPr kumimoji="1" lang="en-US" altLang="ja-JP" dirty="0">
              <a:solidFill>
                <a:schemeClr val="tx1"/>
              </a:solidFill>
            </a:endParaRPr>
          </a:p>
        </p:txBody>
      </p:sp>
      <p:sp>
        <p:nvSpPr>
          <p:cNvPr id="3" name="Oval 2">
            <a:extLst>
              <a:ext uri="{FF2B5EF4-FFF2-40B4-BE49-F238E27FC236}">
                <a16:creationId xmlns:a16="http://schemas.microsoft.com/office/drawing/2014/main" id="{628B548B-9D48-46DB-9474-5DE3700F2AF9}"/>
              </a:ext>
            </a:extLst>
          </p:cNvPr>
          <p:cNvSpPr>
            <a:spLocks noChangeAspect="1"/>
          </p:cNvSpPr>
          <p:nvPr/>
        </p:nvSpPr>
        <p:spPr>
          <a:xfrm>
            <a:off x="3048000" y="3128573"/>
            <a:ext cx="445950" cy="445950"/>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コンテンツ プレースホルダー 2">
            <a:extLst>
              <a:ext uri="{FF2B5EF4-FFF2-40B4-BE49-F238E27FC236}">
                <a16:creationId xmlns:a16="http://schemas.microsoft.com/office/drawing/2014/main" id="{27D8E132-E04C-4390-9A11-DA1D51F252B5}"/>
              </a:ext>
            </a:extLst>
          </p:cNvPr>
          <p:cNvSpPr txBox="1">
            <a:spLocks/>
          </p:cNvSpPr>
          <p:nvPr/>
        </p:nvSpPr>
        <p:spPr>
          <a:xfrm>
            <a:off x="2438400" y="3424483"/>
            <a:ext cx="1752601" cy="523875"/>
          </a:xfrm>
          <a:prstGeom prst="rect">
            <a:avLst/>
          </a:prstGeom>
        </p:spPr>
        <p:txBody>
          <a:bodyPr vert="horz" lIns="0" tIns="45720" rIns="91440" bIns="45720" rtlCol="0" anchor="ctr">
            <a:normAutofit/>
          </a:bodyPr>
          <a:lst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Wingdings" pitchFamily="2" charset="2"/>
              <a:buNone/>
            </a:pPr>
            <a:r>
              <a:rPr kumimoji="1" lang="en-US" altLang="ja-JP" sz="1200" b="1" dirty="0">
                <a:solidFill>
                  <a:srgbClr val="FF0000"/>
                </a:solidFill>
              </a:rPr>
              <a:t>Echo from the building</a:t>
            </a:r>
            <a:endParaRPr kumimoji="1" lang="en-US" altLang="ja-JP" sz="1200" dirty="0">
              <a:solidFill>
                <a:srgbClr val="FF0000"/>
              </a:solidFill>
            </a:endParaRPr>
          </a:p>
        </p:txBody>
      </p:sp>
      <p:sp>
        <p:nvSpPr>
          <p:cNvPr id="23" name="コンテンツ プレースホルダー 2">
            <a:extLst>
              <a:ext uri="{FF2B5EF4-FFF2-40B4-BE49-F238E27FC236}">
                <a16:creationId xmlns:a16="http://schemas.microsoft.com/office/drawing/2014/main" id="{FA6EDBE9-9565-4BC2-8A37-742533714AD0}"/>
              </a:ext>
            </a:extLst>
          </p:cNvPr>
          <p:cNvSpPr>
            <a:spLocks noGrp="1"/>
          </p:cNvSpPr>
          <p:nvPr>
            <p:ph idx="1"/>
          </p:nvPr>
        </p:nvSpPr>
        <p:spPr>
          <a:xfrm>
            <a:off x="5257800" y="1208869"/>
            <a:ext cx="3381366" cy="3410756"/>
          </a:xfrm>
        </p:spPr>
        <p:txBody>
          <a:bodyPr>
            <a:normAutofit/>
          </a:bodyPr>
          <a:lstStyle/>
          <a:p>
            <a:r>
              <a:rPr kumimoji="1" lang="en-US" altLang="ja-JP" dirty="0"/>
              <a:t>The echo from the school building was captured only at night</a:t>
            </a:r>
          </a:p>
        </p:txBody>
      </p:sp>
    </p:spTree>
    <p:extLst>
      <p:ext uri="{BB962C8B-B14F-4D97-AF65-F5344CB8AC3E}">
        <p14:creationId xmlns:p14="http://schemas.microsoft.com/office/powerpoint/2010/main" val="770379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18C94F-E6A6-D35A-D219-191598A5F232}"/>
              </a:ext>
            </a:extLst>
          </p:cNvPr>
          <p:cNvSpPr>
            <a:spLocks noGrp="1"/>
          </p:cNvSpPr>
          <p:nvPr>
            <p:ph type="title"/>
          </p:nvPr>
        </p:nvSpPr>
        <p:spPr/>
        <p:txBody>
          <a:bodyPr/>
          <a:lstStyle/>
          <a:p>
            <a:r>
              <a:rPr kumimoji="1" lang="en-US" altLang="ja-JP" dirty="0"/>
              <a:t>Results: Averaged SPL on the school building surface</a:t>
            </a:r>
            <a:endParaRPr kumimoji="1" lang="ja-JP" altLang="en-US" dirty="0"/>
          </a:p>
        </p:txBody>
      </p:sp>
      <p:pic>
        <p:nvPicPr>
          <p:cNvPr id="19" name="Picture 18">
            <a:extLst>
              <a:ext uri="{FF2B5EF4-FFF2-40B4-BE49-F238E27FC236}">
                <a16:creationId xmlns:a16="http://schemas.microsoft.com/office/drawing/2014/main" id="{CB3CAEA4-E310-4B11-A52E-7028B7304FC8}"/>
              </a:ext>
            </a:extLst>
          </p:cNvPr>
          <p:cNvPicPr/>
          <p:nvPr/>
        </p:nvPicPr>
        <p:blipFill>
          <a:blip r:embed="rId3"/>
          <a:stretch>
            <a:fillRect/>
          </a:stretch>
        </p:blipFill>
        <p:spPr>
          <a:xfrm>
            <a:off x="1871980" y="1509395"/>
            <a:ext cx="5400040" cy="2124710"/>
          </a:xfrm>
          <a:prstGeom prst="rect">
            <a:avLst/>
          </a:prstGeom>
        </p:spPr>
      </p:pic>
      <p:sp>
        <p:nvSpPr>
          <p:cNvPr id="20" name="コンテンツ プレースホルダー 2">
            <a:extLst>
              <a:ext uri="{FF2B5EF4-FFF2-40B4-BE49-F238E27FC236}">
                <a16:creationId xmlns:a16="http://schemas.microsoft.com/office/drawing/2014/main" id="{201F8B5E-476B-4703-A15B-2F5A38AFC985}"/>
              </a:ext>
            </a:extLst>
          </p:cNvPr>
          <p:cNvSpPr>
            <a:spLocks noGrp="1"/>
          </p:cNvSpPr>
          <p:nvPr>
            <p:ph idx="1"/>
          </p:nvPr>
        </p:nvSpPr>
        <p:spPr>
          <a:xfrm>
            <a:off x="457200" y="3713388"/>
            <a:ext cx="6505566" cy="809625"/>
          </a:xfrm>
        </p:spPr>
        <p:txBody>
          <a:bodyPr>
            <a:normAutofit/>
          </a:bodyPr>
          <a:lstStyle/>
          <a:p>
            <a:r>
              <a:rPr kumimoji="1" lang="en-US" altLang="ja-JP" dirty="0"/>
              <a:t>At night the building surface receives louder sound of more than 5.5 dB except 4 kHz in comparison to day</a:t>
            </a:r>
          </a:p>
        </p:txBody>
      </p:sp>
    </p:spTree>
    <p:extLst>
      <p:ext uri="{BB962C8B-B14F-4D97-AF65-F5344CB8AC3E}">
        <p14:creationId xmlns:p14="http://schemas.microsoft.com/office/powerpoint/2010/main" val="4354433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18C94F-E6A6-D35A-D219-191598A5F232}"/>
              </a:ext>
            </a:extLst>
          </p:cNvPr>
          <p:cNvSpPr>
            <a:spLocks noGrp="1"/>
          </p:cNvSpPr>
          <p:nvPr>
            <p:ph type="title"/>
          </p:nvPr>
        </p:nvSpPr>
        <p:spPr>
          <a:xfrm>
            <a:off x="419100" y="590550"/>
            <a:ext cx="8305800" cy="742950"/>
          </a:xfrm>
        </p:spPr>
        <p:txBody>
          <a:bodyPr/>
          <a:lstStyle/>
          <a:p>
            <a:r>
              <a:rPr kumimoji="1" lang="en-US" altLang="ja-JP" dirty="0" err="1"/>
              <a:t>Auralization</a:t>
            </a:r>
            <a:endParaRPr kumimoji="1" lang="ja-JP" altLang="en-US" dirty="0"/>
          </a:p>
        </p:txBody>
      </p:sp>
      <p:sp>
        <p:nvSpPr>
          <p:cNvPr id="25" name="コンテンツ プレースホルダー 2">
            <a:extLst>
              <a:ext uri="{FF2B5EF4-FFF2-40B4-BE49-F238E27FC236}">
                <a16:creationId xmlns:a16="http://schemas.microsoft.com/office/drawing/2014/main" id="{5EA7A510-25D4-4D20-8928-841A2D3AF8DD}"/>
              </a:ext>
            </a:extLst>
          </p:cNvPr>
          <p:cNvSpPr>
            <a:spLocks noGrp="1"/>
          </p:cNvSpPr>
          <p:nvPr>
            <p:ph idx="1"/>
          </p:nvPr>
        </p:nvSpPr>
        <p:spPr>
          <a:xfrm>
            <a:off x="5105400" y="1354365"/>
            <a:ext cx="3619500" cy="3752850"/>
          </a:xfrm>
        </p:spPr>
        <p:txBody>
          <a:bodyPr>
            <a:normAutofit/>
          </a:bodyPr>
          <a:lstStyle/>
          <a:p>
            <a:pPr>
              <a:buClr>
                <a:schemeClr val="tx1"/>
              </a:buClr>
            </a:pPr>
            <a:r>
              <a:rPr kumimoji="1" lang="en-US" altLang="ja-JP" dirty="0">
                <a:solidFill>
                  <a:schemeClr val="tx1"/>
                </a:solidFill>
              </a:rPr>
              <a:t>You can compare sounds at the player’s position auditorily between the day and the night conditions, and hear the echo for the night condition</a:t>
            </a:r>
          </a:p>
          <a:p>
            <a:pPr marL="0" indent="0">
              <a:spcBef>
                <a:spcPts val="500"/>
              </a:spcBef>
              <a:buClr>
                <a:schemeClr val="bg1"/>
              </a:buClr>
              <a:buNone/>
            </a:pPr>
            <a:endParaRPr kumimoji="1" lang="en-US" altLang="ja-JP" sz="1400" dirty="0"/>
          </a:p>
          <a:p>
            <a:pPr marL="0" indent="0">
              <a:spcBef>
                <a:spcPts val="500"/>
              </a:spcBef>
              <a:buClr>
                <a:schemeClr val="bg1"/>
              </a:buClr>
              <a:buNone/>
            </a:pPr>
            <a:endParaRPr kumimoji="1" lang="en-US" altLang="ja-JP" sz="1400" dirty="0"/>
          </a:p>
        </p:txBody>
      </p:sp>
      <p:pic>
        <p:nvPicPr>
          <p:cNvPr id="4" name="Picture 3">
            <a:extLst>
              <a:ext uri="{FF2B5EF4-FFF2-40B4-BE49-F238E27FC236}">
                <a16:creationId xmlns:a16="http://schemas.microsoft.com/office/drawing/2014/main" id="{6C05B61A-AC93-4473-85DF-385298C52B86}"/>
              </a:ext>
            </a:extLst>
          </p:cNvPr>
          <p:cNvPicPr>
            <a:picLocks noChangeAspect="1"/>
          </p:cNvPicPr>
          <p:nvPr/>
        </p:nvPicPr>
        <p:blipFill>
          <a:blip r:embed="rId7"/>
          <a:stretch>
            <a:fillRect/>
          </a:stretch>
        </p:blipFill>
        <p:spPr>
          <a:xfrm>
            <a:off x="411076" y="1357086"/>
            <a:ext cx="4359450" cy="1715194"/>
          </a:xfrm>
          <a:prstGeom prst="rect">
            <a:avLst/>
          </a:prstGeom>
        </p:spPr>
      </p:pic>
      <p:pic>
        <p:nvPicPr>
          <p:cNvPr id="5" name="Picture 4">
            <a:extLst>
              <a:ext uri="{FF2B5EF4-FFF2-40B4-BE49-F238E27FC236}">
                <a16:creationId xmlns:a16="http://schemas.microsoft.com/office/drawing/2014/main" id="{302EDBF9-F378-4C88-9B45-2B3E72682DF8}"/>
              </a:ext>
            </a:extLst>
          </p:cNvPr>
          <p:cNvPicPr>
            <a:picLocks noChangeAspect="1"/>
          </p:cNvPicPr>
          <p:nvPr/>
        </p:nvPicPr>
        <p:blipFill>
          <a:blip r:embed="rId8"/>
          <a:stretch>
            <a:fillRect/>
          </a:stretch>
        </p:blipFill>
        <p:spPr>
          <a:xfrm>
            <a:off x="411076" y="3167124"/>
            <a:ext cx="4359450" cy="1715194"/>
          </a:xfrm>
          <a:prstGeom prst="rect">
            <a:avLst/>
          </a:prstGeom>
        </p:spPr>
      </p:pic>
      <p:pic>
        <p:nvPicPr>
          <p:cNvPr id="3" name="Auralization_Day">
            <a:hlinkClick r:id="" action="ppaction://media"/>
            <a:extLst>
              <a:ext uri="{FF2B5EF4-FFF2-40B4-BE49-F238E27FC236}">
                <a16:creationId xmlns:a16="http://schemas.microsoft.com/office/drawing/2014/main" id="{FE6650A6-D69F-4AE0-8AA0-E85A4AB09B68}"/>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5431973" y="3415121"/>
            <a:ext cx="609600" cy="609600"/>
          </a:xfrm>
          <a:prstGeom prst="rect">
            <a:avLst/>
          </a:prstGeom>
        </p:spPr>
      </p:pic>
      <p:pic>
        <p:nvPicPr>
          <p:cNvPr id="6" name="Auralization_Night">
            <a:hlinkClick r:id="" action="ppaction://media"/>
            <a:extLst>
              <a:ext uri="{FF2B5EF4-FFF2-40B4-BE49-F238E27FC236}">
                <a16:creationId xmlns:a16="http://schemas.microsoft.com/office/drawing/2014/main" id="{2250E1B6-B4BE-487C-941C-F5DAC843644A}"/>
              </a:ext>
            </a:extLst>
          </p:cNvPr>
          <p:cNvPicPr>
            <a:picLocks noChangeAspect="1"/>
          </p:cNvPicPr>
          <p:nvPr>
            <a:audioFile r:link="rId4"/>
            <p:extLst>
              <p:ext uri="{DAA4B4D4-6D71-4841-9C94-3DE7FCFB9230}">
                <p14:media xmlns:p14="http://schemas.microsoft.com/office/powerpoint/2010/main" r:embed="rId3"/>
              </p:ext>
            </p:extLst>
          </p:nvPr>
        </p:nvPicPr>
        <p:blipFill>
          <a:blip r:embed="rId9"/>
          <a:stretch>
            <a:fillRect/>
          </a:stretch>
        </p:blipFill>
        <p:spPr>
          <a:xfrm>
            <a:off x="6477000" y="3415121"/>
            <a:ext cx="609600" cy="609600"/>
          </a:xfrm>
          <a:prstGeom prst="rect">
            <a:avLst/>
          </a:prstGeom>
        </p:spPr>
      </p:pic>
      <p:sp>
        <p:nvSpPr>
          <p:cNvPr id="8" name="コンテンツ プレースホルダー 2">
            <a:extLst>
              <a:ext uri="{FF2B5EF4-FFF2-40B4-BE49-F238E27FC236}">
                <a16:creationId xmlns:a16="http://schemas.microsoft.com/office/drawing/2014/main" id="{AD1096D5-FBFD-4090-8488-547BCD1BDA5F}"/>
              </a:ext>
            </a:extLst>
          </p:cNvPr>
          <p:cNvSpPr txBox="1">
            <a:spLocks/>
          </p:cNvSpPr>
          <p:nvPr/>
        </p:nvSpPr>
        <p:spPr>
          <a:xfrm>
            <a:off x="5241473" y="3846940"/>
            <a:ext cx="990600" cy="523875"/>
          </a:xfrm>
          <a:prstGeom prst="rect">
            <a:avLst/>
          </a:prstGeom>
        </p:spPr>
        <p:txBody>
          <a:bodyPr vert="horz" lIns="0" tIns="45720" rIns="91440" bIns="45720" rtlCol="0" anchor="ctr">
            <a:normAutofit/>
          </a:bodyPr>
          <a:lst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0"/>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Wingdings" pitchFamily="2" charset="2"/>
              <a:buNone/>
            </a:pPr>
            <a:r>
              <a:rPr kumimoji="1" lang="en-US" altLang="ja-JP" b="1" u="sng" dirty="0">
                <a:solidFill>
                  <a:schemeClr val="tx1"/>
                </a:solidFill>
              </a:rPr>
              <a:t>Day</a:t>
            </a:r>
            <a:endParaRPr kumimoji="1" lang="en-US" altLang="ja-JP" u="sng" dirty="0">
              <a:solidFill>
                <a:schemeClr val="tx1"/>
              </a:solidFill>
            </a:endParaRPr>
          </a:p>
        </p:txBody>
      </p:sp>
      <p:sp>
        <p:nvSpPr>
          <p:cNvPr id="9" name="コンテンツ プレースホルダー 2">
            <a:extLst>
              <a:ext uri="{FF2B5EF4-FFF2-40B4-BE49-F238E27FC236}">
                <a16:creationId xmlns:a16="http://schemas.microsoft.com/office/drawing/2014/main" id="{701EF1DA-69D3-44ED-B341-ADB8B1991204}"/>
              </a:ext>
            </a:extLst>
          </p:cNvPr>
          <p:cNvSpPr txBox="1">
            <a:spLocks/>
          </p:cNvSpPr>
          <p:nvPr/>
        </p:nvSpPr>
        <p:spPr>
          <a:xfrm>
            <a:off x="6281740" y="3846941"/>
            <a:ext cx="990600" cy="523875"/>
          </a:xfrm>
          <a:prstGeom prst="rect">
            <a:avLst/>
          </a:prstGeom>
        </p:spPr>
        <p:txBody>
          <a:bodyPr vert="horz" lIns="0" tIns="45720" rIns="91440" bIns="45720" rtlCol="0" anchor="ctr">
            <a:normAutofit/>
          </a:bodyPr>
          <a:lst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0"/>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Wingdings" pitchFamily="2" charset="2"/>
              <a:buNone/>
            </a:pPr>
            <a:r>
              <a:rPr kumimoji="1" lang="en-US" altLang="ja-JP" b="1" u="sng" dirty="0">
                <a:solidFill>
                  <a:schemeClr val="tx1"/>
                </a:solidFill>
              </a:rPr>
              <a:t>Night</a:t>
            </a:r>
            <a:endParaRPr kumimoji="1" lang="en-US" altLang="ja-JP" u="sng" dirty="0">
              <a:solidFill>
                <a:schemeClr val="tx1"/>
              </a:solidFill>
            </a:endParaRPr>
          </a:p>
        </p:txBody>
      </p:sp>
      <p:sp>
        <p:nvSpPr>
          <p:cNvPr id="10" name="TextBox 9">
            <a:extLst>
              <a:ext uri="{FF2B5EF4-FFF2-40B4-BE49-F238E27FC236}">
                <a16:creationId xmlns:a16="http://schemas.microsoft.com/office/drawing/2014/main" id="{27DE9BD0-9DEC-4B2C-9011-A9B1C9D93DFD}"/>
              </a:ext>
            </a:extLst>
          </p:cNvPr>
          <p:cNvSpPr txBox="1"/>
          <p:nvPr/>
        </p:nvSpPr>
        <p:spPr>
          <a:xfrm>
            <a:off x="5237766" y="4456540"/>
            <a:ext cx="3697667" cy="461665"/>
          </a:xfrm>
          <a:prstGeom prst="rect">
            <a:avLst/>
          </a:prstGeom>
          <a:noFill/>
        </p:spPr>
        <p:txBody>
          <a:bodyPr wrap="square" rtlCol="0">
            <a:spAutoFit/>
          </a:bodyPr>
          <a:lstStyle/>
          <a:p>
            <a:r>
              <a:rPr lang="en-US" sz="800" dirty="0"/>
              <a:t>The anechoic sound is provided by The Open AIR Library (</a:t>
            </a:r>
            <a:r>
              <a:rPr lang="en-US" sz="800" dirty="0">
                <a:hlinkClick r:id="rId11"/>
              </a:rPr>
              <a:t>https://www.openair.hosted.york.ac.uk/</a:t>
            </a:r>
            <a:r>
              <a:rPr lang="en-US" sz="800" dirty="0"/>
              <a:t>) under CC BY 4.0 (</a:t>
            </a:r>
            <a:r>
              <a:rPr lang="en-US" sz="800" dirty="0">
                <a:hlinkClick r:id="rId12"/>
              </a:rPr>
              <a:t>https://creativecommons.org/licenses/by/4.0/</a:t>
            </a:r>
            <a:r>
              <a:rPr lang="en-US" sz="800" dirty="0"/>
              <a:t>).</a:t>
            </a:r>
            <a:endParaRPr lang="en-US" sz="800" dirty="0">
              <a:solidFill>
                <a:schemeClr val="bg1">
                  <a:lumMod val="75000"/>
                </a:schemeClr>
              </a:solidFill>
            </a:endParaRPr>
          </a:p>
        </p:txBody>
      </p:sp>
    </p:spTree>
    <p:extLst>
      <p:ext uri="{BB962C8B-B14F-4D97-AF65-F5344CB8AC3E}">
        <p14:creationId xmlns:p14="http://schemas.microsoft.com/office/powerpoint/2010/main" val="2661540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500"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75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1" fill="hold" display="0">
                  <p:stCondLst>
                    <p:cond delay="indefinite"/>
                  </p:stCondLst>
                  <p:endCondLst>
                    <p:cond evt="onStopAudio" delay="0">
                      <p:tgtEl>
                        <p:sldTgt/>
                      </p:tgtEl>
                    </p:cond>
                  </p:endCondLst>
                </p:cTn>
                <p:tgtEl>
                  <p:spTgt spid="3"/>
                </p:tgtEl>
              </p:cMediaNode>
            </p:audio>
            <p:audio>
              <p:cMediaNode vol="80000">
                <p:cTn id="12" fill="hold" display="0">
                  <p:stCondLst>
                    <p:cond delay="indefinite"/>
                  </p:stCondLst>
                  <p:endCondLst>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18C94F-E6A6-D35A-D219-191598A5F232}"/>
              </a:ext>
            </a:extLst>
          </p:cNvPr>
          <p:cNvSpPr>
            <a:spLocks noGrp="1"/>
          </p:cNvSpPr>
          <p:nvPr>
            <p:ph type="title"/>
          </p:nvPr>
        </p:nvSpPr>
        <p:spPr/>
        <p:txBody>
          <a:bodyPr/>
          <a:lstStyle/>
          <a:p>
            <a:r>
              <a:rPr kumimoji="1" lang="en-US" altLang="ja-JP" dirty="0"/>
              <a:t>COMSOL’s Ray Tracing method</a:t>
            </a:r>
            <a:endParaRPr kumimoji="1" lang="ja-JP" altLang="en-US" dirty="0"/>
          </a:p>
        </p:txBody>
      </p:sp>
      <p:sp>
        <p:nvSpPr>
          <p:cNvPr id="3" name="コンテンツ プレースホルダー 2">
            <a:extLst>
              <a:ext uri="{FF2B5EF4-FFF2-40B4-BE49-F238E27FC236}">
                <a16:creationId xmlns:a16="http://schemas.microsoft.com/office/drawing/2014/main" id="{CF9C3274-B3ED-BB0A-4A67-85CB061075F3}"/>
              </a:ext>
            </a:extLst>
          </p:cNvPr>
          <p:cNvSpPr>
            <a:spLocks noGrp="1"/>
          </p:cNvSpPr>
          <p:nvPr>
            <p:ph idx="1"/>
          </p:nvPr>
        </p:nvSpPr>
        <p:spPr/>
        <p:txBody>
          <a:bodyPr>
            <a:normAutofit/>
          </a:bodyPr>
          <a:lstStyle/>
          <a:p>
            <a:r>
              <a:rPr kumimoji="1" lang="en-US" altLang="ja-JP" sz="1900" dirty="0"/>
              <a:t>Capability for inhomogeneous</a:t>
            </a:r>
            <a:r>
              <a:rPr kumimoji="1" lang="ja-JP" altLang="en-US" sz="1900" dirty="0"/>
              <a:t> </a:t>
            </a:r>
            <a:r>
              <a:rPr kumimoji="1" lang="en-US" altLang="ja-JP" sz="1900" dirty="0"/>
              <a:t>medium</a:t>
            </a:r>
          </a:p>
          <a:p>
            <a:r>
              <a:rPr kumimoji="1" lang="en-US" altLang="ja-JP" sz="1900" dirty="0"/>
              <a:t>E.g., outdoor with temperature gradient</a:t>
            </a:r>
          </a:p>
          <a:p>
            <a:r>
              <a:rPr kumimoji="1" lang="en-US" altLang="ja-JP" sz="1900" dirty="0"/>
              <a:t>Modeling famous phenomenon | Why sound travels further at night</a:t>
            </a:r>
          </a:p>
          <a:p>
            <a:r>
              <a:rPr kumimoji="1" lang="en-US" altLang="ja-JP" sz="1900" dirty="0"/>
              <a:t>Sound echo from the school building 500 m away</a:t>
            </a:r>
          </a:p>
        </p:txBody>
      </p:sp>
    </p:spTree>
    <p:extLst>
      <p:ext uri="{BB962C8B-B14F-4D97-AF65-F5344CB8AC3E}">
        <p14:creationId xmlns:p14="http://schemas.microsoft.com/office/powerpoint/2010/main" val="516145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18C94F-E6A6-D35A-D219-191598A5F232}"/>
              </a:ext>
            </a:extLst>
          </p:cNvPr>
          <p:cNvSpPr>
            <a:spLocks noGrp="1"/>
          </p:cNvSpPr>
          <p:nvPr>
            <p:ph type="title"/>
          </p:nvPr>
        </p:nvSpPr>
        <p:spPr/>
        <p:txBody>
          <a:bodyPr>
            <a:normAutofit/>
          </a:bodyPr>
          <a:lstStyle/>
          <a:p>
            <a:r>
              <a:rPr kumimoji="1" lang="en-US" altLang="ja-JP" dirty="0"/>
              <a:t>Ray Trajectory of outdoor sound at day and night </a:t>
            </a:r>
            <a:endParaRPr kumimoji="1" lang="ja-JP" altLang="en-US" dirty="0"/>
          </a:p>
        </p:txBody>
      </p:sp>
      <p:pic>
        <p:nvPicPr>
          <p:cNvPr id="5" name="Picture 4">
            <a:extLst>
              <a:ext uri="{FF2B5EF4-FFF2-40B4-BE49-F238E27FC236}">
                <a16:creationId xmlns:a16="http://schemas.microsoft.com/office/drawing/2014/main" id="{5375F156-35E0-4D31-90F6-DE56B66B7E12}"/>
              </a:ext>
            </a:extLst>
          </p:cNvPr>
          <p:cNvPicPr>
            <a:picLocks noChangeAspect="1"/>
          </p:cNvPicPr>
          <p:nvPr/>
        </p:nvPicPr>
        <p:blipFill rotWithShape="1">
          <a:blip r:embed="rId3"/>
          <a:srcRect t="30741" b="32222"/>
          <a:stretch/>
        </p:blipFill>
        <p:spPr>
          <a:xfrm>
            <a:off x="1145614" y="2647950"/>
            <a:ext cx="6852772" cy="1905000"/>
          </a:xfrm>
          <a:prstGeom prst="rect">
            <a:avLst/>
          </a:prstGeom>
        </p:spPr>
      </p:pic>
      <p:pic>
        <p:nvPicPr>
          <p:cNvPr id="6" name="Picture 5">
            <a:extLst>
              <a:ext uri="{FF2B5EF4-FFF2-40B4-BE49-F238E27FC236}">
                <a16:creationId xmlns:a16="http://schemas.microsoft.com/office/drawing/2014/main" id="{2F27A32D-D459-4684-8951-FE4FD3B5358A}"/>
              </a:ext>
            </a:extLst>
          </p:cNvPr>
          <p:cNvPicPr>
            <a:picLocks noChangeAspect="1"/>
          </p:cNvPicPr>
          <p:nvPr/>
        </p:nvPicPr>
        <p:blipFill rotWithShape="1">
          <a:blip r:embed="rId4"/>
          <a:srcRect t="25926" b="32222"/>
          <a:stretch/>
        </p:blipFill>
        <p:spPr>
          <a:xfrm>
            <a:off x="1145614" y="819150"/>
            <a:ext cx="6852772" cy="2152650"/>
          </a:xfrm>
          <a:prstGeom prst="rect">
            <a:avLst/>
          </a:prstGeom>
        </p:spPr>
      </p:pic>
      <p:sp>
        <p:nvSpPr>
          <p:cNvPr id="3" name="コンテンツ プレースホルダー 2">
            <a:extLst>
              <a:ext uri="{FF2B5EF4-FFF2-40B4-BE49-F238E27FC236}">
                <a16:creationId xmlns:a16="http://schemas.microsoft.com/office/drawing/2014/main" id="{CF9C3274-B3ED-BB0A-4A67-85CB061075F3}"/>
              </a:ext>
            </a:extLst>
          </p:cNvPr>
          <p:cNvSpPr>
            <a:spLocks noGrp="1"/>
          </p:cNvSpPr>
          <p:nvPr>
            <p:ph idx="1"/>
          </p:nvPr>
        </p:nvSpPr>
        <p:spPr>
          <a:xfrm>
            <a:off x="6553200" y="2124075"/>
            <a:ext cx="990600" cy="523875"/>
          </a:xfrm>
        </p:spPr>
        <p:txBody>
          <a:bodyPr anchor="ctr">
            <a:normAutofit/>
          </a:bodyPr>
          <a:lstStyle/>
          <a:p>
            <a:pPr marL="0" indent="0" algn="r">
              <a:buNone/>
            </a:pPr>
            <a:r>
              <a:rPr kumimoji="1" lang="en-US" altLang="ja-JP" sz="1900" b="1" dirty="0">
                <a:solidFill>
                  <a:schemeClr val="bg1"/>
                </a:solidFill>
              </a:rPr>
              <a:t>Day</a:t>
            </a:r>
            <a:endParaRPr kumimoji="1" lang="en-US" altLang="ja-JP" sz="1900" dirty="0">
              <a:solidFill>
                <a:schemeClr val="bg1"/>
              </a:solidFill>
            </a:endParaRPr>
          </a:p>
        </p:txBody>
      </p:sp>
      <p:sp>
        <p:nvSpPr>
          <p:cNvPr id="7" name="コンテンツ プレースホルダー 2">
            <a:extLst>
              <a:ext uri="{FF2B5EF4-FFF2-40B4-BE49-F238E27FC236}">
                <a16:creationId xmlns:a16="http://schemas.microsoft.com/office/drawing/2014/main" id="{B89E042A-3680-4F54-9EEF-D87B517FF50C}"/>
              </a:ext>
            </a:extLst>
          </p:cNvPr>
          <p:cNvSpPr txBox="1">
            <a:spLocks/>
          </p:cNvSpPr>
          <p:nvPr/>
        </p:nvSpPr>
        <p:spPr>
          <a:xfrm>
            <a:off x="6548440" y="3705225"/>
            <a:ext cx="990600" cy="523875"/>
          </a:xfrm>
          <a:prstGeom prst="rect">
            <a:avLst/>
          </a:prstGeom>
        </p:spPr>
        <p:txBody>
          <a:bodyPr vert="horz" lIns="0" tIns="45720" rIns="91440" bIns="45720" rtlCol="0" anchor="ctr">
            <a:normAutofit/>
          </a:bodyPr>
          <a:lst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Wingdings" pitchFamily="2" charset="2"/>
              <a:buNone/>
            </a:pPr>
            <a:r>
              <a:rPr kumimoji="1" lang="en-US" altLang="ja-JP" sz="1900" b="1" dirty="0">
                <a:solidFill>
                  <a:schemeClr val="bg1"/>
                </a:solidFill>
              </a:rPr>
              <a:t>Night</a:t>
            </a:r>
            <a:endParaRPr kumimoji="1" lang="en-US" altLang="ja-JP" sz="1900" dirty="0">
              <a:solidFill>
                <a:schemeClr val="bg1"/>
              </a:solidFill>
            </a:endParaRPr>
          </a:p>
        </p:txBody>
      </p:sp>
      <p:sp>
        <p:nvSpPr>
          <p:cNvPr id="4" name="Rectangle 3">
            <a:extLst>
              <a:ext uri="{FF2B5EF4-FFF2-40B4-BE49-F238E27FC236}">
                <a16:creationId xmlns:a16="http://schemas.microsoft.com/office/drawing/2014/main" id="{FA744A0A-4B6A-451A-B382-4A1B372987EC}"/>
              </a:ext>
            </a:extLst>
          </p:cNvPr>
          <p:cNvSpPr/>
          <p:nvPr/>
        </p:nvSpPr>
        <p:spPr>
          <a:xfrm>
            <a:off x="1447800" y="4278824"/>
            <a:ext cx="6481292" cy="738664"/>
          </a:xfrm>
          <a:prstGeom prst="rect">
            <a:avLst/>
          </a:prstGeom>
        </p:spPr>
        <p:txBody>
          <a:bodyPr wrap="square">
            <a:spAutoFit/>
          </a:bodyPr>
          <a:lstStyle/>
          <a:p>
            <a:r>
              <a:rPr lang="en-US" altLang="ja-JP" sz="1400" dirty="0">
                <a:latin typeface="Lato Light" panose="020F0502020204030203" pitchFamily="34" charset="0"/>
                <a:ea typeface="Lato Light" panose="020F0502020204030203" pitchFamily="34" charset="0"/>
                <a:cs typeface="Lato Light" panose="020F0502020204030203" pitchFamily="34" charset="0"/>
              </a:rPr>
              <a:t>Example of sound ray propagation at day (above) and night (below), where black lines are the sound rays and background color represents the temperature field with temperature rising from green to red.</a:t>
            </a:r>
            <a:endParaRPr lang="ja-JP" altLang="en-US" sz="1400" dirty="0">
              <a:latin typeface="Lato Light" panose="020F0502020204030203" pitchFamily="34" charset="0"/>
              <a:cs typeface="Lato Light" panose="020F0502020204030203" pitchFamily="34" charset="0"/>
            </a:endParaRPr>
          </a:p>
        </p:txBody>
      </p:sp>
    </p:spTree>
    <p:extLst>
      <p:ext uri="{BB962C8B-B14F-4D97-AF65-F5344CB8AC3E}">
        <p14:creationId xmlns:p14="http://schemas.microsoft.com/office/powerpoint/2010/main" val="7105264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18C94F-E6A6-D35A-D219-191598A5F232}"/>
              </a:ext>
            </a:extLst>
          </p:cNvPr>
          <p:cNvSpPr>
            <a:spLocks noGrp="1"/>
          </p:cNvSpPr>
          <p:nvPr>
            <p:ph type="title"/>
          </p:nvPr>
        </p:nvSpPr>
        <p:spPr/>
        <p:txBody>
          <a:bodyPr>
            <a:normAutofit/>
          </a:bodyPr>
          <a:lstStyle/>
          <a:p>
            <a:r>
              <a:rPr kumimoji="1" lang="en-US" altLang="ja-JP" dirty="0"/>
              <a:t>Simulation procedure</a:t>
            </a:r>
            <a:endParaRPr kumimoji="1" lang="ja-JP" altLang="en-US" dirty="0"/>
          </a:p>
        </p:txBody>
      </p:sp>
      <p:sp>
        <p:nvSpPr>
          <p:cNvPr id="3" name="コンテンツ プレースホルダー 2">
            <a:extLst>
              <a:ext uri="{FF2B5EF4-FFF2-40B4-BE49-F238E27FC236}">
                <a16:creationId xmlns:a16="http://schemas.microsoft.com/office/drawing/2014/main" id="{CF9C3274-B3ED-BB0A-4A67-85CB061075F3}"/>
              </a:ext>
            </a:extLst>
          </p:cNvPr>
          <p:cNvSpPr>
            <a:spLocks noGrp="1"/>
          </p:cNvSpPr>
          <p:nvPr>
            <p:ph idx="1"/>
          </p:nvPr>
        </p:nvSpPr>
        <p:spPr/>
        <p:txBody>
          <a:bodyPr>
            <a:normAutofit/>
          </a:bodyPr>
          <a:lstStyle/>
          <a:p>
            <a:r>
              <a:rPr kumimoji="1" lang="en-US" altLang="ja-JP" sz="1900" b="1" dirty="0"/>
              <a:t>Step 1 </a:t>
            </a:r>
            <a:r>
              <a:rPr kumimoji="1" lang="en-US" altLang="ja-JP" sz="1900" dirty="0"/>
              <a:t>| Calculate temperature field with </a:t>
            </a:r>
            <a:r>
              <a:rPr kumimoji="1" lang="en-US" altLang="ja-JP" sz="1900" i="1" dirty="0"/>
              <a:t>Heat Transfer</a:t>
            </a:r>
            <a:r>
              <a:rPr kumimoji="1" lang="en-US" altLang="ja-JP" sz="1900" dirty="0"/>
              <a:t>                                                 Parametric Sweep for temperature on the ground </a:t>
            </a:r>
            <a:endParaRPr kumimoji="1" lang="en-US" altLang="ja-JP" sz="1900" i="1" dirty="0"/>
          </a:p>
          <a:p>
            <a:r>
              <a:rPr kumimoji="1" lang="en-US" altLang="ja-JP" sz="1900" b="1" dirty="0"/>
              <a:t>Step 2 </a:t>
            </a:r>
            <a:r>
              <a:rPr kumimoji="1" lang="en-US" altLang="ja-JP" sz="1900" dirty="0"/>
              <a:t>| Calculate radiation directivity of bell with </a:t>
            </a:r>
            <a:r>
              <a:rPr kumimoji="1" lang="en-US" altLang="ja-JP" sz="1900" i="1" dirty="0"/>
              <a:t>Pressure Acoustics</a:t>
            </a:r>
            <a:r>
              <a:rPr kumimoji="1" lang="en-US" altLang="ja-JP" sz="1900" dirty="0"/>
              <a:t>                      using temperature field obtained by Step 1</a:t>
            </a:r>
            <a:endParaRPr kumimoji="1" lang="en-US" altLang="ja-JP" sz="1900" i="1" dirty="0"/>
          </a:p>
          <a:p>
            <a:r>
              <a:rPr kumimoji="1" lang="en-US" altLang="ja-JP" sz="1900" b="1" dirty="0"/>
              <a:t>Step 3 </a:t>
            </a:r>
            <a:r>
              <a:rPr kumimoji="1" lang="en-US" altLang="ja-JP" sz="1900" dirty="0"/>
              <a:t>| Calculate sound travel in outdoor with </a:t>
            </a:r>
            <a:r>
              <a:rPr kumimoji="1" lang="en-US" altLang="ja-JP" sz="1900" i="1" dirty="0"/>
              <a:t>Ray Acoustics                                      </a:t>
            </a:r>
            <a:r>
              <a:rPr kumimoji="1" lang="en-US" altLang="ja-JP" sz="1900" dirty="0"/>
              <a:t>using temperature field obtained by Step 1                                                                                and source directivity obtained by Step 2</a:t>
            </a:r>
          </a:p>
          <a:p>
            <a:r>
              <a:rPr kumimoji="1" lang="en-US" altLang="ja-JP" sz="1900" b="1" dirty="0"/>
              <a:t>Output</a:t>
            </a:r>
            <a:r>
              <a:rPr kumimoji="1" lang="en-US" altLang="ja-JP" sz="1900" dirty="0"/>
              <a:t> | Visualization of ray paths and </a:t>
            </a:r>
            <a:r>
              <a:rPr kumimoji="1" lang="en-US" altLang="ja-JP" sz="1900" dirty="0" err="1"/>
              <a:t>auralized</a:t>
            </a:r>
            <a:r>
              <a:rPr kumimoji="1" lang="en-US" altLang="ja-JP" sz="1900" dirty="0"/>
              <a:t> audio</a:t>
            </a:r>
          </a:p>
        </p:txBody>
      </p:sp>
    </p:spTree>
    <p:extLst>
      <p:ext uri="{BB962C8B-B14F-4D97-AF65-F5344CB8AC3E}">
        <p14:creationId xmlns:p14="http://schemas.microsoft.com/office/powerpoint/2010/main" val="32533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18C94F-E6A6-D35A-D219-191598A5F232}"/>
              </a:ext>
            </a:extLst>
          </p:cNvPr>
          <p:cNvSpPr>
            <a:spLocks noGrp="1"/>
          </p:cNvSpPr>
          <p:nvPr>
            <p:ph type="title"/>
          </p:nvPr>
        </p:nvSpPr>
        <p:spPr/>
        <p:txBody>
          <a:bodyPr/>
          <a:lstStyle/>
          <a:p>
            <a:r>
              <a:rPr kumimoji="1" lang="en-US" altLang="ja-JP" dirty="0"/>
              <a:t>Model description </a:t>
            </a:r>
            <a:endParaRPr kumimoji="1" lang="ja-JP" altLang="en-US" dirty="0"/>
          </a:p>
        </p:txBody>
      </p:sp>
      <p:pic>
        <p:nvPicPr>
          <p:cNvPr id="13" name="Picture 12">
            <a:extLst>
              <a:ext uri="{FF2B5EF4-FFF2-40B4-BE49-F238E27FC236}">
                <a16:creationId xmlns:a16="http://schemas.microsoft.com/office/drawing/2014/main" id="{EF1E1F6F-B25E-4A63-ADA9-CFCF1AE7775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200150"/>
            <a:ext cx="6451347" cy="3640725"/>
          </a:xfrm>
          <a:prstGeom prst="rect">
            <a:avLst/>
          </a:prstGeom>
          <a:noFill/>
          <a:ln>
            <a:noFill/>
          </a:ln>
        </p:spPr>
      </p:pic>
      <p:sp>
        <p:nvSpPr>
          <p:cNvPr id="15" name="コンテンツ プレースホルダー 2">
            <a:extLst>
              <a:ext uri="{FF2B5EF4-FFF2-40B4-BE49-F238E27FC236}">
                <a16:creationId xmlns:a16="http://schemas.microsoft.com/office/drawing/2014/main" id="{7FB29C4C-42DE-4386-8808-1CB7F5B87ED6}"/>
              </a:ext>
            </a:extLst>
          </p:cNvPr>
          <p:cNvSpPr>
            <a:spLocks noGrp="1"/>
          </p:cNvSpPr>
          <p:nvPr>
            <p:ph idx="1"/>
          </p:nvPr>
        </p:nvSpPr>
        <p:spPr>
          <a:xfrm>
            <a:off x="3810000" y="2906016"/>
            <a:ext cx="4953000" cy="1570734"/>
          </a:xfrm>
        </p:spPr>
        <p:txBody>
          <a:bodyPr>
            <a:normAutofit/>
          </a:bodyPr>
          <a:lstStyle/>
          <a:p>
            <a:r>
              <a:rPr kumimoji="1" lang="en-US" altLang="ja-JP" dirty="0"/>
              <a:t>The geometry of the ground was created with the topographic map data published by the Geospatial Information Authority of Japan</a:t>
            </a:r>
            <a:r>
              <a:rPr kumimoji="1" lang="ja-JP" altLang="en-US" dirty="0"/>
              <a:t> </a:t>
            </a:r>
            <a:r>
              <a:rPr kumimoji="1" lang="en-US" altLang="ja-JP" dirty="0"/>
              <a:t>(</a:t>
            </a:r>
            <a:r>
              <a:rPr kumimoji="1" lang="en-US" altLang="ja-JP" dirty="0">
                <a:hlinkClick r:id="rId4"/>
              </a:rPr>
              <a:t>https://www.gsi.go.jp/ENGLISH/index.html</a:t>
            </a:r>
            <a:r>
              <a:rPr kumimoji="1" lang="en-US" altLang="ja-JP" dirty="0"/>
              <a:t>)</a:t>
            </a:r>
          </a:p>
        </p:txBody>
      </p:sp>
    </p:spTree>
    <p:extLst>
      <p:ext uri="{BB962C8B-B14F-4D97-AF65-F5344CB8AC3E}">
        <p14:creationId xmlns:p14="http://schemas.microsoft.com/office/powerpoint/2010/main" val="1956336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88A6272-83FC-4662-AA8E-1B239D599B25}"/>
              </a:ext>
            </a:extLst>
          </p:cNvPr>
          <p:cNvPicPr>
            <a:picLocks noChangeAspect="1"/>
          </p:cNvPicPr>
          <p:nvPr/>
        </p:nvPicPr>
        <p:blipFill rotWithShape="1">
          <a:blip r:embed="rId3"/>
          <a:srcRect t="31398"/>
          <a:stretch/>
        </p:blipFill>
        <p:spPr>
          <a:xfrm>
            <a:off x="250650" y="1525909"/>
            <a:ext cx="8718899" cy="2353306"/>
          </a:xfrm>
          <a:prstGeom prst="rect">
            <a:avLst/>
          </a:prstGeom>
        </p:spPr>
      </p:pic>
      <p:sp>
        <p:nvSpPr>
          <p:cNvPr id="2" name="タイトル 1">
            <a:extLst>
              <a:ext uri="{FF2B5EF4-FFF2-40B4-BE49-F238E27FC236}">
                <a16:creationId xmlns:a16="http://schemas.microsoft.com/office/drawing/2014/main" id="{7618C94F-E6A6-D35A-D219-191598A5F232}"/>
              </a:ext>
            </a:extLst>
          </p:cNvPr>
          <p:cNvSpPr>
            <a:spLocks noGrp="1"/>
          </p:cNvSpPr>
          <p:nvPr>
            <p:ph type="title"/>
          </p:nvPr>
        </p:nvSpPr>
        <p:spPr/>
        <p:txBody>
          <a:bodyPr/>
          <a:lstStyle/>
          <a:p>
            <a:r>
              <a:rPr kumimoji="1" lang="en-US" altLang="ja-JP" dirty="0"/>
              <a:t>Step 1 — Calculate temperature field</a:t>
            </a:r>
            <a:endParaRPr kumimoji="1" lang="ja-JP" altLang="en-US" dirty="0"/>
          </a:p>
        </p:txBody>
      </p:sp>
      <p:sp>
        <p:nvSpPr>
          <p:cNvPr id="13" name="Rectangle 12">
            <a:extLst>
              <a:ext uri="{FF2B5EF4-FFF2-40B4-BE49-F238E27FC236}">
                <a16:creationId xmlns:a16="http://schemas.microsoft.com/office/drawing/2014/main" id="{FA132B47-6DE0-45F2-B0A2-52EB380C3985}"/>
              </a:ext>
            </a:extLst>
          </p:cNvPr>
          <p:cNvSpPr/>
          <p:nvPr/>
        </p:nvSpPr>
        <p:spPr>
          <a:xfrm>
            <a:off x="3073081" y="2690081"/>
            <a:ext cx="4114800" cy="307777"/>
          </a:xfrm>
          <a:prstGeom prst="rect">
            <a:avLst/>
          </a:prstGeom>
        </p:spPr>
        <p:txBody>
          <a:bodyPr wrap="square">
            <a:spAutoFit/>
          </a:bodyPr>
          <a:lstStyle/>
          <a:p>
            <a:r>
              <a:rPr lang="en-US" altLang="ja-JP" sz="1400" dirty="0">
                <a:solidFill>
                  <a:srgbClr val="333333"/>
                </a:solidFill>
                <a:latin typeface="+mj-lt"/>
              </a:rPr>
              <a:t>Temperature boundary : 25[</a:t>
            </a:r>
            <a:r>
              <a:rPr lang="en-US" altLang="ja-JP" sz="1400" dirty="0" err="1">
                <a:solidFill>
                  <a:srgbClr val="333333"/>
                </a:solidFill>
                <a:latin typeface="+mj-lt"/>
              </a:rPr>
              <a:t>degC</a:t>
            </a:r>
            <a:r>
              <a:rPr lang="en-US" altLang="ja-JP" sz="1400" dirty="0">
                <a:solidFill>
                  <a:srgbClr val="333333"/>
                </a:solidFill>
                <a:latin typeface="+mj-lt"/>
              </a:rPr>
              <a:t>] or 9 [</a:t>
            </a:r>
            <a:r>
              <a:rPr lang="en-US" altLang="ja-JP" sz="1400" dirty="0" err="1">
                <a:solidFill>
                  <a:srgbClr val="333333"/>
                </a:solidFill>
                <a:latin typeface="+mj-lt"/>
              </a:rPr>
              <a:t>degC</a:t>
            </a:r>
            <a:r>
              <a:rPr lang="en-US" altLang="ja-JP" sz="1400" dirty="0">
                <a:solidFill>
                  <a:srgbClr val="333333"/>
                </a:solidFill>
                <a:latin typeface="+mj-lt"/>
              </a:rPr>
              <a:t>]</a:t>
            </a:r>
            <a:endParaRPr lang="ja-JP" altLang="en-US" sz="1400" dirty="0">
              <a:latin typeface="+mj-lt"/>
            </a:endParaRPr>
          </a:p>
        </p:txBody>
      </p:sp>
      <p:sp>
        <p:nvSpPr>
          <p:cNvPr id="15" name="Rectangle 14">
            <a:extLst>
              <a:ext uri="{FF2B5EF4-FFF2-40B4-BE49-F238E27FC236}">
                <a16:creationId xmlns:a16="http://schemas.microsoft.com/office/drawing/2014/main" id="{72321174-D01C-415E-B1ED-F411574C5BDA}"/>
              </a:ext>
            </a:extLst>
          </p:cNvPr>
          <p:cNvSpPr/>
          <p:nvPr/>
        </p:nvSpPr>
        <p:spPr>
          <a:xfrm>
            <a:off x="1371600" y="1459452"/>
            <a:ext cx="4114800" cy="307777"/>
          </a:xfrm>
          <a:prstGeom prst="rect">
            <a:avLst/>
          </a:prstGeom>
        </p:spPr>
        <p:txBody>
          <a:bodyPr wrap="square">
            <a:spAutoFit/>
          </a:bodyPr>
          <a:lstStyle/>
          <a:p>
            <a:r>
              <a:rPr lang="en-US" altLang="ja-JP" sz="1400" dirty="0">
                <a:solidFill>
                  <a:srgbClr val="333333"/>
                </a:solidFill>
                <a:latin typeface="+mj-lt"/>
              </a:rPr>
              <a:t>Temperature boundary :19[</a:t>
            </a:r>
            <a:r>
              <a:rPr lang="en-US" altLang="ja-JP" sz="1400" dirty="0" err="1">
                <a:solidFill>
                  <a:srgbClr val="333333"/>
                </a:solidFill>
                <a:latin typeface="+mj-lt"/>
              </a:rPr>
              <a:t>degC</a:t>
            </a:r>
            <a:r>
              <a:rPr lang="en-US" altLang="ja-JP" sz="1400" dirty="0">
                <a:solidFill>
                  <a:srgbClr val="333333"/>
                </a:solidFill>
                <a:latin typeface="+mj-lt"/>
              </a:rPr>
              <a:t>]</a:t>
            </a:r>
            <a:endParaRPr lang="ja-JP" altLang="en-US" sz="1400" dirty="0">
              <a:latin typeface="+mj-lt"/>
            </a:endParaRPr>
          </a:p>
        </p:txBody>
      </p:sp>
      <p:sp>
        <p:nvSpPr>
          <p:cNvPr id="16" name="コンテンツ プレースホルダー 2">
            <a:extLst>
              <a:ext uri="{FF2B5EF4-FFF2-40B4-BE49-F238E27FC236}">
                <a16:creationId xmlns:a16="http://schemas.microsoft.com/office/drawing/2014/main" id="{CDA7FD04-CC2C-4A2E-A96F-1433E8BC12CA}"/>
              </a:ext>
            </a:extLst>
          </p:cNvPr>
          <p:cNvSpPr>
            <a:spLocks noGrp="1"/>
          </p:cNvSpPr>
          <p:nvPr>
            <p:ph idx="1"/>
          </p:nvPr>
        </p:nvSpPr>
        <p:spPr>
          <a:xfrm>
            <a:off x="615626" y="3333750"/>
            <a:ext cx="7309174" cy="903985"/>
          </a:xfrm>
        </p:spPr>
        <p:txBody>
          <a:bodyPr>
            <a:normAutofit/>
          </a:bodyPr>
          <a:lstStyle/>
          <a:p>
            <a:r>
              <a:rPr kumimoji="1" lang="en-US" altLang="ja-JP" dirty="0"/>
              <a:t>Lower and upper boundaries were set to temperature boundary</a:t>
            </a:r>
          </a:p>
          <a:p>
            <a:r>
              <a:rPr kumimoji="1" lang="en-US" altLang="ja-JP" dirty="0"/>
              <a:t>Other boundaries are thermal insulation</a:t>
            </a:r>
          </a:p>
        </p:txBody>
      </p:sp>
      <p:cxnSp>
        <p:nvCxnSpPr>
          <p:cNvPr id="4" name="Connector: Elbow 3">
            <a:extLst>
              <a:ext uri="{FF2B5EF4-FFF2-40B4-BE49-F238E27FC236}">
                <a16:creationId xmlns:a16="http://schemas.microsoft.com/office/drawing/2014/main" id="{6B12A8F7-F986-484A-1176-2C64B5ABBA47}"/>
              </a:ext>
            </a:extLst>
          </p:cNvPr>
          <p:cNvCxnSpPr>
            <a:stCxn id="15" idx="1"/>
          </p:cNvCxnSpPr>
          <p:nvPr/>
        </p:nvCxnSpPr>
        <p:spPr>
          <a:xfrm rot="10800000" flipV="1">
            <a:off x="1219200" y="1613340"/>
            <a:ext cx="152400" cy="272609"/>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2B1A849E-65F3-A884-AF7D-5D03879C4174}"/>
              </a:ext>
            </a:extLst>
          </p:cNvPr>
          <p:cNvCxnSpPr>
            <a:cxnSpLocks/>
            <a:stCxn id="13" idx="1"/>
          </p:cNvCxnSpPr>
          <p:nvPr/>
        </p:nvCxnSpPr>
        <p:spPr>
          <a:xfrm rot="10800000">
            <a:off x="2895603" y="2419350"/>
            <a:ext cx="177479" cy="424620"/>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DBA4BF9D-6D13-751A-A963-48163EF20A44}"/>
              </a:ext>
            </a:extLst>
          </p:cNvPr>
          <p:cNvCxnSpPr>
            <a:cxnSpLocks/>
            <a:stCxn id="13" idx="0"/>
          </p:cNvCxnSpPr>
          <p:nvPr/>
        </p:nvCxnSpPr>
        <p:spPr>
          <a:xfrm rot="5400000" flipH="1" flipV="1">
            <a:off x="5477875" y="1919557"/>
            <a:ext cx="423130" cy="1117918"/>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2676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18C94F-E6A6-D35A-D219-191598A5F232}"/>
              </a:ext>
            </a:extLst>
          </p:cNvPr>
          <p:cNvSpPr>
            <a:spLocks noGrp="1"/>
          </p:cNvSpPr>
          <p:nvPr>
            <p:ph type="title"/>
          </p:nvPr>
        </p:nvSpPr>
        <p:spPr/>
        <p:txBody>
          <a:bodyPr/>
          <a:lstStyle/>
          <a:p>
            <a:r>
              <a:rPr kumimoji="1" lang="en-US" altLang="ja-JP" dirty="0"/>
              <a:t>Step 2 — Calculate bell’s near-field directivity</a:t>
            </a:r>
            <a:endParaRPr kumimoji="1" lang="ja-JP" altLang="en-US" dirty="0"/>
          </a:p>
        </p:txBody>
      </p:sp>
      <p:pic>
        <p:nvPicPr>
          <p:cNvPr id="5" name="Picture 4">
            <a:extLst>
              <a:ext uri="{FF2B5EF4-FFF2-40B4-BE49-F238E27FC236}">
                <a16:creationId xmlns:a16="http://schemas.microsoft.com/office/drawing/2014/main" id="{56BDC343-6473-49CB-AB08-9604AB6F43D0}"/>
              </a:ext>
            </a:extLst>
          </p:cNvPr>
          <p:cNvPicPr>
            <a:picLocks noChangeAspect="1"/>
          </p:cNvPicPr>
          <p:nvPr/>
        </p:nvPicPr>
        <p:blipFill>
          <a:blip r:embed="rId3"/>
          <a:stretch>
            <a:fillRect/>
          </a:stretch>
        </p:blipFill>
        <p:spPr>
          <a:xfrm>
            <a:off x="381010" y="1339859"/>
            <a:ext cx="4141430" cy="3426575"/>
          </a:xfrm>
          <a:prstGeom prst="rect">
            <a:avLst/>
          </a:prstGeom>
        </p:spPr>
      </p:pic>
      <p:cxnSp>
        <p:nvCxnSpPr>
          <p:cNvPr id="4" name="Straight Connector 3">
            <a:extLst>
              <a:ext uri="{FF2B5EF4-FFF2-40B4-BE49-F238E27FC236}">
                <a16:creationId xmlns:a16="http://schemas.microsoft.com/office/drawing/2014/main" id="{239E761E-5A01-423A-B01F-3CEA4F3AE791}"/>
              </a:ext>
            </a:extLst>
          </p:cNvPr>
          <p:cNvCxnSpPr>
            <a:cxnSpLocks/>
          </p:cNvCxnSpPr>
          <p:nvPr/>
        </p:nvCxnSpPr>
        <p:spPr>
          <a:xfrm>
            <a:off x="2743200" y="1962150"/>
            <a:ext cx="34221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4D5579BA-4454-4B7E-B5E0-3D078C852507}"/>
              </a:ext>
            </a:extLst>
          </p:cNvPr>
          <p:cNvSpPr/>
          <p:nvPr/>
        </p:nvSpPr>
        <p:spPr>
          <a:xfrm>
            <a:off x="3085410" y="1649502"/>
            <a:ext cx="1029390" cy="523220"/>
          </a:xfrm>
          <a:prstGeom prst="rect">
            <a:avLst/>
          </a:prstGeom>
        </p:spPr>
        <p:txBody>
          <a:bodyPr wrap="square">
            <a:spAutoFit/>
          </a:bodyPr>
          <a:lstStyle/>
          <a:p>
            <a:r>
              <a:rPr lang="en-US" altLang="ja-JP" sz="1400" dirty="0">
                <a:solidFill>
                  <a:srgbClr val="333333"/>
                </a:solidFill>
                <a:latin typeface="+mj-lt"/>
              </a:rPr>
              <a:t>PML boundary</a:t>
            </a:r>
            <a:endParaRPr lang="ja-JP" altLang="en-US" sz="1400" dirty="0">
              <a:latin typeface="+mj-lt"/>
            </a:endParaRPr>
          </a:p>
        </p:txBody>
      </p:sp>
      <p:cxnSp>
        <p:nvCxnSpPr>
          <p:cNvPr id="9" name="Straight Connector 8">
            <a:extLst>
              <a:ext uri="{FF2B5EF4-FFF2-40B4-BE49-F238E27FC236}">
                <a16:creationId xmlns:a16="http://schemas.microsoft.com/office/drawing/2014/main" id="{D4CE04BF-0ED8-4103-9CBE-1A8EC5DB03C1}"/>
              </a:ext>
            </a:extLst>
          </p:cNvPr>
          <p:cNvCxnSpPr>
            <a:cxnSpLocks/>
          </p:cNvCxnSpPr>
          <p:nvPr/>
        </p:nvCxnSpPr>
        <p:spPr>
          <a:xfrm flipV="1">
            <a:off x="2299325" y="2647950"/>
            <a:ext cx="152400" cy="15240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21AB381A-FFB9-43B5-BEA1-44F8C7550195}"/>
              </a:ext>
            </a:extLst>
          </p:cNvPr>
          <p:cNvSpPr/>
          <p:nvPr/>
        </p:nvSpPr>
        <p:spPr>
          <a:xfrm>
            <a:off x="2362190" y="2389764"/>
            <a:ext cx="2057400" cy="307777"/>
          </a:xfrm>
          <a:prstGeom prst="rect">
            <a:avLst/>
          </a:prstGeom>
        </p:spPr>
        <p:txBody>
          <a:bodyPr wrap="square">
            <a:spAutoFit/>
          </a:bodyPr>
          <a:lstStyle/>
          <a:p>
            <a:r>
              <a:rPr lang="en-US" altLang="ja-JP" sz="1400" dirty="0">
                <a:solidFill>
                  <a:srgbClr val="333333"/>
                </a:solidFill>
                <a:latin typeface="+mj-lt"/>
              </a:rPr>
              <a:t>Interior hard boundary</a:t>
            </a:r>
            <a:endParaRPr lang="ja-JP" altLang="en-US" sz="1400" dirty="0">
              <a:latin typeface="+mj-lt"/>
            </a:endParaRPr>
          </a:p>
        </p:txBody>
      </p:sp>
      <p:cxnSp>
        <p:nvCxnSpPr>
          <p:cNvPr id="16" name="Straight Connector 15">
            <a:extLst>
              <a:ext uri="{FF2B5EF4-FFF2-40B4-BE49-F238E27FC236}">
                <a16:creationId xmlns:a16="http://schemas.microsoft.com/office/drawing/2014/main" id="{AAE24CB2-4792-4E47-8F0C-FCBC1AD809BD}"/>
              </a:ext>
            </a:extLst>
          </p:cNvPr>
          <p:cNvCxnSpPr>
            <a:cxnSpLocks/>
          </p:cNvCxnSpPr>
          <p:nvPr/>
        </p:nvCxnSpPr>
        <p:spPr>
          <a:xfrm flipV="1">
            <a:off x="2286000" y="2647950"/>
            <a:ext cx="228600" cy="311159"/>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01C4E9B-11FA-4638-89BE-083815934571}"/>
              </a:ext>
            </a:extLst>
          </p:cNvPr>
          <p:cNvCxnSpPr>
            <a:cxnSpLocks/>
            <a:stCxn id="20" idx="0"/>
          </p:cNvCxnSpPr>
          <p:nvPr/>
        </p:nvCxnSpPr>
        <p:spPr>
          <a:xfrm flipV="1">
            <a:off x="2143569" y="2945041"/>
            <a:ext cx="0" cy="334317"/>
          </a:xfrm>
          <a:prstGeom prst="line">
            <a:avLst/>
          </a:prstGeom>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C0415FA7-20AE-49C0-B636-514DB06513A7}"/>
              </a:ext>
            </a:extLst>
          </p:cNvPr>
          <p:cNvSpPr/>
          <p:nvPr/>
        </p:nvSpPr>
        <p:spPr>
          <a:xfrm>
            <a:off x="962474" y="3279358"/>
            <a:ext cx="2362190" cy="307777"/>
          </a:xfrm>
          <a:prstGeom prst="rect">
            <a:avLst/>
          </a:prstGeom>
        </p:spPr>
        <p:txBody>
          <a:bodyPr wrap="square">
            <a:spAutoFit/>
          </a:bodyPr>
          <a:lstStyle/>
          <a:p>
            <a:r>
              <a:rPr lang="en-US" altLang="ja-JP" sz="1400" dirty="0">
                <a:solidFill>
                  <a:srgbClr val="333333"/>
                </a:solidFill>
                <a:latin typeface="+mj-lt"/>
              </a:rPr>
              <a:t>Normal acceleration 1 m/s</a:t>
            </a:r>
            <a:r>
              <a:rPr lang="en-US" altLang="ja-JP" sz="1400" baseline="30000" dirty="0">
                <a:solidFill>
                  <a:srgbClr val="333333"/>
                </a:solidFill>
                <a:latin typeface="+mj-lt"/>
              </a:rPr>
              <a:t>2</a:t>
            </a:r>
            <a:endParaRPr lang="ja-JP" altLang="en-US" sz="1400" baseline="30000" dirty="0">
              <a:latin typeface="+mj-lt"/>
            </a:endParaRPr>
          </a:p>
        </p:txBody>
      </p:sp>
      <p:sp>
        <p:nvSpPr>
          <p:cNvPr id="22" name="コンテンツ プレースホルダー 2">
            <a:extLst>
              <a:ext uri="{FF2B5EF4-FFF2-40B4-BE49-F238E27FC236}">
                <a16:creationId xmlns:a16="http://schemas.microsoft.com/office/drawing/2014/main" id="{062C8A21-7B34-4120-B1EB-DA70CCE30601}"/>
              </a:ext>
            </a:extLst>
          </p:cNvPr>
          <p:cNvSpPr>
            <a:spLocks noGrp="1"/>
          </p:cNvSpPr>
          <p:nvPr>
            <p:ph idx="1"/>
          </p:nvPr>
        </p:nvSpPr>
        <p:spPr>
          <a:xfrm>
            <a:off x="4686290" y="1333500"/>
            <a:ext cx="4610110" cy="3752850"/>
          </a:xfrm>
        </p:spPr>
        <p:txBody>
          <a:bodyPr>
            <a:normAutofit/>
          </a:bodyPr>
          <a:lstStyle/>
          <a:p>
            <a:r>
              <a:rPr kumimoji="1" lang="en-US" altLang="ja-JP" dirty="0"/>
              <a:t>Solving inner of the circle</a:t>
            </a:r>
          </a:p>
          <a:p>
            <a:r>
              <a:rPr kumimoji="1" lang="en-US" altLang="ja-JP" dirty="0"/>
              <a:t>Only effect of bell shape was considered</a:t>
            </a:r>
          </a:p>
          <a:p>
            <a:r>
              <a:rPr kumimoji="1" lang="en-US" altLang="ja-JP" dirty="0"/>
              <a:t>Calculation domain was truncated with PML boundary</a:t>
            </a:r>
          </a:p>
          <a:p>
            <a:r>
              <a:rPr kumimoji="1" lang="en-US" altLang="ja-JP" dirty="0"/>
              <a:t>Normal acceleration boundary was used as an excitation</a:t>
            </a:r>
          </a:p>
        </p:txBody>
      </p:sp>
    </p:spTree>
    <p:extLst>
      <p:ext uri="{BB962C8B-B14F-4D97-AF65-F5344CB8AC3E}">
        <p14:creationId xmlns:p14="http://schemas.microsoft.com/office/powerpoint/2010/main" val="1501116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8234774-63E8-41A6-9514-950BC253C5B3}"/>
              </a:ext>
            </a:extLst>
          </p:cNvPr>
          <p:cNvPicPr>
            <a:picLocks noChangeAspect="1"/>
          </p:cNvPicPr>
          <p:nvPr/>
        </p:nvPicPr>
        <p:blipFill rotWithShape="1">
          <a:blip r:embed="rId3"/>
          <a:srcRect t="31398"/>
          <a:stretch/>
        </p:blipFill>
        <p:spPr>
          <a:xfrm>
            <a:off x="250650" y="1525909"/>
            <a:ext cx="8718899" cy="2353306"/>
          </a:xfrm>
          <a:prstGeom prst="rect">
            <a:avLst/>
          </a:prstGeom>
        </p:spPr>
      </p:pic>
      <p:sp>
        <p:nvSpPr>
          <p:cNvPr id="2" name="タイトル 1">
            <a:extLst>
              <a:ext uri="{FF2B5EF4-FFF2-40B4-BE49-F238E27FC236}">
                <a16:creationId xmlns:a16="http://schemas.microsoft.com/office/drawing/2014/main" id="{7618C94F-E6A6-D35A-D219-191598A5F232}"/>
              </a:ext>
            </a:extLst>
          </p:cNvPr>
          <p:cNvSpPr>
            <a:spLocks noGrp="1"/>
          </p:cNvSpPr>
          <p:nvPr>
            <p:ph type="title"/>
          </p:nvPr>
        </p:nvSpPr>
        <p:spPr/>
        <p:txBody>
          <a:bodyPr/>
          <a:lstStyle/>
          <a:p>
            <a:r>
              <a:rPr kumimoji="1" lang="en-US" altLang="ja-JP" dirty="0"/>
              <a:t>Step 3 — Calculate temperature field</a:t>
            </a:r>
            <a:endParaRPr kumimoji="1" lang="ja-JP" altLang="en-US" dirty="0"/>
          </a:p>
        </p:txBody>
      </p:sp>
      <p:cxnSp>
        <p:nvCxnSpPr>
          <p:cNvPr id="14" name="Straight Connector 13">
            <a:extLst>
              <a:ext uri="{FF2B5EF4-FFF2-40B4-BE49-F238E27FC236}">
                <a16:creationId xmlns:a16="http://schemas.microsoft.com/office/drawing/2014/main" id="{62A93CB3-17C7-4FF7-B210-6E9BE51EA5F7}"/>
              </a:ext>
            </a:extLst>
          </p:cNvPr>
          <p:cNvCxnSpPr>
            <a:cxnSpLocks/>
          </p:cNvCxnSpPr>
          <p:nvPr/>
        </p:nvCxnSpPr>
        <p:spPr>
          <a:xfrm>
            <a:off x="3505200" y="1670455"/>
            <a:ext cx="0" cy="2154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83ADAF7-2936-4F80-8C2C-4F929B681DB7}"/>
              </a:ext>
            </a:extLst>
          </p:cNvPr>
          <p:cNvCxnSpPr>
            <a:cxnSpLocks/>
          </p:cNvCxnSpPr>
          <p:nvPr/>
        </p:nvCxnSpPr>
        <p:spPr>
          <a:xfrm flipH="1">
            <a:off x="5715000" y="2215843"/>
            <a:ext cx="563923" cy="522859"/>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FA132B47-6DE0-45F2-B0A2-52EB380C3985}"/>
              </a:ext>
            </a:extLst>
          </p:cNvPr>
          <p:cNvSpPr/>
          <p:nvPr/>
        </p:nvSpPr>
        <p:spPr>
          <a:xfrm>
            <a:off x="3352800" y="2739524"/>
            <a:ext cx="4114800" cy="307777"/>
          </a:xfrm>
          <a:prstGeom prst="rect">
            <a:avLst/>
          </a:prstGeom>
        </p:spPr>
        <p:txBody>
          <a:bodyPr wrap="square">
            <a:spAutoFit/>
          </a:bodyPr>
          <a:lstStyle/>
          <a:p>
            <a:r>
              <a:rPr lang="en-US" altLang="ja-JP" sz="1400" dirty="0" err="1">
                <a:solidFill>
                  <a:srgbClr val="333333"/>
                </a:solidFill>
                <a:latin typeface="+mj-lt"/>
              </a:rPr>
              <a:t>Wall:</a:t>
            </a:r>
            <a:r>
              <a:rPr lang="en-US" altLang="ja-JP" sz="1400" dirty="0" err="1">
                <a:latin typeface="Lato" panose="020F0502020204030203" pitchFamily="34" charset="0"/>
              </a:rPr>
              <a:t>Mixed</a:t>
            </a:r>
            <a:r>
              <a:rPr lang="en-US" altLang="ja-JP" sz="1400" dirty="0">
                <a:latin typeface="Lato" panose="020F0502020204030203" pitchFamily="34" charset="0"/>
              </a:rPr>
              <a:t> diffuse and specular reflection </a:t>
            </a:r>
            <a:r>
              <a:rPr lang="en-US" altLang="ja-JP" sz="1400" dirty="0">
                <a:solidFill>
                  <a:srgbClr val="333333"/>
                </a:solidFill>
                <a:latin typeface="+mj-lt"/>
              </a:rPr>
              <a:t> </a:t>
            </a:r>
            <a:endParaRPr lang="ja-JP" altLang="en-US" sz="1400" dirty="0">
              <a:latin typeface="+mj-lt"/>
            </a:endParaRPr>
          </a:p>
        </p:txBody>
      </p:sp>
      <p:sp>
        <p:nvSpPr>
          <p:cNvPr id="15" name="Rectangle 14">
            <a:extLst>
              <a:ext uri="{FF2B5EF4-FFF2-40B4-BE49-F238E27FC236}">
                <a16:creationId xmlns:a16="http://schemas.microsoft.com/office/drawing/2014/main" id="{72321174-D01C-415E-B1ED-F411574C5BDA}"/>
              </a:ext>
            </a:extLst>
          </p:cNvPr>
          <p:cNvSpPr/>
          <p:nvPr/>
        </p:nvSpPr>
        <p:spPr>
          <a:xfrm>
            <a:off x="2514600" y="1372020"/>
            <a:ext cx="4114800" cy="307777"/>
          </a:xfrm>
          <a:prstGeom prst="rect">
            <a:avLst/>
          </a:prstGeom>
        </p:spPr>
        <p:txBody>
          <a:bodyPr wrap="square">
            <a:spAutoFit/>
          </a:bodyPr>
          <a:lstStyle/>
          <a:p>
            <a:r>
              <a:rPr lang="en-US" altLang="ja-JP" sz="1400" dirty="0">
                <a:solidFill>
                  <a:srgbClr val="333333"/>
                </a:solidFill>
                <a:latin typeface="+mj-lt"/>
              </a:rPr>
              <a:t>Wall: Disappear</a:t>
            </a:r>
            <a:endParaRPr lang="ja-JP" altLang="en-US" sz="1400" dirty="0">
              <a:latin typeface="+mj-lt"/>
            </a:endParaRPr>
          </a:p>
        </p:txBody>
      </p:sp>
      <p:sp>
        <p:nvSpPr>
          <p:cNvPr id="16" name="コンテンツ プレースホルダー 2">
            <a:extLst>
              <a:ext uri="{FF2B5EF4-FFF2-40B4-BE49-F238E27FC236}">
                <a16:creationId xmlns:a16="http://schemas.microsoft.com/office/drawing/2014/main" id="{CDA7FD04-CC2C-4A2E-A96F-1433E8BC12CA}"/>
              </a:ext>
            </a:extLst>
          </p:cNvPr>
          <p:cNvSpPr>
            <a:spLocks noGrp="1"/>
          </p:cNvSpPr>
          <p:nvPr>
            <p:ph idx="1"/>
          </p:nvPr>
        </p:nvSpPr>
        <p:spPr>
          <a:xfrm>
            <a:off x="609600" y="3444578"/>
            <a:ext cx="8153400" cy="1191493"/>
          </a:xfrm>
        </p:spPr>
        <p:txBody>
          <a:bodyPr>
            <a:normAutofit/>
          </a:bodyPr>
          <a:lstStyle/>
          <a:p>
            <a:r>
              <a:rPr kumimoji="1" lang="en-US" altLang="ja-JP" dirty="0"/>
              <a:t>Sound absorption property of porous material was assigned to the ground (well used in the outdoor sound problems)</a:t>
            </a:r>
          </a:p>
          <a:p>
            <a:r>
              <a:rPr kumimoji="1" lang="en-US" altLang="ja-JP" i="1" dirty="0"/>
              <a:t>Bell directivity was considered with Release from Boundary</a:t>
            </a:r>
          </a:p>
        </p:txBody>
      </p:sp>
      <p:cxnSp>
        <p:nvCxnSpPr>
          <p:cNvPr id="19" name="Straight Connector 18">
            <a:extLst>
              <a:ext uri="{FF2B5EF4-FFF2-40B4-BE49-F238E27FC236}">
                <a16:creationId xmlns:a16="http://schemas.microsoft.com/office/drawing/2014/main" id="{FC23C618-28E8-467B-BC2B-4C82E4D825BF}"/>
              </a:ext>
            </a:extLst>
          </p:cNvPr>
          <p:cNvCxnSpPr>
            <a:cxnSpLocks/>
          </p:cNvCxnSpPr>
          <p:nvPr/>
        </p:nvCxnSpPr>
        <p:spPr>
          <a:xfrm>
            <a:off x="4343400" y="2436653"/>
            <a:ext cx="0" cy="302049"/>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Connector: Elbow 4">
            <a:extLst>
              <a:ext uri="{FF2B5EF4-FFF2-40B4-BE49-F238E27FC236}">
                <a16:creationId xmlns:a16="http://schemas.microsoft.com/office/drawing/2014/main" id="{4EE042AF-19C5-9FBD-C8B5-92D6173F870E}"/>
              </a:ext>
            </a:extLst>
          </p:cNvPr>
          <p:cNvCxnSpPr>
            <a:stCxn id="15" idx="1"/>
          </p:cNvCxnSpPr>
          <p:nvPr/>
        </p:nvCxnSpPr>
        <p:spPr>
          <a:xfrm rot="10800000" flipV="1">
            <a:off x="685800" y="1525908"/>
            <a:ext cx="1828800" cy="588641"/>
          </a:xfrm>
          <a:prstGeom prst="bentConnector3">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81619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E0845E3-3FD4-4AE3-B13A-247AFDDD63C5}"/>
              </a:ext>
            </a:extLst>
          </p:cNvPr>
          <p:cNvPicPr>
            <a:picLocks noChangeAspect="1"/>
          </p:cNvPicPr>
          <p:nvPr/>
        </p:nvPicPr>
        <p:blipFill rotWithShape="1">
          <a:blip r:embed="rId3"/>
          <a:srcRect t="34792" b="33092"/>
          <a:stretch/>
        </p:blipFill>
        <p:spPr>
          <a:xfrm>
            <a:off x="449943" y="1515169"/>
            <a:ext cx="7236686" cy="914400"/>
          </a:xfrm>
          <a:prstGeom prst="rect">
            <a:avLst/>
          </a:prstGeom>
        </p:spPr>
      </p:pic>
      <p:pic>
        <p:nvPicPr>
          <p:cNvPr id="10" name="Picture 9">
            <a:extLst>
              <a:ext uri="{FF2B5EF4-FFF2-40B4-BE49-F238E27FC236}">
                <a16:creationId xmlns:a16="http://schemas.microsoft.com/office/drawing/2014/main" id="{728B5A62-7A17-43DC-82AC-31503571EF8B}"/>
              </a:ext>
            </a:extLst>
          </p:cNvPr>
          <p:cNvPicPr>
            <a:picLocks noChangeAspect="1"/>
          </p:cNvPicPr>
          <p:nvPr/>
        </p:nvPicPr>
        <p:blipFill rotWithShape="1">
          <a:blip r:embed="rId4"/>
          <a:srcRect t="27767" b="33360"/>
          <a:stretch/>
        </p:blipFill>
        <p:spPr>
          <a:xfrm>
            <a:off x="580726" y="2196108"/>
            <a:ext cx="6975119" cy="1066800"/>
          </a:xfrm>
          <a:prstGeom prst="rect">
            <a:avLst/>
          </a:prstGeom>
        </p:spPr>
      </p:pic>
      <p:sp>
        <p:nvSpPr>
          <p:cNvPr id="11" name="コンテンツ プレースホルダー 2">
            <a:extLst>
              <a:ext uri="{FF2B5EF4-FFF2-40B4-BE49-F238E27FC236}">
                <a16:creationId xmlns:a16="http://schemas.microsoft.com/office/drawing/2014/main" id="{097F9AE0-D581-42DA-ABAF-38D09B15CE02}"/>
              </a:ext>
            </a:extLst>
          </p:cNvPr>
          <p:cNvSpPr>
            <a:spLocks noGrp="1"/>
          </p:cNvSpPr>
          <p:nvPr>
            <p:ph idx="1"/>
          </p:nvPr>
        </p:nvSpPr>
        <p:spPr>
          <a:xfrm>
            <a:off x="609600" y="3444578"/>
            <a:ext cx="7772400" cy="1413172"/>
          </a:xfrm>
        </p:spPr>
        <p:txBody>
          <a:bodyPr>
            <a:normAutofit/>
          </a:bodyPr>
          <a:lstStyle/>
          <a:p>
            <a:r>
              <a:rPr kumimoji="1" lang="en-US" altLang="ja-JP" b="1" dirty="0"/>
              <a:t>Day</a:t>
            </a:r>
            <a:r>
              <a:rPr kumimoji="1" lang="en-US" altLang="ja-JP" dirty="0"/>
              <a:t> : few rays hit the building and almost all rays disappear into the sky</a:t>
            </a:r>
          </a:p>
          <a:p>
            <a:r>
              <a:rPr kumimoji="1" lang="en-US" altLang="ja-JP" b="1" dirty="0"/>
              <a:t>Night</a:t>
            </a:r>
            <a:r>
              <a:rPr kumimoji="1" lang="en-US" altLang="ja-JP" dirty="0"/>
              <a:t> : many rays hit the building and returned to the player’s location</a:t>
            </a:r>
          </a:p>
        </p:txBody>
      </p:sp>
      <p:sp>
        <p:nvSpPr>
          <p:cNvPr id="12" name="タイトル 1">
            <a:extLst>
              <a:ext uri="{FF2B5EF4-FFF2-40B4-BE49-F238E27FC236}">
                <a16:creationId xmlns:a16="http://schemas.microsoft.com/office/drawing/2014/main" id="{6A36D9FB-CFE7-49D6-8175-9943752513FE}"/>
              </a:ext>
            </a:extLst>
          </p:cNvPr>
          <p:cNvSpPr>
            <a:spLocks noGrp="1"/>
          </p:cNvSpPr>
          <p:nvPr>
            <p:ph type="title"/>
          </p:nvPr>
        </p:nvSpPr>
        <p:spPr>
          <a:xfrm>
            <a:off x="457200" y="590550"/>
            <a:ext cx="8305800" cy="742950"/>
          </a:xfrm>
        </p:spPr>
        <p:txBody>
          <a:bodyPr/>
          <a:lstStyle/>
          <a:p>
            <a:r>
              <a:rPr kumimoji="1" lang="en-US" altLang="ja-JP" dirty="0"/>
              <a:t>Results: Ray Trajectories</a:t>
            </a:r>
            <a:endParaRPr kumimoji="1" lang="ja-JP" altLang="en-US" dirty="0"/>
          </a:p>
        </p:txBody>
      </p:sp>
      <p:sp>
        <p:nvSpPr>
          <p:cNvPr id="16" name="コンテンツ プレースホルダー 2">
            <a:extLst>
              <a:ext uri="{FF2B5EF4-FFF2-40B4-BE49-F238E27FC236}">
                <a16:creationId xmlns:a16="http://schemas.microsoft.com/office/drawing/2014/main" id="{479CBCD2-4D54-42E1-9486-8A16C0222F4D}"/>
              </a:ext>
            </a:extLst>
          </p:cNvPr>
          <p:cNvSpPr txBox="1">
            <a:spLocks/>
          </p:cNvSpPr>
          <p:nvPr/>
        </p:nvSpPr>
        <p:spPr>
          <a:xfrm>
            <a:off x="6400800" y="1733550"/>
            <a:ext cx="990600" cy="523875"/>
          </a:xfrm>
          <a:prstGeom prst="rect">
            <a:avLst/>
          </a:prstGeom>
        </p:spPr>
        <p:txBody>
          <a:bodyPr vert="horz" lIns="0" tIns="45720" rIns="91440" bIns="45720" rtlCol="0" anchor="ctr">
            <a:normAutofit/>
          </a:bodyPr>
          <a:lst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Wingdings" pitchFamily="2" charset="2"/>
              <a:buNone/>
            </a:pPr>
            <a:r>
              <a:rPr kumimoji="1" lang="en-US" altLang="ja-JP" b="1" dirty="0">
                <a:solidFill>
                  <a:schemeClr val="tx1"/>
                </a:solidFill>
              </a:rPr>
              <a:t>Day</a:t>
            </a:r>
            <a:endParaRPr kumimoji="1" lang="en-US" altLang="ja-JP" dirty="0">
              <a:solidFill>
                <a:schemeClr val="tx1"/>
              </a:solidFill>
            </a:endParaRPr>
          </a:p>
        </p:txBody>
      </p:sp>
      <p:sp>
        <p:nvSpPr>
          <p:cNvPr id="19" name="コンテンツ プレースホルダー 2">
            <a:extLst>
              <a:ext uri="{FF2B5EF4-FFF2-40B4-BE49-F238E27FC236}">
                <a16:creationId xmlns:a16="http://schemas.microsoft.com/office/drawing/2014/main" id="{2BF0EAA4-B5E3-46C1-974F-14A619984DD8}"/>
              </a:ext>
            </a:extLst>
          </p:cNvPr>
          <p:cNvSpPr txBox="1">
            <a:spLocks/>
          </p:cNvSpPr>
          <p:nvPr/>
        </p:nvSpPr>
        <p:spPr>
          <a:xfrm>
            <a:off x="6396040" y="2628900"/>
            <a:ext cx="990600" cy="523875"/>
          </a:xfrm>
          <a:prstGeom prst="rect">
            <a:avLst/>
          </a:prstGeom>
        </p:spPr>
        <p:txBody>
          <a:bodyPr vert="horz" lIns="0" tIns="45720" rIns="91440" bIns="45720" rtlCol="0" anchor="ctr">
            <a:normAutofit/>
          </a:bodyPr>
          <a:lst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Wingdings" pitchFamily="2" charset="2"/>
              <a:buNone/>
            </a:pPr>
            <a:r>
              <a:rPr kumimoji="1" lang="en-US" altLang="ja-JP" b="1" dirty="0">
                <a:solidFill>
                  <a:schemeClr val="tx1"/>
                </a:solidFill>
              </a:rPr>
              <a:t>Night</a:t>
            </a:r>
            <a:endParaRPr kumimoji="1" lang="en-US" altLang="ja-JP" dirty="0">
              <a:solidFill>
                <a:schemeClr val="tx1"/>
              </a:solidFill>
            </a:endParaRPr>
          </a:p>
        </p:txBody>
      </p:sp>
    </p:spTree>
    <p:extLst>
      <p:ext uri="{BB962C8B-B14F-4D97-AF65-F5344CB8AC3E}">
        <p14:creationId xmlns:p14="http://schemas.microsoft.com/office/powerpoint/2010/main" val="179509621"/>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FBB46C8-2D08-7340-988B-F0878EB0566F}" vid="{F5A311D3-ABD9-9649-B000-BF475473A87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 (1)</Template>
  <TotalTime>140902</TotalTime>
  <Words>521</Words>
  <Application>Microsoft Office PowerPoint</Application>
  <PresentationFormat>On-screen Show (16:9)</PresentationFormat>
  <Paragraphs>65</Paragraphs>
  <Slides>12</Slides>
  <Notes>12</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Wingdings</vt:lpstr>
      <vt:lpstr>Arial</vt:lpstr>
      <vt:lpstr>Lato</vt:lpstr>
      <vt:lpstr>Lato Light</vt:lpstr>
      <vt:lpstr>Lato Black</vt:lpstr>
      <vt:lpstr>comsol-slide-template-NEW</vt:lpstr>
      <vt:lpstr>Acoustics Ray Refraction in Atmosphere</vt:lpstr>
      <vt:lpstr>COMSOL’s Ray Tracing method</vt:lpstr>
      <vt:lpstr>Ray Trajectory of outdoor sound at day and night </vt:lpstr>
      <vt:lpstr>Simulation procedure</vt:lpstr>
      <vt:lpstr>Model description </vt:lpstr>
      <vt:lpstr>Step 1 — Calculate temperature field</vt:lpstr>
      <vt:lpstr>Step 2 — Calculate bell’s near-field directivity</vt:lpstr>
      <vt:lpstr>Step 3 — Calculate temperature field</vt:lpstr>
      <vt:lpstr>Results: Ray Trajectories</vt:lpstr>
      <vt:lpstr>Results: Impulse response</vt:lpstr>
      <vt:lpstr>Results: Averaged SPL on the school building surface</vt:lpstr>
      <vt:lpstr>Auralization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 Guidelines</dc:title>
  <dc:creator>Yosuke Mizuyama</dc:creator>
  <cp:lastModifiedBy>Mads Herring Jensen</cp:lastModifiedBy>
  <cp:revision>541</cp:revision>
  <dcterms:created xsi:type="dcterms:W3CDTF">2022-04-03T12:57:13Z</dcterms:created>
  <dcterms:modified xsi:type="dcterms:W3CDTF">2025-04-28T11:35:08Z</dcterms:modified>
</cp:coreProperties>
</file>