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0" r:id="rId1"/>
    <p:sldMasterId id="2147483697" r:id="rId2"/>
  </p:sldMasterIdLst>
  <p:notesMasterIdLst>
    <p:notesMasterId r:id="rId8"/>
  </p:notesMasterIdLst>
  <p:handoutMasterIdLst>
    <p:handoutMasterId r:id="rId9"/>
  </p:handoutMasterIdLst>
  <p:sldIdLst>
    <p:sldId id="315" r:id="rId3"/>
    <p:sldId id="309" r:id="rId4"/>
    <p:sldId id="317" r:id="rId5"/>
    <p:sldId id="316" r:id="rId6"/>
    <p:sldId id="313" r:id="rId7"/>
  </p:sldIdLst>
  <p:sldSz cx="9144000" cy="5143500" type="screen16x9"/>
  <p:notesSz cx="6858000" cy="9144000"/>
  <p:embeddedFontLst>
    <p:embeddedFont>
      <p:font typeface="Cambria Math" panose="02040503050406030204" pitchFamily="18" charset="0"/>
      <p:regular r:id="rId10"/>
    </p:embeddedFont>
    <p:embeddedFont>
      <p:font typeface="Lato" panose="020F0502020204030203" pitchFamily="34" charset="0"/>
      <p:regular r:id="rId11"/>
      <p:bold r:id="rId12"/>
      <p:italic r:id="rId13"/>
      <p:boldItalic r:id="rId14"/>
    </p:embeddedFont>
    <p:embeddedFont>
      <p:font typeface="Lato Black" panose="020F0A02020204030203" pitchFamily="34" charset="0"/>
      <p:bold r:id="rId15"/>
      <p:italic r:id="rId16"/>
      <p:boldItalic r:id="rId17"/>
    </p:embeddedFont>
    <p:embeddedFont>
      <p:font typeface="Lato Light" panose="020F03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5B63"/>
    <a:srgbClr val="3B81B7"/>
    <a:srgbClr val="1B4D81"/>
    <a:srgbClr val="393A39"/>
    <a:srgbClr val="D3E2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818" autoAdjust="0"/>
    <p:restoredTop sz="92810" autoAdjust="0"/>
  </p:normalViewPr>
  <p:slideViewPr>
    <p:cSldViewPr>
      <p:cViewPr varScale="1">
        <p:scale>
          <a:sx n="147" d="100"/>
          <a:sy n="147" d="100"/>
        </p:scale>
        <p:origin x="126" y="36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Master" Target="slideMasters/slideMaster2.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2.fntdata"/><Relationship Id="rId5" Type="http://schemas.openxmlformats.org/officeDocument/2006/relationships/slide" Target="slides/slide3.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2.xml"/><Relationship Id="rId9" Type="http://schemas.openxmlformats.org/officeDocument/2006/relationships/handoutMaster" Target="handoutMasters/handoutMaster1.xml"/><Relationship Id="rId14" Type="http://schemas.openxmlformats.org/officeDocument/2006/relationships/font" Target="fonts/font5.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5/20/2025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5/20/2025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7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3441700"/>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3452729"/>
            <a:ext cx="1837944"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3725779"/>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1317227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88BD38B4-8D3D-4FD9-AF63-50D059C0FCA1}"/>
              </a:ext>
            </a:extLst>
          </p:cNvPr>
          <p:cNvSpPr/>
          <p:nvPr userDrawn="1"/>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42790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089176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30238" y="74295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30238" y="154305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45391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6910851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96958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592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60668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487221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508331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3011747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23888"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23888"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729294" y="4278806"/>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729294" y="4551856"/>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96644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3563721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397058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5384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26067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526726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94644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194525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420503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098764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05487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23888" y="1282700"/>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928812"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928812"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5055878"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5055878"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7239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852971" y="3429000"/>
            <a:ext cx="1115568" cy="1115568"/>
          </a:xfrm>
        </p:spPr>
        <p:txBody>
          <a:bodyPr/>
          <a:lstStyle/>
          <a:p>
            <a:pPr lvl="0"/>
            <a:r>
              <a:rPr lang="en-US"/>
              <a:t>Edit Master text styles</a:t>
            </a:r>
          </a:p>
        </p:txBody>
      </p:sp>
    </p:spTree>
    <p:extLst>
      <p:ext uri="{BB962C8B-B14F-4D97-AF65-F5344CB8AC3E}">
        <p14:creationId xmlns:p14="http://schemas.microsoft.com/office/powerpoint/2010/main" val="267127165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127250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477258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465807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3098112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48768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09663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73394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262663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8966129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899368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77240810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81045593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65135579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452993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1104771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7158441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94879893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8328134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25120505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517309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284361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6172637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758268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91754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121809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461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4612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6823310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265913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9732950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81324589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039703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76983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84155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28650"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1224" y="1028700"/>
            <a:ext cx="3965576" cy="3752837"/>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4182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547191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190794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587967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6615706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0380567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68553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083953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28027569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12639988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199764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630238" y="1028700"/>
            <a:ext cx="3970337"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30238" y="1657331"/>
            <a:ext cx="3970337" cy="3124205"/>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4874" y="1028701"/>
            <a:ext cx="3971926"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4874" y="1657348"/>
            <a:ext cx="3971926" cy="3124187"/>
          </a:xfrm>
          <a:prstGeom prst="rect">
            <a:avLst/>
          </a:prstGeom>
        </p:spPr>
        <p:txBody>
          <a:bodyPr>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628650" y="285750"/>
            <a:ext cx="805815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568592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379057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72426431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91316522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58910861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48302538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2193235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68042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28650" y="1028700"/>
            <a:ext cx="8058150" cy="3752850"/>
          </a:xfrm>
          <a:prstGeom prst="rect">
            <a:avLst/>
          </a:prstGeom>
        </p:spPr>
        <p:txBody>
          <a:bodyPr>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628650" y="285750"/>
            <a:ext cx="805815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2" y="4476750"/>
            <a:ext cx="3027178" cy="304800"/>
          </a:xfrm>
        </p:spPr>
        <p:txBody>
          <a:bodyPr>
            <a:normAutofit/>
          </a:bodyPr>
          <a:lstStyle>
            <a:lvl1pPr marL="0" indent="0">
              <a:buNone/>
              <a:defRPr sz="800" b="1" i="1">
                <a:solidFill>
                  <a:schemeClr val="accent2"/>
                </a:solidFill>
                <a:latin typeface="Lato" panose="020F0502020204030203" pitchFamily="34" charset="77"/>
              </a:defRPr>
            </a:lvl1pPr>
            <a:lvl2pPr marL="457200" indent="0">
              <a:buNone/>
              <a:defRPr/>
            </a:lvl2pPr>
            <a:lvl3pPr marL="914400" indent="0">
              <a:buNone/>
              <a:defRPr/>
            </a:lvl3pPr>
          </a:lstStyle>
          <a:p>
            <a:pPr lvl="0"/>
            <a:r>
              <a:rPr lang="en-US"/>
              <a:t>Edit Master text styles</a:t>
            </a:r>
          </a:p>
        </p:txBody>
      </p:sp>
    </p:spTree>
    <p:extLst>
      <p:ext uri="{BB962C8B-B14F-4D97-AF65-F5344CB8AC3E}">
        <p14:creationId xmlns:p14="http://schemas.microsoft.com/office/powerpoint/2010/main" val="6655509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10591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9" Type="http://schemas.openxmlformats.org/officeDocument/2006/relationships/slideLayout" Target="../slideLayouts/slideLayout55.xml"/><Relationship Id="rId21" Type="http://schemas.openxmlformats.org/officeDocument/2006/relationships/slideLayout" Target="../slideLayouts/slideLayout37.xml"/><Relationship Id="rId34" Type="http://schemas.openxmlformats.org/officeDocument/2006/relationships/slideLayout" Target="../slideLayouts/slideLayout50.xml"/><Relationship Id="rId42" Type="http://schemas.openxmlformats.org/officeDocument/2006/relationships/slideLayout" Target="../slideLayouts/slideLayout58.xml"/><Relationship Id="rId47" Type="http://schemas.openxmlformats.org/officeDocument/2006/relationships/slideLayout" Target="../slideLayouts/slideLayout63.xml"/><Relationship Id="rId50" Type="http://schemas.openxmlformats.org/officeDocument/2006/relationships/slideLayout" Target="../slideLayouts/slideLayout66.xml"/><Relationship Id="rId55" Type="http://schemas.openxmlformats.org/officeDocument/2006/relationships/slideLayout" Target="../slideLayouts/slideLayout71.xml"/><Relationship Id="rId63" Type="http://schemas.openxmlformats.org/officeDocument/2006/relationships/image" Target="../media/image8.emf"/><Relationship Id="rId7" Type="http://schemas.openxmlformats.org/officeDocument/2006/relationships/slideLayout" Target="../slideLayouts/slideLayout2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9" Type="http://schemas.openxmlformats.org/officeDocument/2006/relationships/slideLayout" Target="../slideLayouts/slideLayout45.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32" Type="http://schemas.openxmlformats.org/officeDocument/2006/relationships/slideLayout" Target="../slideLayouts/slideLayout48.xml"/><Relationship Id="rId37" Type="http://schemas.openxmlformats.org/officeDocument/2006/relationships/slideLayout" Target="../slideLayouts/slideLayout53.xml"/><Relationship Id="rId40" Type="http://schemas.openxmlformats.org/officeDocument/2006/relationships/slideLayout" Target="../slideLayouts/slideLayout56.xml"/><Relationship Id="rId45" Type="http://schemas.openxmlformats.org/officeDocument/2006/relationships/slideLayout" Target="../slideLayouts/slideLayout61.xml"/><Relationship Id="rId53" Type="http://schemas.openxmlformats.org/officeDocument/2006/relationships/slideLayout" Target="../slideLayouts/slideLayout69.xml"/><Relationship Id="rId58" Type="http://schemas.openxmlformats.org/officeDocument/2006/relationships/slideLayout" Target="../slideLayouts/slideLayout74.xml"/><Relationship Id="rId5" Type="http://schemas.openxmlformats.org/officeDocument/2006/relationships/slideLayout" Target="../slideLayouts/slideLayout21.xml"/><Relationship Id="rId61" Type="http://schemas.openxmlformats.org/officeDocument/2006/relationships/theme" Target="../theme/theme2.xml"/><Relationship Id="rId19" Type="http://schemas.openxmlformats.org/officeDocument/2006/relationships/slideLayout" Target="../slideLayouts/slideLayout3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 Id="rId30" Type="http://schemas.openxmlformats.org/officeDocument/2006/relationships/slideLayout" Target="../slideLayouts/slideLayout46.xml"/><Relationship Id="rId35" Type="http://schemas.openxmlformats.org/officeDocument/2006/relationships/slideLayout" Target="../slideLayouts/slideLayout51.xml"/><Relationship Id="rId43" Type="http://schemas.openxmlformats.org/officeDocument/2006/relationships/slideLayout" Target="../slideLayouts/slideLayout59.xml"/><Relationship Id="rId48" Type="http://schemas.openxmlformats.org/officeDocument/2006/relationships/slideLayout" Target="../slideLayouts/slideLayout64.xml"/><Relationship Id="rId56" Type="http://schemas.openxmlformats.org/officeDocument/2006/relationships/slideLayout" Target="../slideLayouts/slideLayout72.xml"/><Relationship Id="rId64" Type="http://schemas.openxmlformats.org/officeDocument/2006/relationships/image" Target="../media/image2.png"/><Relationship Id="rId8" Type="http://schemas.openxmlformats.org/officeDocument/2006/relationships/slideLayout" Target="../slideLayouts/slideLayout24.xml"/><Relationship Id="rId51" Type="http://schemas.openxmlformats.org/officeDocument/2006/relationships/slideLayout" Target="../slideLayouts/slideLayout67.xml"/><Relationship Id="rId3" Type="http://schemas.openxmlformats.org/officeDocument/2006/relationships/slideLayout" Target="../slideLayouts/slideLayout19.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33" Type="http://schemas.openxmlformats.org/officeDocument/2006/relationships/slideLayout" Target="../slideLayouts/slideLayout49.xml"/><Relationship Id="rId38" Type="http://schemas.openxmlformats.org/officeDocument/2006/relationships/slideLayout" Target="../slideLayouts/slideLayout54.xml"/><Relationship Id="rId46" Type="http://schemas.openxmlformats.org/officeDocument/2006/relationships/slideLayout" Target="../slideLayouts/slideLayout62.xml"/><Relationship Id="rId59" Type="http://schemas.openxmlformats.org/officeDocument/2006/relationships/slideLayout" Target="../slideLayouts/slideLayout75.xml"/><Relationship Id="rId20" Type="http://schemas.openxmlformats.org/officeDocument/2006/relationships/slideLayout" Target="../slideLayouts/slideLayout36.xml"/><Relationship Id="rId41" Type="http://schemas.openxmlformats.org/officeDocument/2006/relationships/slideLayout" Target="../slideLayouts/slideLayout57.xml"/><Relationship Id="rId54" Type="http://schemas.openxmlformats.org/officeDocument/2006/relationships/slideLayout" Target="../slideLayouts/slideLayout70.xml"/><Relationship Id="rId62" Type="http://schemas.openxmlformats.org/officeDocument/2006/relationships/image" Target="../media/image7.emf"/><Relationship Id="rId1" Type="http://schemas.openxmlformats.org/officeDocument/2006/relationships/slideLayout" Target="../slideLayouts/slideLayout17.xml"/><Relationship Id="rId6" Type="http://schemas.openxmlformats.org/officeDocument/2006/relationships/slideLayout" Target="../slideLayouts/slideLayout22.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36" Type="http://schemas.openxmlformats.org/officeDocument/2006/relationships/slideLayout" Target="../slideLayouts/slideLayout52.xml"/><Relationship Id="rId49" Type="http://schemas.openxmlformats.org/officeDocument/2006/relationships/slideLayout" Target="../slideLayouts/slideLayout65.xml"/><Relationship Id="rId57" Type="http://schemas.openxmlformats.org/officeDocument/2006/relationships/slideLayout" Target="../slideLayouts/slideLayout73.xml"/><Relationship Id="rId10" Type="http://schemas.openxmlformats.org/officeDocument/2006/relationships/slideLayout" Target="../slideLayouts/slideLayout26.xml"/><Relationship Id="rId31" Type="http://schemas.openxmlformats.org/officeDocument/2006/relationships/slideLayout" Target="../slideLayouts/slideLayout47.xml"/><Relationship Id="rId44" Type="http://schemas.openxmlformats.org/officeDocument/2006/relationships/slideLayout" Target="../slideLayouts/slideLayout60.xml"/><Relationship Id="rId52" Type="http://schemas.openxmlformats.org/officeDocument/2006/relationships/slideLayout" Target="../slideLayouts/slideLayout68.xml"/><Relationship Id="rId60" Type="http://schemas.openxmlformats.org/officeDocument/2006/relationships/slideLayout" Target="../slideLayouts/slideLayout7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28650" y="285750"/>
            <a:ext cx="8058150" cy="74295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28650" y="1028701"/>
            <a:ext cx="8058150" cy="375284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626314745"/>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19"/>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2"/>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3"/>
          <a:stretch>
            <a:fillRect/>
          </a:stretch>
        </p:blipFill>
        <p:spPr>
          <a:xfrm>
            <a:off x="115778" y="223913"/>
            <a:ext cx="752320" cy="69658"/>
          </a:xfrm>
          <a:prstGeom prst="rect">
            <a:avLst/>
          </a:prstGeom>
        </p:spPr>
      </p:pic>
    </p:spTree>
    <p:extLst>
      <p:ext uri="{BB962C8B-B14F-4D97-AF65-F5344CB8AC3E}">
        <p14:creationId xmlns:p14="http://schemas.microsoft.com/office/powerpoint/2010/main" val="1305531115"/>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2" r:id="rId15"/>
    <p:sldLayoutId id="2147483713" r:id="rId16"/>
    <p:sldLayoutId id="2147483714" r:id="rId17"/>
    <p:sldLayoutId id="2147483715" r:id="rId18"/>
    <p:sldLayoutId id="2147483716" r:id="rId19"/>
    <p:sldLayoutId id="2147483717" r:id="rId20"/>
    <p:sldLayoutId id="2147483718" r:id="rId21"/>
    <p:sldLayoutId id="2147483719" r:id="rId22"/>
    <p:sldLayoutId id="2147483720" r:id="rId23"/>
    <p:sldLayoutId id="2147483721" r:id="rId24"/>
    <p:sldLayoutId id="2147483722" r:id="rId25"/>
    <p:sldLayoutId id="2147483723" r:id="rId26"/>
    <p:sldLayoutId id="2147483724" r:id="rId27"/>
    <p:sldLayoutId id="2147483725" r:id="rId28"/>
    <p:sldLayoutId id="2147483726" r:id="rId29"/>
    <p:sldLayoutId id="2147483727" r:id="rId30"/>
    <p:sldLayoutId id="2147483728" r:id="rId31"/>
    <p:sldLayoutId id="2147483729" r:id="rId32"/>
    <p:sldLayoutId id="2147483730" r:id="rId33"/>
    <p:sldLayoutId id="2147483731" r:id="rId34"/>
    <p:sldLayoutId id="2147483732" r:id="rId35"/>
    <p:sldLayoutId id="2147483733" r:id="rId36"/>
    <p:sldLayoutId id="2147483734" r:id="rId37"/>
    <p:sldLayoutId id="2147483735" r:id="rId38"/>
    <p:sldLayoutId id="2147483736" r:id="rId39"/>
    <p:sldLayoutId id="2147483737" r:id="rId40"/>
    <p:sldLayoutId id="2147483738" r:id="rId41"/>
    <p:sldLayoutId id="2147483739" r:id="rId42"/>
    <p:sldLayoutId id="2147483740" r:id="rId43"/>
    <p:sldLayoutId id="2147483741" r:id="rId44"/>
    <p:sldLayoutId id="2147483742" r:id="rId45"/>
    <p:sldLayoutId id="2147483743" r:id="rId46"/>
    <p:sldLayoutId id="2147483744" r:id="rId47"/>
    <p:sldLayoutId id="2147483745" r:id="rId48"/>
    <p:sldLayoutId id="2147483746" r:id="rId49"/>
    <p:sldLayoutId id="2147483747" r:id="rId50"/>
    <p:sldLayoutId id="2147483748" r:id="rId51"/>
    <p:sldLayoutId id="2147483749" r:id="rId52"/>
    <p:sldLayoutId id="2147483750" r:id="rId53"/>
    <p:sldLayoutId id="2147483751" r:id="rId54"/>
    <p:sldLayoutId id="2147483752" r:id="rId55"/>
    <p:sldLayoutId id="2147483753" r:id="rId56"/>
    <p:sldLayoutId id="2147483754" r:id="rId57"/>
    <p:sldLayoutId id="2147483755" r:id="rId58"/>
    <p:sldLayoutId id="2147483756" r:id="rId59"/>
    <p:sldLayoutId id="2147483757" r:id="rId60"/>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4"/>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8.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slideLayout" Target="../slideLayouts/slideLayout27.xml"/><Relationship Id="rId1" Type="http://schemas.openxmlformats.org/officeDocument/2006/relationships/tags" Target="../tags/tag1.xml"/><Relationship Id="rId4" Type="http://schemas.openxmlformats.org/officeDocument/2006/relationships/image" Target="../media/image18.tmp"/></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slideLayout" Target="../slideLayouts/slideLayout27.xml"/><Relationship Id="rId1" Type="http://schemas.openxmlformats.org/officeDocument/2006/relationships/tags" Target="../tags/tag2.xml"/><Relationship Id="rId4" Type="http://schemas.openxmlformats.org/officeDocument/2006/relationships/image" Target="../media/image20.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BCABA6E-56E7-492F-9046-5D8931AB789D}"/>
              </a:ext>
            </a:extLst>
          </p:cNvPr>
          <p:cNvSpPr>
            <a:spLocks noGrp="1"/>
          </p:cNvSpPr>
          <p:nvPr>
            <p:ph type="title"/>
          </p:nvPr>
        </p:nvSpPr>
        <p:spPr/>
        <p:txBody>
          <a:bodyPr/>
          <a:lstStyle/>
          <a:p>
            <a:r>
              <a:rPr lang="en-US" dirty="0"/>
              <a:t>Squeeze-Film Flow with </a:t>
            </a:r>
            <a:br>
              <a:rPr lang="en-US" dirty="0"/>
            </a:br>
            <a:r>
              <a:rPr lang="en-US" dirty="0"/>
              <a:t>Free Boundary</a:t>
            </a:r>
          </a:p>
        </p:txBody>
      </p:sp>
    </p:spTree>
    <p:extLst>
      <p:ext uri="{BB962C8B-B14F-4D97-AF65-F5344CB8AC3E}">
        <p14:creationId xmlns:p14="http://schemas.microsoft.com/office/powerpoint/2010/main" val="2655004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a:extLst>
              <a:ext uri="{FF2B5EF4-FFF2-40B4-BE49-F238E27FC236}">
                <a16:creationId xmlns:a16="http://schemas.microsoft.com/office/drawing/2014/main" id="{0AB577E7-0EE0-CC09-937F-93BD655B90F2}"/>
              </a:ext>
            </a:extLst>
          </p:cNvPr>
          <p:cNvSpPr>
            <a:spLocks noGrp="1"/>
          </p:cNvSpPr>
          <p:nvPr>
            <p:ph type="title"/>
          </p:nvPr>
        </p:nvSpPr>
        <p:spPr/>
        <p:txBody>
          <a:bodyPr/>
          <a:lstStyle/>
          <a:p>
            <a:r>
              <a:rPr lang="en-US" dirty="0"/>
              <a:t>Introduction</a:t>
            </a:r>
          </a:p>
        </p:txBody>
      </p:sp>
      <p:pic>
        <p:nvPicPr>
          <p:cNvPr id="4" name="thin-film01">
            <a:hlinkClick r:id="" action="ppaction://media"/>
            <a:extLst>
              <a:ext uri="{FF2B5EF4-FFF2-40B4-BE49-F238E27FC236}">
                <a16:creationId xmlns:a16="http://schemas.microsoft.com/office/drawing/2014/main" id="{6E13E785-A422-4948-86E2-A417818FF22B}"/>
              </a:ext>
            </a:extLst>
          </p:cNvPr>
          <p:cNvPicPr>
            <a:picLocks noGrp="1" noChangeAspect="1"/>
          </p:cNvPicPr>
          <p:nvPr>
            <p:ph sz="quarter" idx="11"/>
            <a:videoFile r:link="rId2"/>
            <p:extLst>
              <p:ext uri="{DAA4B4D4-6D71-4841-9C94-3DE7FCFB9230}">
                <p14:media xmlns:p14="http://schemas.microsoft.com/office/powerpoint/2010/main" r:embed="rId1"/>
              </p:ext>
            </p:extLst>
          </p:nvPr>
        </p:nvPicPr>
        <p:blipFill>
          <a:blip r:embed="rId4"/>
          <a:stretch>
            <a:fillRect/>
          </a:stretch>
        </p:blipFill>
        <p:spPr>
          <a:xfrm>
            <a:off x="4114800" y="771525"/>
            <a:ext cx="4800600" cy="3600450"/>
          </a:xfrm>
        </p:spPr>
      </p:pic>
      <p:sp>
        <p:nvSpPr>
          <p:cNvPr id="22" name="Content Placeholder 21">
            <a:extLst>
              <a:ext uri="{FF2B5EF4-FFF2-40B4-BE49-F238E27FC236}">
                <a16:creationId xmlns:a16="http://schemas.microsoft.com/office/drawing/2014/main" id="{F9AD5337-24B6-DDAD-8449-C3C60100E4F8}"/>
              </a:ext>
            </a:extLst>
          </p:cNvPr>
          <p:cNvSpPr>
            <a:spLocks noGrp="1"/>
          </p:cNvSpPr>
          <p:nvPr>
            <p:ph sz="half" idx="10"/>
          </p:nvPr>
        </p:nvSpPr>
        <p:spPr>
          <a:xfrm>
            <a:off x="457201" y="1695450"/>
            <a:ext cx="2743200" cy="3162300"/>
          </a:xfrm>
        </p:spPr>
        <p:txBody>
          <a:bodyPr>
            <a:normAutofit/>
          </a:bodyPr>
          <a:lstStyle/>
          <a:p>
            <a:pPr marL="0" indent="0">
              <a:buNone/>
            </a:pPr>
            <a:r>
              <a:rPr lang="en-US" b="1" dirty="0"/>
              <a:t>Free-Boundary Lubrication </a:t>
            </a:r>
          </a:p>
          <a:p>
            <a:pPr>
              <a:spcBef>
                <a:spcPts val="400"/>
              </a:spcBef>
            </a:pPr>
            <a:r>
              <a:rPr lang="en-US" sz="1200" dirty="0"/>
              <a:t>A thin lubricant film is squeezed between two parallel plates.</a:t>
            </a:r>
          </a:p>
          <a:p>
            <a:pPr>
              <a:spcBef>
                <a:spcPts val="400"/>
              </a:spcBef>
            </a:pPr>
            <a:r>
              <a:rPr lang="en-US" sz="1200" dirty="0"/>
              <a:t>The top plate moves downward at a constant velocity, increasing the area of the film.</a:t>
            </a:r>
          </a:p>
          <a:p>
            <a:pPr marL="0" indent="0">
              <a:buNone/>
            </a:pPr>
            <a:r>
              <a:rPr lang="en-US" b="1" dirty="0"/>
              <a:t>Purpose</a:t>
            </a:r>
          </a:p>
          <a:p>
            <a:pPr>
              <a:spcBef>
                <a:spcPts val="400"/>
              </a:spcBef>
            </a:pPr>
            <a:r>
              <a:rPr lang="en-US" sz="1200" dirty="0"/>
              <a:t>Visualize the pressure distribution and  radial film growth</a:t>
            </a:r>
          </a:p>
          <a:p>
            <a:pPr>
              <a:spcBef>
                <a:spcPts val="400"/>
              </a:spcBef>
            </a:pPr>
            <a:r>
              <a:rPr lang="en-US" sz="1200" dirty="0"/>
              <a:t>Compare results to analytical models</a:t>
            </a:r>
          </a:p>
        </p:txBody>
      </p:sp>
    </p:spTree>
    <p:extLst>
      <p:ext uri="{BB962C8B-B14F-4D97-AF65-F5344CB8AC3E}">
        <p14:creationId xmlns:p14="http://schemas.microsoft.com/office/powerpoint/2010/main" val="194718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802"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1E55C3-BF19-46C1-83ED-75AC01C7E394}"/>
              </a:ext>
            </a:extLst>
          </p:cNvPr>
          <p:cNvSpPr>
            <a:spLocks noGrp="1"/>
          </p:cNvSpPr>
          <p:nvPr>
            <p:ph type="title"/>
          </p:nvPr>
        </p:nvSpPr>
        <p:spPr/>
        <p:txBody>
          <a:bodyPr/>
          <a:lstStyle/>
          <a:p>
            <a:r>
              <a:rPr lang="en-US" dirty="0"/>
              <a:t>Model Setup</a:t>
            </a:r>
          </a:p>
        </p:txBody>
      </p:sp>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B747A558-3C3B-4411-81C1-72321D2AD651}"/>
                  </a:ext>
                </a:extLst>
              </p:cNvPr>
              <p:cNvSpPr>
                <a:spLocks noGrp="1"/>
              </p:cNvSpPr>
              <p:nvPr>
                <p:ph sz="half" idx="10"/>
              </p:nvPr>
            </p:nvSpPr>
            <p:spPr>
              <a:xfrm>
                <a:off x="457200" y="1619250"/>
                <a:ext cx="3276600" cy="3162300"/>
              </a:xfrm>
            </p:spPr>
            <p:txBody>
              <a:bodyPr/>
              <a:lstStyle/>
              <a:p>
                <a:pPr>
                  <a:lnSpc>
                    <a:spcPct val="110000"/>
                  </a:lnSpc>
                </a:pPr>
                <a:r>
                  <a:rPr lang="en-US" dirty="0"/>
                  <a:t>The thin lubricant film has a radius, </a:t>
                </a:r>
                <a14:m>
                  <m:oMath xmlns:m="http://schemas.openxmlformats.org/officeDocument/2006/math">
                    <m:r>
                      <a:rPr lang="en-US" i="1" dirty="0">
                        <a:latin typeface="Cambria Math" panose="02040503050406030204" pitchFamily="18" charset="0"/>
                      </a:rPr>
                      <m:t>𝑅</m:t>
                    </m:r>
                  </m:oMath>
                </a14:m>
                <a:r>
                  <a:rPr lang="en-US" dirty="0"/>
                  <a:t>:</a:t>
                </a:r>
              </a:p>
              <a:p>
                <a:pPr lvl="1">
                  <a:lnSpc>
                    <a:spcPct val="110000"/>
                  </a:lnSpc>
                </a:pPr>
                <a:r>
                  <a:rPr lang="en-US" dirty="0"/>
                  <a:t>The top plate moves downward at a constant velocity,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h</m:t>
                        </m:r>
                      </m:e>
                    </m:acc>
                  </m:oMath>
                </a14:m>
                <a:r>
                  <a:rPr lang="en-US" dirty="0"/>
                  <a:t>.</a:t>
                </a:r>
              </a:p>
              <a:p>
                <a:pPr lvl="1">
                  <a:lnSpc>
                    <a:spcPct val="110000"/>
                  </a:lnSpc>
                </a:pPr>
                <a:r>
                  <a:rPr lang="en-US" dirty="0"/>
                  <a:t>The Reynolds lubrication equation is used.</a:t>
                </a:r>
              </a:p>
              <a:p>
                <a:pPr>
                  <a:lnSpc>
                    <a:spcPct val="110000"/>
                  </a:lnSpc>
                </a:pPr>
                <a:r>
                  <a:rPr lang="en-US" dirty="0"/>
                  <a:t>The </a:t>
                </a:r>
                <a:r>
                  <a:rPr lang="en-US" i="1" dirty="0"/>
                  <a:t>Two-Phase Thin-Film Flow, Phase Field </a:t>
                </a:r>
                <a:r>
                  <a:rPr lang="en-US" dirty="0"/>
                  <a:t>multiphysics coupling is used to model the radial growth of the film.</a:t>
                </a:r>
              </a:p>
            </p:txBody>
          </p:sp>
        </mc:Choice>
        <mc:Fallback>
          <p:sp>
            <p:nvSpPr>
              <p:cNvPr id="2" name="Content Placeholder 1">
                <a:extLst>
                  <a:ext uri="{FF2B5EF4-FFF2-40B4-BE49-F238E27FC236}">
                    <a16:creationId xmlns:a16="http://schemas.microsoft.com/office/drawing/2014/main" id="{B747A558-3C3B-4411-81C1-72321D2AD651}"/>
                  </a:ext>
                </a:extLst>
              </p:cNvPr>
              <p:cNvSpPr>
                <a:spLocks noGrp="1" noRot="1" noChangeAspect="1" noMove="1" noResize="1" noEditPoints="1" noAdjustHandles="1" noChangeArrowheads="1" noChangeShapeType="1" noTextEdit="1"/>
              </p:cNvSpPr>
              <p:nvPr>
                <p:ph sz="half" idx="10"/>
              </p:nvPr>
            </p:nvSpPr>
            <p:spPr>
              <a:xfrm>
                <a:off x="457200" y="1619250"/>
                <a:ext cx="3276600" cy="3162300"/>
              </a:xfrm>
              <a:blipFill>
                <a:blip r:embed="rId2"/>
                <a:stretch>
                  <a:fillRect l="-2974" t="-386"/>
                </a:stretch>
              </a:blipFill>
            </p:spPr>
            <p:txBody>
              <a:bodyPr/>
              <a:lstStyle/>
              <a:p>
                <a:r>
                  <a:rPr lang="en-US">
                    <a:noFill/>
                  </a:rPr>
                  <a:t> </a:t>
                </a:r>
              </a:p>
            </p:txBody>
          </p:sp>
        </mc:Fallback>
      </mc:AlternateContent>
      <p:sp>
        <p:nvSpPr>
          <p:cNvPr id="10" name="Text Placeholder 9">
            <a:extLst>
              <a:ext uri="{FF2B5EF4-FFF2-40B4-BE49-F238E27FC236}">
                <a16:creationId xmlns:a16="http://schemas.microsoft.com/office/drawing/2014/main" id="{07244CCC-3B83-408D-8139-72C828EC9FC4}"/>
              </a:ext>
            </a:extLst>
          </p:cNvPr>
          <p:cNvSpPr>
            <a:spLocks noGrp="1"/>
          </p:cNvSpPr>
          <p:nvPr>
            <p:ph type="body" sz="quarter" idx="12"/>
          </p:nvPr>
        </p:nvSpPr>
        <p:spPr/>
        <p:txBody>
          <a:bodyPr/>
          <a:lstStyle/>
          <a:p>
            <a:endParaRPr lang="en-US"/>
          </a:p>
        </p:txBody>
      </p:sp>
      <p:pic>
        <p:nvPicPr>
          <p:cNvPr id="5" name="Picture 4">
            <a:extLst>
              <a:ext uri="{FF2B5EF4-FFF2-40B4-BE49-F238E27FC236}">
                <a16:creationId xmlns:a16="http://schemas.microsoft.com/office/drawing/2014/main" id="{2D5DC228-9B78-41B8-BA21-2EEC5755A4BD}"/>
              </a:ext>
            </a:extLst>
          </p:cNvPr>
          <p:cNvPicPr>
            <a:picLocks noChangeAspect="1"/>
          </p:cNvPicPr>
          <p:nvPr/>
        </p:nvPicPr>
        <p:blipFill rotWithShape="1">
          <a:blip r:embed="rId3"/>
          <a:srcRect r="39325" b="2160"/>
          <a:stretch/>
        </p:blipFill>
        <p:spPr>
          <a:xfrm>
            <a:off x="3962401" y="436766"/>
            <a:ext cx="5181600" cy="4706734"/>
          </a:xfrm>
          <a:prstGeom prst="rect">
            <a:avLst/>
          </a:prstGeom>
        </p:spPr>
      </p:pic>
    </p:spTree>
    <p:extLst>
      <p:ext uri="{BB962C8B-B14F-4D97-AF65-F5344CB8AC3E}">
        <p14:creationId xmlns:p14="http://schemas.microsoft.com/office/powerpoint/2010/main" val="18104644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47F46F-3BBC-4D0B-A61B-A1B28B891964}"/>
              </a:ext>
            </a:extLst>
          </p:cNvPr>
          <p:cNvSpPr>
            <a:spLocks noGrp="1"/>
          </p:cNvSpPr>
          <p:nvPr>
            <p:ph type="title"/>
          </p:nvPr>
        </p:nvSpPr>
        <p:spPr>
          <a:xfrm>
            <a:off x="457201" y="819150"/>
            <a:ext cx="2133600" cy="800100"/>
          </a:xfrm>
        </p:spPr>
        <p:txBody>
          <a:bodyPr/>
          <a:lstStyle/>
          <a:p>
            <a:r>
              <a:rPr lang="en-US" dirty="0"/>
              <a:t>Evolution of Fluid Radius</a:t>
            </a:r>
          </a:p>
        </p:txBody>
      </p:sp>
      <mc:AlternateContent xmlns:mc="http://schemas.openxmlformats.org/markup-compatibility/2006">
        <mc:Choice xmlns:a14="http://schemas.microsoft.com/office/drawing/2010/main" Requires="a14">
          <p:sp>
            <p:nvSpPr>
              <p:cNvPr id="4" name="Content Placeholder 3">
                <a:extLst>
                  <a:ext uri="{FF2B5EF4-FFF2-40B4-BE49-F238E27FC236}">
                    <a16:creationId xmlns:a16="http://schemas.microsoft.com/office/drawing/2014/main" id="{688BC684-3AAE-4E9E-AD21-DE38DB108DA9}"/>
                  </a:ext>
                </a:extLst>
              </p:cNvPr>
              <p:cNvSpPr>
                <a:spLocks noGrp="1"/>
              </p:cNvSpPr>
              <p:nvPr>
                <p:ph sz="half" idx="10"/>
              </p:nvPr>
            </p:nvSpPr>
            <p:spPr/>
            <p:txBody>
              <a:bodyPr/>
              <a:lstStyle/>
              <a:p>
                <a:pPr>
                  <a:spcAft>
                    <a:spcPts val="200"/>
                  </a:spcAft>
                </a:pPr>
                <a:r>
                  <a:rPr lang="en-US" dirty="0"/>
                  <a:t>Since the density of the fluid is constant and, hence, the volume is too, the effective radius of the fluid can be calculated as:</a:t>
                </a:r>
              </a:p>
              <a:p>
                <a:pPr marL="0" indent="0">
                  <a:buNone/>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𝑅</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rad>
                        <m:radPr>
                          <m:degHide m:val="on"/>
                          <m:ctrlPr>
                            <a:rPr lang="en-US" b="0" i="1" smtClean="0">
                              <a:latin typeface="Cambria Math" panose="02040503050406030204" pitchFamily="18" charset="0"/>
                            </a:rPr>
                          </m:ctrlPr>
                        </m:radPr>
                        <m:deg/>
                        <m:e>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b="0" i="1" smtClean="0">
                                      <a:latin typeface="Cambria Math" panose="02040503050406030204" pitchFamily="18" charset="0"/>
                                    </a:rPr>
                                    <m:t>h</m:t>
                                  </m:r>
                                </m:e>
                                <m:sub>
                                  <m:r>
                                    <a:rPr lang="en-US" i="1">
                                      <a:latin typeface="Cambria Math" panose="02040503050406030204" pitchFamily="18" charset="0"/>
                                    </a:rPr>
                                    <m:t>0</m:t>
                                  </m:r>
                                </m:sub>
                              </m:sSub>
                              <m:sSubSup>
                                <m:sSubSupPr>
                                  <m:ctrlPr>
                                    <a:rPr lang="en-US" i="1" smtClean="0">
                                      <a:latin typeface="Cambria Math" panose="02040503050406030204" pitchFamily="18" charset="0"/>
                                    </a:rPr>
                                  </m:ctrlPr>
                                </m:sSubSupPr>
                                <m:e>
                                  <m:r>
                                    <a:rPr lang="en-US" b="0" i="1" smtClean="0">
                                      <a:latin typeface="Cambria Math" panose="02040503050406030204" pitchFamily="18" charset="0"/>
                                    </a:rPr>
                                    <m:t>𝑅</m:t>
                                  </m:r>
                                </m:e>
                                <m:sub>
                                  <m:r>
                                    <a:rPr lang="en-US" i="1">
                                      <a:latin typeface="Cambria Math" panose="02040503050406030204" pitchFamily="18" charset="0"/>
                                    </a:rPr>
                                    <m:t>0</m:t>
                                  </m:r>
                                </m:sub>
                                <m:sup>
                                  <m:r>
                                    <a:rPr lang="en-US" i="1">
                                      <a:latin typeface="Cambria Math" panose="02040503050406030204" pitchFamily="18" charset="0"/>
                                    </a:rPr>
                                    <m:t>2</m:t>
                                  </m:r>
                                </m:sup>
                              </m:sSubSup>
                            </m:num>
                            <m:den>
                              <m:r>
                                <a:rPr lang="en-US" i="1">
                                  <a:latin typeface="Cambria Math" panose="02040503050406030204" pitchFamily="18" charset="0"/>
                                </a:rPr>
                                <m:t>h</m:t>
                              </m:r>
                              <m:d>
                                <m:dPr>
                                  <m:ctrlPr>
                                    <a:rPr lang="en-US" i="1">
                                      <a:latin typeface="Cambria Math" panose="02040503050406030204" pitchFamily="18" charset="0"/>
                                    </a:rPr>
                                  </m:ctrlPr>
                                </m:dPr>
                                <m:e>
                                  <m:r>
                                    <a:rPr lang="en-US" i="1">
                                      <a:latin typeface="Cambria Math" panose="02040503050406030204" pitchFamily="18" charset="0"/>
                                    </a:rPr>
                                    <m:t>𝑡</m:t>
                                  </m:r>
                                </m:e>
                              </m:d>
                            </m:den>
                          </m:f>
                        </m:e>
                      </m:rad>
                      <m:r>
                        <a:rPr lang="en-US" b="0" i="1" smtClean="0">
                          <a:latin typeface="Cambria Math" panose="02040503050406030204" pitchFamily="18" charset="0"/>
                        </a:rPr>
                        <m:t> ,</m:t>
                      </m:r>
                    </m:oMath>
                  </m:oMathPara>
                </a14:m>
                <a:endParaRPr lang="en-US" b="0" dirty="0"/>
              </a:p>
              <a:p>
                <a:pPr marL="168275" indent="0">
                  <a:buNone/>
                </a:pPr>
                <a:r>
                  <a:rPr lang="en-US" dirty="0"/>
                  <a:t>where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𝑅</m:t>
                        </m:r>
                      </m:e>
                      <m:sub>
                        <m:r>
                          <a:rPr lang="en-US" i="1">
                            <a:latin typeface="Cambria Math" panose="02040503050406030204" pitchFamily="18" charset="0"/>
                          </a:rPr>
                          <m:t>0</m:t>
                        </m:r>
                      </m:sub>
                    </m:sSub>
                  </m:oMath>
                </a14:m>
                <a:r>
                  <a:rPr lang="en-US" dirty="0"/>
                  <a:t> and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h</m:t>
                        </m:r>
                      </m:e>
                      <m:sub>
                        <m:r>
                          <a:rPr lang="en-US" b="0" i="1" smtClean="0">
                            <a:latin typeface="Cambria Math" panose="02040503050406030204" pitchFamily="18" charset="0"/>
                          </a:rPr>
                          <m:t>0</m:t>
                        </m:r>
                      </m:sub>
                    </m:sSub>
                  </m:oMath>
                </a14:m>
                <a:r>
                  <a:rPr lang="en-US" dirty="0"/>
                  <a:t> are the initial radius and height, respectively.</a:t>
                </a:r>
              </a:p>
              <a:p>
                <a:r>
                  <a:rPr lang="en-US" dirty="0"/>
                  <a:t>Comparison: The model results match well with the analytical estimation. </a:t>
                </a:r>
              </a:p>
            </p:txBody>
          </p:sp>
        </mc:Choice>
        <mc:Fallback>
          <p:sp>
            <p:nvSpPr>
              <p:cNvPr id="4" name="Content Placeholder 3">
                <a:extLst>
                  <a:ext uri="{FF2B5EF4-FFF2-40B4-BE49-F238E27FC236}">
                    <a16:creationId xmlns:a16="http://schemas.microsoft.com/office/drawing/2014/main" id="{688BC684-3AAE-4E9E-AD21-DE38DB108DA9}"/>
                  </a:ext>
                </a:extLst>
              </p:cNvPr>
              <p:cNvSpPr>
                <a:spLocks noGrp="1" noRot="1" noChangeAspect="1" noMove="1" noResize="1" noEditPoints="1" noAdjustHandles="1" noChangeArrowheads="1" noChangeShapeType="1" noTextEdit="1"/>
              </p:cNvSpPr>
              <p:nvPr>
                <p:ph sz="half" idx="10"/>
              </p:nvPr>
            </p:nvSpPr>
            <p:spPr>
              <a:blipFill>
                <a:blip r:embed="rId3"/>
                <a:stretch>
                  <a:fillRect l="-3306" t="-386" r="-413"/>
                </a:stretch>
              </a:blipFill>
            </p:spPr>
            <p:txBody>
              <a:bodyPr/>
              <a:lstStyle/>
              <a:p>
                <a:r>
                  <a:rPr lang="en-US">
                    <a:noFill/>
                  </a:rPr>
                  <a:t> </a:t>
                </a:r>
              </a:p>
            </p:txBody>
          </p:sp>
        </mc:Fallback>
      </mc:AlternateContent>
      <p:pic>
        <p:nvPicPr>
          <p:cNvPr id="9" name="pg4">
            <a:extLst>
              <a:ext uri="{FF2B5EF4-FFF2-40B4-BE49-F238E27FC236}">
                <a16:creationId xmlns:a16="http://schemas.microsoft.com/office/drawing/2014/main" id="{9EAA34C8-B18E-44BC-A48D-3C2C7D02A222}"/>
              </a:ext>
            </a:extLst>
          </p:cNvPr>
          <p:cNvPicPr>
            <a:picLocks noGrp="1" noChangeAspect="1"/>
          </p:cNvPicPr>
          <p:nvPr>
            <p:ph sz="quarter" idx="11"/>
            <p:custDataLst>
              <p:tags r:id="rId1"/>
            </p:custDataLst>
          </p:nvPr>
        </p:nvPicPr>
        <p:blipFill>
          <a:blip r:embed="rId4"/>
          <a:stretch>
            <a:fillRect/>
          </a:stretch>
        </p:blipFill>
        <p:spPr>
          <a:xfrm>
            <a:off x="4114800" y="771525"/>
            <a:ext cx="4800600" cy="3600450"/>
          </a:xfrm>
        </p:spPr>
      </p:pic>
      <p:sp>
        <p:nvSpPr>
          <p:cNvPr id="3" name="Rectangle 2">
            <a:extLst>
              <a:ext uri="{FF2B5EF4-FFF2-40B4-BE49-F238E27FC236}">
                <a16:creationId xmlns:a16="http://schemas.microsoft.com/office/drawing/2014/main" id="{BEF5BBF3-E450-F60D-0AFC-19F275F48C7F}"/>
              </a:ext>
            </a:extLst>
          </p:cNvPr>
          <p:cNvSpPr/>
          <p:nvPr/>
        </p:nvSpPr>
        <p:spPr>
          <a:xfrm>
            <a:off x="8686800" y="628650"/>
            <a:ext cx="304800" cy="381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1296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BCCCF68C-2998-0F1B-C5D0-83A6A73CAE8A}"/>
              </a:ext>
            </a:extLst>
          </p:cNvPr>
          <p:cNvSpPr>
            <a:spLocks noGrp="1"/>
          </p:cNvSpPr>
          <p:nvPr>
            <p:ph type="title"/>
          </p:nvPr>
        </p:nvSpPr>
        <p:spPr/>
        <p:txBody>
          <a:bodyPr/>
          <a:lstStyle/>
          <a:p>
            <a:r>
              <a:rPr lang="en-US" dirty="0"/>
              <a:t>Pressure Developed </a:t>
            </a:r>
          </a:p>
        </p:txBody>
      </p:sp>
      <mc:AlternateContent xmlns:mc="http://schemas.openxmlformats.org/markup-compatibility/2006">
        <mc:Choice xmlns:a14="http://schemas.microsoft.com/office/drawing/2010/main" Requires="a14">
          <p:sp>
            <p:nvSpPr>
              <p:cNvPr id="10" name="Content Placeholder 9">
                <a:extLst>
                  <a:ext uri="{FF2B5EF4-FFF2-40B4-BE49-F238E27FC236}">
                    <a16:creationId xmlns:a16="http://schemas.microsoft.com/office/drawing/2014/main" id="{2006D29C-B174-2019-EF41-059942334536}"/>
                  </a:ext>
                </a:extLst>
              </p:cNvPr>
              <p:cNvSpPr>
                <a:spLocks noGrp="1"/>
              </p:cNvSpPr>
              <p:nvPr>
                <p:ph sz="half" idx="10"/>
              </p:nvPr>
            </p:nvSpPr>
            <p:spPr>
              <a:xfrm>
                <a:off x="457200" y="1619250"/>
                <a:ext cx="3200400" cy="3162300"/>
              </a:xfrm>
            </p:spPr>
            <p:txBody>
              <a:bodyPr>
                <a:normAutofit/>
              </a:bodyPr>
              <a:lstStyle/>
              <a:p>
                <a:r>
                  <a:rPr lang="en-US" dirty="0"/>
                  <a:t>The pressure in the fluid can be computed as </a:t>
                </a:r>
              </a:p>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𝑝</m:t>
                          </m:r>
                        </m:e>
                        <m:sub>
                          <m:r>
                            <a:rPr lang="en-US" b="0" i="1" smtClean="0">
                              <a:latin typeface="Cambria Math" panose="02040503050406030204" pitchFamily="18" charset="0"/>
                            </a:rPr>
                            <m:t>𝑎𝑛</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f>
                                <m:fPr>
                                  <m:ctrlPr>
                                    <a:rPr lang="pt-BR" i="1">
                                      <a:latin typeface="Cambria Math" panose="02040503050406030204" pitchFamily="18" charset="0"/>
                                    </a:rPr>
                                  </m:ctrlPr>
                                </m:fPr>
                                <m:num>
                                  <m:r>
                                    <a:rPr lang="pt-BR" i="1">
                                      <a:latin typeface="Cambria Math" panose="02040503050406030204" pitchFamily="18" charset="0"/>
                                    </a:rPr>
                                    <m:t>3</m:t>
                                  </m:r>
                                  <m:r>
                                    <a:rPr lang="en-US" i="1">
                                      <a:latin typeface="Cambria Math" panose="02040503050406030204" pitchFamily="18" charset="0"/>
                                    </a:rPr>
                                    <m:t>𝜂</m:t>
                                  </m:r>
                                </m:num>
                                <m:den>
                                  <m:sSup>
                                    <m:sSupPr>
                                      <m:ctrlPr>
                                        <a:rPr lang="pt-BR" i="1">
                                          <a:latin typeface="Cambria Math" panose="02040503050406030204" pitchFamily="18" charset="0"/>
                                        </a:rPr>
                                      </m:ctrlPr>
                                    </m:sSupPr>
                                    <m:e>
                                      <m:r>
                                        <a:rPr lang="en-US" i="1">
                                          <a:latin typeface="Cambria Math" panose="02040503050406030204" pitchFamily="18" charset="0"/>
                                        </a:rPr>
                                        <m:t>h</m:t>
                                      </m:r>
                                    </m:e>
                                    <m:sup>
                                      <m:r>
                                        <a:rPr lang="pt-BR" i="1">
                                          <a:latin typeface="Cambria Math" panose="02040503050406030204" pitchFamily="18" charset="0"/>
                                        </a:rPr>
                                        <m:t>3</m:t>
                                      </m:r>
                                    </m:sup>
                                  </m:sSup>
                                </m:den>
                              </m:f>
                              <m:r>
                                <a:rPr lang="pt-BR" i="1">
                                  <a:latin typeface="Cambria Math" panose="02040503050406030204" pitchFamily="18" charset="0"/>
                                </a:rPr>
                                <m:t> </m:t>
                              </m:r>
                              <m:d>
                                <m:dPr>
                                  <m:ctrlPr>
                                    <a:rPr lang="pt-BR" i="1">
                                      <a:latin typeface="Cambria Math" panose="02040503050406030204" pitchFamily="18" charset="0"/>
                                    </a:rPr>
                                  </m:ctrlPr>
                                </m:dPr>
                                <m:e>
                                  <m:sSup>
                                    <m:sSupPr>
                                      <m:ctrlPr>
                                        <a:rPr lang="pt-BR" i="1">
                                          <a:latin typeface="Cambria Math" panose="02040503050406030204" pitchFamily="18" charset="0"/>
                                        </a:rPr>
                                      </m:ctrlPr>
                                    </m:sSupPr>
                                    <m:e>
                                      <m:r>
                                        <a:rPr lang="pt-BR" i="1">
                                          <a:latin typeface="Cambria Math" panose="02040503050406030204" pitchFamily="18" charset="0"/>
                                        </a:rPr>
                                        <m:t>𝑟</m:t>
                                      </m:r>
                                    </m:e>
                                    <m:sup>
                                      <m:r>
                                        <a:rPr lang="pt-BR" i="1">
                                          <a:latin typeface="Cambria Math" panose="02040503050406030204" pitchFamily="18" charset="0"/>
                                        </a:rPr>
                                        <m:t>2</m:t>
                                      </m:r>
                                    </m:sup>
                                  </m:sSup>
                                  <m:r>
                                    <a:rPr lang="pt-BR" i="1">
                                      <a:latin typeface="Cambria Math" panose="02040503050406030204" pitchFamily="18" charset="0"/>
                                    </a:rPr>
                                    <m:t>− </m:t>
                                  </m:r>
                                  <m:sSup>
                                    <m:sSupPr>
                                      <m:ctrlPr>
                                        <a:rPr lang="pt-BR" i="1">
                                          <a:latin typeface="Cambria Math" panose="02040503050406030204" pitchFamily="18" charset="0"/>
                                        </a:rPr>
                                      </m:ctrlPr>
                                    </m:sSupPr>
                                    <m:e>
                                      <m:r>
                                        <a:rPr lang="en-US" i="1">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e>
                                    <m:sup>
                                      <m:r>
                                        <a:rPr lang="pt-BR" i="1">
                                          <a:latin typeface="Cambria Math" panose="02040503050406030204" pitchFamily="18" charset="0"/>
                                        </a:rPr>
                                        <m:t>2</m:t>
                                      </m:r>
                                    </m:sup>
                                  </m:sSup>
                                </m:e>
                              </m:d>
                              <m:acc>
                                <m:accPr>
                                  <m:chr m:val="̇"/>
                                  <m:ctrlPr>
                                    <a:rPr lang="en-US" i="1">
                                      <a:latin typeface="Cambria Math" panose="02040503050406030204" pitchFamily="18" charset="0"/>
                                    </a:rPr>
                                  </m:ctrlPr>
                                </m:accPr>
                                <m:e>
                                  <m:r>
                                    <a:rPr lang="en-US" i="1">
                                      <a:latin typeface="Cambria Math" panose="02040503050406030204" pitchFamily="18" charset="0"/>
                                    </a:rPr>
                                    <m:t>h</m:t>
                                  </m:r>
                                </m:e>
                              </m:acc>
                              <m:r>
                                <a:rPr lang="en-US" b="0" i="1" smtClean="0">
                                  <a:latin typeface="Cambria Math" panose="02040503050406030204" pitchFamily="18" charset="0"/>
                                </a:rPr>
                                <m:t>,∀ </m:t>
                              </m:r>
                              <m:r>
                                <a:rPr lang="en-US" b="0" i="1" smtClean="0">
                                  <a:latin typeface="Cambria Math" panose="02040503050406030204" pitchFamily="18" charset="0"/>
                                </a:rPr>
                                <m:t>𝑟</m:t>
                              </m:r>
                              <m:r>
                                <a:rPr lang="en-US" b="0" i="1" smtClean="0">
                                  <a:latin typeface="Cambria Math" panose="02040503050406030204" pitchFamily="18" charset="0"/>
                                </a:rPr>
                                <m:t>≤</m:t>
                              </m:r>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𝑡</m:t>
                              </m:r>
                              <m:r>
                                <a:rPr lang="en-US" b="0" i="1" smtClean="0">
                                  <a:latin typeface="Cambria Math" panose="02040503050406030204" pitchFamily="18" charset="0"/>
                                </a:rPr>
                                <m:t>)</m:t>
                              </m:r>
                            </m:e>
                            <m:e>
                              <m:r>
                                <a:rPr lang="en-US" i="1">
                                  <a:latin typeface="Cambria Math" panose="02040503050406030204" pitchFamily="18" charset="0"/>
                                </a:rPr>
                                <m:t>0 ,∀ </m:t>
                              </m:r>
                              <m:r>
                                <a:rPr lang="en-US" i="1">
                                  <a:latin typeface="Cambria Math" panose="02040503050406030204" pitchFamily="18" charset="0"/>
                                </a:rPr>
                                <m:t>𝑟</m:t>
                              </m:r>
                              <m:r>
                                <a:rPr lang="en-US" b="0" i="1" smtClean="0">
                                  <a:latin typeface="Cambria Math" panose="02040503050406030204" pitchFamily="18" charset="0"/>
                                </a:rPr>
                                <m:t>&gt;</m:t>
                              </m:r>
                              <m:r>
                                <a:rPr lang="en-US" i="1">
                                  <a:latin typeface="Cambria Math" panose="02040503050406030204" pitchFamily="18" charset="0"/>
                                </a:rPr>
                                <m:t>𝑅</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e>
                          </m:eqArr>
                        </m:e>
                      </m:d>
                    </m:oMath>
                  </m:oMathPara>
                </a14:m>
                <a:endParaRPr lang="en-US" dirty="0"/>
              </a:p>
              <a:p>
                <a:pPr marL="168275" indent="0">
                  <a:buNone/>
                </a:pPr>
                <a:r>
                  <a:rPr lang="en-US" dirty="0"/>
                  <a:t>where: </a:t>
                </a:r>
                <a:endParaRPr lang="en-US" i="1" dirty="0">
                  <a:latin typeface="Cambria Math" panose="02040503050406030204" pitchFamily="18" charset="0"/>
                </a:endParaRPr>
              </a:p>
              <a:p>
                <a:pPr lvl="1"/>
                <a14:m>
                  <m:oMath xmlns:m="http://schemas.openxmlformats.org/officeDocument/2006/math">
                    <m:r>
                      <a:rPr lang="en-US" i="1" dirty="0" smtClean="0">
                        <a:latin typeface="Cambria Math" panose="02040503050406030204" pitchFamily="18" charset="0"/>
                      </a:rPr>
                      <m:t>h</m:t>
                    </m:r>
                  </m:oMath>
                </a14:m>
                <a:r>
                  <a:rPr lang="en-US" dirty="0"/>
                  <a:t> = film thickness</a:t>
                </a:r>
                <a14:m/>
              </a:p>
              <a:p>
                <a:pPr lvl="1"/>
                <a:r>
                  <a:rPr lang="en-US" dirty="0"/>
                  <a:t> = radius of the lubricant</a:t>
                </a:r>
              </a:p>
              <a:p>
                <a:pPr lvl="1"/>
                <a14:m>
                  <m:oMath xmlns:m="http://schemas.openxmlformats.org/officeDocument/2006/math">
                    <m:r>
                      <a:rPr lang="en-US" i="1" dirty="0" smtClean="0">
                        <a:latin typeface="Cambria Math" panose="02040503050406030204" pitchFamily="18" charset="0"/>
                      </a:rPr>
                      <m:t>𝜂</m:t>
                    </m:r>
                  </m:oMath>
                </a14:m>
                <a:r>
                  <a:rPr lang="en-US" dirty="0"/>
                  <a:t> = dynamic viscosity</a:t>
                </a:r>
              </a:p>
              <a:p>
                <a:r>
                  <a:rPr lang="en-US" dirty="0"/>
                  <a:t>Comparison: The model predictions, shown as points, match well with the analytical estimations, shown as lines.</a:t>
                </a:r>
              </a:p>
              <a:p>
                <a:pPr marL="0" indent="0">
                  <a:buNone/>
                </a:pPr>
                <a:endParaRPr lang="en-US" dirty="0"/>
              </a:p>
            </p:txBody>
          </p:sp>
        </mc:Choice>
        <mc:Fallback>
          <p:sp>
            <p:nvSpPr>
              <p:cNvPr id="10" name="Content Placeholder 9">
                <a:extLst>
                  <a:ext uri="{FF2B5EF4-FFF2-40B4-BE49-F238E27FC236}">
                    <a16:creationId xmlns:a16="http://schemas.microsoft.com/office/drawing/2014/main" id="{2006D29C-B174-2019-EF41-059942334536}"/>
                  </a:ext>
                </a:extLst>
              </p:cNvPr>
              <p:cNvSpPr>
                <a:spLocks noGrp="1" noRot="1" noChangeAspect="1" noMove="1" noResize="1" noEditPoints="1" noAdjustHandles="1" noChangeArrowheads="1" noChangeShapeType="1" noTextEdit="1"/>
              </p:cNvSpPr>
              <p:nvPr>
                <p:ph sz="half" idx="10"/>
              </p:nvPr>
            </p:nvSpPr>
            <p:spPr>
              <a:xfrm>
                <a:off x="457200" y="1619250"/>
                <a:ext cx="3200400" cy="3162300"/>
              </a:xfrm>
              <a:blipFill>
                <a:blip r:embed="rId3"/>
                <a:stretch>
                  <a:fillRect l="-3048" t="-386"/>
                </a:stretch>
              </a:blipFill>
            </p:spPr>
            <p:txBody>
              <a:bodyPr/>
              <a:lstStyle/>
              <a:p>
                <a:r>
                  <a:rPr lang="en-US">
                    <a:noFill/>
                  </a:rPr>
                  <a:t> </a:t>
                </a:r>
              </a:p>
            </p:txBody>
          </p:sp>
        </mc:Fallback>
      </mc:AlternateContent>
      <p:pic>
        <p:nvPicPr>
          <p:cNvPr id="11" name="pg3">
            <a:extLst>
              <a:ext uri="{FF2B5EF4-FFF2-40B4-BE49-F238E27FC236}">
                <a16:creationId xmlns:a16="http://schemas.microsoft.com/office/drawing/2014/main" id="{015C3DE7-0375-4974-926D-99FF8997EC7B}"/>
              </a:ext>
            </a:extLst>
          </p:cNvPr>
          <p:cNvPicPr>
            <a:picLocks noGrp="1" noChangeAspect="1"/>
          </p:cNvPicPr>
          <p:nvPr>
            <p:ph sz="quarter" idx="11"/>
            <p:custDataLst>
              <p:tags r:id="rId1"/>
            </p:custDataLst>
          </p:nvPr>
        </p:nvPicPr>
        <p:blipFill>
          <a:blip r:embed="rId4"/>
          <a:stretch>
            <a:fillRect/>
          </a:stretch>
        </p:blipFill>
        <p:spPr>
          <a:xfrm>
            <a:off x="4114800" y="771525"/>
            <a:ext cx="4800600" cy="3600450"/>
          </a:xfrm>
          <a:prstGeom prst="rect">
            <a:avLst/>
          </a:prstGeom>
        </p:spPr>
      </p:pic>
      <p:sp>
        <p:nvSpPr>
          <p:cNvPr id="2" name="Rectangle 1">
            <a:extLst>
              <a:ext uri="{FF2B5EF4-FFF2-40B4-BE49-F238E27FC236}">
                <a16:creationId xmlns:a16="http://schemas.microsoft.com/office/drawing/2014/main" id="{A94E0D83-1F94-099A-C4E6-8ED1A5C4E27A}"/>
              </a:ext>
            </a:extLst>
          </p:cNvPr>
          <p:cNvSpPr/>
          <p:nvPr/>
        </p:nvSpPr>
        <p:spPr>
          <a:xfrm>
            <a:off x="8686800" y="628650"/>
            <a:ext cx="304800" cy="381000"/>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49112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3.0.x&quot; formatVersion=&quot;2.0.0.0&quot; version=&quot;6.3.0.290&quot;&gt;&#10;  &lt;VersionInformation&gt;&#10;    &lt;Version&gt;1&lt;/Version&gt;&#10;  &lt;/VersionInformation&gt;&#10;  &lt;Entity&gt;/result/feature/pg4&lt;/Entity&gt;&#10;  &lt;Tag&gt;pg4&lt;/Tag&gt;&#10;  &lt;Node&gt;Results &amp;gt; Effective Radius {pg4}&lt;/Node&gt;&#10;  &lt;LinkType&gt;Image&lt;/LinkType&gt;&#10;  &lt;ModelLink directoryType=&quot;none&quot;&gt;C:\Users\akhil\Downloads\Squeeze_fim_free_boundary.mph&lt;/ModelLink&gt;&#10;  &lt;LocalPath&gt;Squeeze_fim_free_boundary.mph&lt;/LocalPath&gt;&#10;  &lt;SDim&gt;1&lt;/SDim&gt;&#10;  &lt;Locked&gt;false&lt;/Locked&gt;&#10;  &lt;PropSet id=&quot;image&quot;&gt;&#10;    &lt;Property name=&quot;batch&quot; type=&quot;bool&quot; value=&quot;off&quot; /&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manualweb&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640&quot; /&gt;&#10;    &lt;Property name=&quot;height&quot; type=&quot;real&quot; value=&quot;480&quot; /&gt;&#10;    &lt;Property name=&quot;resolution&quot; type=&quot;integer&quot; value=&quot;96&quot; /&gt;&#10;    &lt;Property name=&quot;overrideresolutionlimit&quot; type=&quot;bool&quot; value=&quot;off&quot; /&gt;&#10;    &lt;Property name=&quot;sizedesc&quot; type=&quot;string&quot; value=&quot;169 x 127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949 x 640 px&quot; /&gt;&#10;    &lt;Property name=&quot;zoomextents&quot; type=&quot;bool&quot; value=&quot;off&quot; /&gt;&#10;    &lt;Property name=&quot;antialias&quot; type=&quot;bool&quot; value=&quot;on&quot; /&gt;&#10;    &lt;Property name=&quot;screenwidthpx&quot; type=&quot;integer&quot; value=&quot;949&quot; /&gt;&#10;    &lt;Property name=&quot;screenheightpx&quot; type=&quot;integer&quot; value=&quot;640&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Effective Radius {pg4} &amp;gt; Global 2 {glob2}&quot; /&gt;&#10;    &lt;Property name=&quot;lockview&quot; type=&quot;bool&quot; value=&quot;off&quot; /&gt;&#10;    &lt;Property name=&quot;linkedinfo&quot; type=&quot;string&quot; value=&quot;&quot; /&gt;&#10;    &lt;Property name=&quot;alloweps&quot; type=&quot;bool&quot; value=&quot;on&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1&quot; /&gt;&#10;    &lt;Property name=&quot;options1d&quot; type=&quot;group&quot; value=&quot;on&quot; /&gt;&#10;    &lt;Property name=&quot;title1d&quot; type=&quot;bool&quot; value=&quot;on&quot; /&gt;&#10;    &lt;Property name=&quot;legend1d&quot; type=&quot;bool&quot; value=&quot;on&quot; /&gt;&#10;    &lt;Property name=&quot;axes1d&quot; type=&quot;bool&quot; value=&quot;on&quot; /&gt;&#10;    &lt;Property name=&quot;showgrid&quot; type=&quot;bool&quot; value=&quot;on&quot; /&gt;&#10;    &lt;Property name=&quot;logo1d&quot; type=&quot;bool&quot; value=&quot;on&quot; /&gt;&#10;    &lt;Property name=&quot;fontsize&quot; type=&quot;integer&quot; value=&quot;8&quot; /&gt;&#10;    &lt;Property name=&quot;colortheme&quot; type=&quot;string&quot; value=&quot;globaltheme&quot; /&gt;&#10;    &lt;Property name=&quot;background&quot; type=&quot;group&quot; value=&quot;transparent&quot; /&gt;&#10;    &lt;Property name=&quot;resetbeenset&quot; type=&quot;bool&quot; value=&quot;off&quot; /&gt;&#10;  &lt;/PropSet&gt;&#10;  &lt;PropSet id=&quot;view&quot;&gt;&#10;    &lt;Property name=&quot;axislimits&quot; type=&quot;group&quot; value=&quot;off&quot; /&gt;&#10;    &lt;Property name=&quot;xmin&quot; type=&quot;real&quot; value=&quot;-0.013017890559317286&quot; /&gt;&#10;    &lt;Property name=&quot;xmax&quot; type=&quot;real&quot; value=&quot;1.0130178905593172&quot; /&gt;&#10;    &lt;Property name=&quot;ymin&quot; type=&quot;real&quot; value=&quot;2.996649053419052&quot; /&gt;&#10;    &lt;Property name=&quot;ymax&quot; type=&quot;real&quot; value=&quot;3.1657690224860824&quot; /&gt;&#10;    &lt;Property name=&quot;showsecaxislimit&quot; type=&quot;group&quot; value=&quot;off&quot; /&gt;&#10;    &lt;Property name=&quot;yminsec&quot; type=&quot;real&quot; value=&quot;-0.18800838085425453&quot; /&gt;&#10;    &lt;Property name=&quot;ymaxsec&quot; type=&quot;real&quot; value=&quot;2.209821438344933&quot; /&gt;&#10;    &lt;Property name=&quot;preserveaspect&quot; type=&quot;bool&quot; value=&quot;off&quot; /&gt;&#10;    &lt;Property name=&quot;xlog&quot; type=&quot;bool&quot; value=&quot;off&quot; /&gt;&#10;    &lt;Property name=&quot;ylog&quot; type=&quot;bool&quot; value=&quot;off&quot; /&gt;&#10;    &lt;Property name=&quot;showsecylog&quot; type=&quot;group&quot; value=&quot;off&quot; /&gt;&#10;    &lt;Property name=&quot;ylogsec&quot; type=&quot;bool&quot; value=&quot;off&quot; /&gt;&#10;    &lt;Property name=&quot;showgrid&quot; type=&quot;group&quot; value=&quot;on&quot; /&gt;&#10;    &lt;Property name=&quot;showmanualgrid&quot; type=&quot;group&quot; value=&quot;on&quot; /&gt;&#10;    &lt;Property name=&quot;manualgrid&quot; type=&quot;group&quot; value=&quot;off&quot; /&gt;&#10;    &lt;Property name=&quot;showxspacing&quot; type=&quot;group&quot; value=&quot;on&quot; /&gt;&#10;    &lt;Property name=&quot;xspacing&quot; type=&quot;real&quot; value=&quot;1&quot; /&gt;&#10;    &lt;Property name=&quot;showyspacing&quot; type=&quot;group&quot; value=&quot;on&quot; /&gt;&#10;    &lt;Property name=&quot;yspacing&quot; type=&quot;real&quot; value=&quot;1&quot; /&gt;&#10;    &lt;Property name=&quot;showsecyspacing&quot; type=&quot;group&quot; value=&quot;off&quot; /&gt;&#10;    &lt;Property name=&quot;ysec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showsecyextra&quot; type=&quot;group&quot; value=&quot;off&quot; /&gt;&#10;    &lt;Property name=&quot;ysecextra&quot; type=&quot;realarray&quot; value=&quot;&quot; /&gt;&#10;    &lt;Property name=&quot;ysecextra_vector_method&quot; type=&quot;string&quot; value=&quot;step&quot; /&gt;&#10;    &lt;Property name=&quot;ysecextra_vector_start&quot; type=&quot;string&quot; value=&quot;&quot; /&gt;&#10;    &lt;Property name=&quot;ysecextra_vector_stop&quot; type=&quot;string&quot; value=&quot;&quot; /&gt;&#10;    &lt;Property name=&quot;ysecextra_vector_step&quot; type=&quot;string&quot; value=&quot;&quot; /&gt;&#10;    &lt;Property name=&quot;ysecextra_vector_numvalues&quot; type=&quot;string&quot; value=&quot;&quot; /&gt;&#10;    &lt;Property name=&quot;ysecextra_vector_function&quot; type=&quot;string&quot; value=&quot;none&quot; /&gt;&#10;    &lt;Property name=&quot;ysecextra_vector_interval&quot; type=&quot;string&quot; value=&quot;octave&quot; /&gt;&#10;    &lt;Property name=&quot;ysecextra_vector_freqperdec&quot; type=&quot;string&quot; value=&quot;&quot; /&gt;&#10;  &lt;/PropSet&gt;&#10;  &lt;PropSet id=&quot;camera&quot; /&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714161822839766&lt;/UpdateTimeStamp&gt;&#10;&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3.0.x&quot; formatVersion=&quot;2.0.0.0&quot; version=&quot;6.3.0.290&quot;&gt;&#10;  &lt;VersionInformation&gt;&#10;    &lt;Version&gt;1&lt;/Version&gt;&#10;  &lt;/VersionInformation&gt;&#10;  &lt;Entity&gt;/result/feature/pg3&lt;/Entity&gt;&#10;  &lt;Tag&gt;pg3&lt;/Tag&gt;&#10;  &lt;Node&gt;Results &amp;gt; Pressure, Analytical vs Model {pg3}&lt;/Node&gt;&#10;  &lt;LinkType&gt;Image&lt;/LinkType&gt;&#10;  &lt;ModelLink directoryType=&quot;none&quot;&gt;C:\Users\akhil\Downloads\Squeeze_fim_free_boundary.mph&lt;/ModelLink&gt;&#10;  &lt;LocalPath&gt;Squeeze_fim_free_boundary.mph&lt;/LocalPath&gt;&#10;  &lt;SDim&gt;1&lt;/SDim&gt;&#10;  &lt;Locked&gt;false&lt;/Locked&gt;&#10;  &lt;PropSet id=&quot;image&quot;&gt;&#10;    &lt;Property name=&quot;batch&quot; type=&quot;bool&quot; value=&quot;off&quot; /&gt;&#10;    &lt;Property name=&quot;view&quot; type=&quot;reference&quot; value=&quot;auto&quot; /&gt;&#10;    &lt;Property name=&quot;animating&quot; type=&quot;bool&quot; value=&quot;off&quot; /&gt;&#10;    &lt;Property name=&quot;isclientfile&quot; type=&quot;bool&quot; value=&quot;on&quot; /&gt;&#10;    &lt;Property name=&quot;isforreport&quot; type=&quot;bool&quot; value=&quot;off&quot; /&gt;&#10;    &lt;Property name=&quot;size&quot; type=&quot;string&quot; value=&quot;manualweb&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640&quot; /&gt;&#10;    &lt;Property name=&quot;height&quot; type=&quot;real&quot; value=&quot;480&quot; /&gt;&#10;    &lt;Property name=&quot;resolution&quot; type=&quot;integer&quot; value=&quot;96&quot; /&gt;&#10;    &lt;Property name=&quot;overrideresolutionlimit&quot; type=&quot;bool&quot; value=&quot;off&quot; /&gt;&#10;    &lt;Property name=&quot;sizedesc&quot; type=&quot;string&quot; value=&quot;169 x 127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949 x 640 px&quot; /&gt;&#10;    &lt;Property name=&quot;zoomextents&quot; type=&quot;bool&quot; value=&quot;off&quot; /&gt;&#10;    &lt;Property name=&quot;antialias&quot; type=&quot;bool&quot; value=&quot;on&quot; /&gt;&#10;    &lt;Property name=&quot;screenwidthpx&quot; type=&quot;integer&quot; value=&quot;949&quot; /&gt;&#10;    &lt;Property name=&quot;screenheightpx&quot; type=&quot;integer&quot; value=&quot;640&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Results &amp;gt; Pressure, Analytical vs Model {pg3}&quot; /&gt;&#10;    &lt;Property name=&quot;lockview&quot; type=&quot;bool&quot; value=&quot;off&quot; /&gt;&#10;    &lt;Property name=&quot;linkedinfo&quot; type=&quot;string&quot; value=&quot;&quot; /&gt;&#10;    &lt;Property name=&quot;alloweps&quot; type=&quot;bool&quot; value=&quot;on&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1&quot; /&gt;&#10;    &lt;Property name=&quot;options1d&quot; type=&quot;group&quot; value=&quot;on&quot; /&gt;&#10;    &lt;Property name=&quot;title1d&quot; type=&quot;bool&quot; value=&quot;on&quot; /&gt;&#10;    &lt;Property name=&quot;legend1d&quot; type=&quot;bool&quot; value=&quot;on&quot; /&gt;&#10;    &lt;Property name=&quot;axes1d&quot; type=&quot;bool&quot; value=&quot;on&quot; /&gt;&#10;    &lt;Property name=&quot;showgrid&quot; type=&quot;bool&quot; value=&quot;on&quot; /&gt;&#10;    &lt;Property name=&quot;logo1d&quot; type=&quot;bool&quot; value=&quot;on&quot; /&gt;&#10;    &lt;Property name=&quot;fontsize&quot; type=&quot;integer&quot; value=&quot;8&quot; /&gt;&#10;    &lt;Property name=&quot;colortheme&quot; type=&quot;string&quot; value=&quot;globaltheme&quot; /&gt;&#10;    &lt;Property name=&quot;background&quot; type=&quot;group&quot; value=&quot;transparent&quot; /&gt;&#10;    &lt;Property name=&quot;resetbeenset&quot; type=&quot;bool&quot; value=&quot;off&quot; /&gt;&#10;  &lt;/PropSet&gt;&#10;  &lt;PropSet id=&quot;view&quot;&gt;&#10;    &lt;Property name=&quot;axislimits&quot; type=&quot;group&quot; value=&quot;off&quot; /&gt;&#10;    &lt;Property name=&quot;xmin&quot; type=&quot;real&quot; value=&quot;-5.858050751692778E-4&quot; /&gt;&#10;    &lt;Property name=&quot;xmax&quot; type=&quot;real&quot; value=&quot;0.045585805075169274&quot; /&gt;&#10;    &lt;Property name=&quot;ymin&quot; type=&quot;real&quot; value=&quot;-0.011962160076180851&quot; /&gt;&#10;    &lt;Property name=&quot;ymax&quot; type=&quot;real&quot; value=&quot;0.5377286071497669&quot; /&gt;&#10;    &lt;Property name=&quot;showsecaxislimit&quot; type=&quot;group&quot; value=&quot;off&quot; /&gt;&#10;    &lt;Property name=&quot;yminsec&quot; type=&quot;real&quot; value=&quot;4.479376093891377&quot; /&gt;&#10;    &lt;Property name=&quot;ymaxsec&quot; type=&quot;real&quot; value=&quot;4.4793760938913785&quot; /&gt;&#10;    &lt;Property name=&quot;preserveaspect&quot; type=&quot;bool&quot; value=&quot;off&quot; /&gt;&#10;    &lt;Property name=&quot;xlog&quot; type=&quot;bool&quot; value=&quot;off&quot; /&gt;&#10;    &lt;Property name=&quot;ylog&quot; type=&quot;bool&quot; value=&quot;off&quot; /&gt;&#10;    &lt;Property name=&quot;showsecylog&quot; type=&quot;group&quot; value=&quot;off&quot; /&gt;&#10;    &lt;Property name=&quot;ylogsec&quot; type=&quot;bool&quot; value=&quot;off&quot; /&gt;&#10;    &lt;Property name=&quot;showgrid&quot; type=&quot;group&quot; value=&quot;on&quot; /&gt;&#10;    &lt;Property name=&quot;showmanualgrid&quot; type=&quot;group&quot; value=&quot;on&quot; /&gt;&#10;    &lt;Property name=&quot;manualgrid&quot; type=&quot;group&quot; value=&quot;off&quot; /&gt;&#10;    &lt;Property name=&quot;showxspacing&quot; type=&quot;group&quot; value=&quot;on&quot; /&gt;&#10;    &lt;Property name=&quot;xspacing&quot; type=&quot;real&quot; value=&quot;1&quot; /&gt;&#10;    &lt;Property name=&quot;showyspacing&quot; type=&quot;group&quot; value=&quot;on&quot; /&gt;&#10;    &lt;Property name=&quot;yspacing&quot; type=&quot;real&quot; value=&quot;1&quot; /&gt;&#10;    &lt;Property name=&quot;showsecyspacing&quot; type=&quot;group&quot; value=&quot;off&quot; /&gt;&#10;    &lt;Property name=&quot;ysec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showsecyextra&quot; type=&quot;group&quot; value=&quot;off&quot; /&gt;&#10;    &lt;Property name=&quot;ysecextra&quot; type=&quot;realarray&quot; value=&quot;&quot; /&gt;&#10;    &lt;Property name=&quot;ysecextra_vector_method&quot; type=&quot;string&quot; value=&quot;step&quot; /&gt;&#10;    &lt;Property name=&quot;ysecextra_vector_start&quot; type=&quot;string&quot; value=&quot;&quot; /&gt;&#10;    &lt;Property name=&quot;ysecextra_vector_stop&quot; type=&quot;string&quot; value=&quot;&quot; /&gt;&#10;    &lt;Property name=&quot;ysecextra_vector_step&quot; type=&quot;string&quot; value=&quot;&quot; /&gt;&#10;    &lt;Property name=&quot;ysecextra_vector_numvalues&quot; type=&quot;string&quot; value=&quot;&quot; /&gt;&#10;    &lt;Property name=&quot;ysecextra_vector_function&quot; type=&quot;string&quot; value=&quot;none&quot; /&gt;&#10;    &lt;Property name=&quot;ysecextra_vector_interval&quot; type=&quot;string&quot; value=&quot;octave&quot; /&gt;&#10;    &lt;Property name=&quot;ysecextra_vector_freqperdec&quot; type=&quot;string&quot; value=&quot;&quot; /&gt;&#10;  &lt;/PropSet&gt;&#10;  &lt;PropSet id=&quot;camera&quot; /&gt;&#10;  &lt;PropSet id=&quot;axis&quot; /&gt;&#10;  &lt;PropSet id=&quot;clip&quot; /&gt;&#10;  &lt;PropSet id=&quot;table&quot;&gt;&#10;    &lt;Property name=&quot;header&quot; type=&quot;bool&quot; value=&quot;on&quot; /&gt;&#10;    &lt;Property name=&quot;headers&quot; type=&quot;stringmatrix&quot; value=&quot;&quot; /&gt;&#10;    &lt;Property name=&quot;includetitle&quot; type=&quot;bool&quot; value=&quot;off&quot; /&gt;&#10;    &lt;Property name=&quot;title&quot; type=&quot;string&quot; value=&quot;&quot; /&gt;&#10;    &lt;Property name=&quot;fullprec&quot; type=&quot;bool&quot; value=&quot;on&quot; /&gt;&#10;    &lt;Property name=&quot;precision&quot; type=&quot;integer&quot; value=&quot;5&quot; /&gt;&#10;    &lt;Property name=&quot;notation&quot; type=&quot;string&quot; value=&quot;auto&quot; /&gt;&#10;    &lt;Property name=&quot;complexnotation&quot; type=&quot;string&quot; value=&quot;rectangular&quot; /&gt;&#10;  &lt;/PropSet&gt;&#10;  &lt;UpdateTimeStamp&gt;638714160014758036&lt;/UpdateTimeStamp&gt;&#10;&lt;/Root&gt;"/>
</p:tagLst>
</file>

<file path=ppt/theme/theme1.xml><?xml version="1.0" encoding="utf-8"?>
<a:theme xmlns:a="http://schemas.openxmlformats.org/drawingml/2006/main" name="2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58E45BB7-3D30-044C-A3A4-7E6233A49E5C}" vid="{3EE5D14E-7671-4D46-82E6-06377E825DA2}"/>
    </a:ext>
  </a:extLst>
</a:theme>
</file>

<file path=ppt/theme/theme2.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8AFB895-BB4D-8741-A37F-E019D3C1E81A}" vid="{429A5D2B-68DB-D047-B7EF-42DBF5B1A34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9484</TotalTime>
  <Words>215</Words>
  <Application>Microsoft Office PowerPoint</Application>
  <PresentationFormat>On-screen Show (16:9)</PresentationFormat>
  <Paragraphs>26</Paragraphs>
  <Slides>5</Slides>
  <Notes>0</Notes>
  <HiddenSlides>0</HiddenSlides>
  <MMClips>1</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5</vt:i4>
      </vt:variant>
    </vt:vector>
  </HeadingPairs>
  <TitlesOfParts>
    <vt:vector size="13" baseType="lpstr">
      <vt:lpstr>Arial</vt:lpstr>
      <vt:lpstr>Lato</vt:lpstr>
      <vt:lpstr>Lato Black</vt:lpstr>
      <vt:lpstr>Cambria Math</vt:lpstr>
      <vt:lpstr>Wingdings</vt:lpstr>
      <vt:lpstr>Lato Light</vt:lpstr>
      <vt:lpstr>2_comsol-slide-template-NEW</vt:lpstr>
      <vt:lpstr>comsol-slide-template-NEW</vt:lpstr>
      <vt:lpstr>Squeeze-Film Flow with  Free Boundary</vt:lpstr>
      <vt:lpstr>Introduction</vt:lpstr>
      <vt:lpstr>Model Setup</vt:lpstr>
      <vt:lpstr>Evolution of Fluid Radius</vt:lpstr>
      <vt:lpstr>Pressure Developed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COMSOL Slide Template</dc:title>
  <dc:creator>Microsoft Office User</dc:creator>
  <cp:lastModifiedBy>Kelsey Pember</cp:lastModifiedBy>
  <cp:revision>49</cp:revision>
  <dcterms:created xsi:type="dcterms:W3CDTF">2019-03-05T14:09:55Z</dcterms:created>
  <dcterms:modified xsi:type="dcterms:W3CDTF">2025-05-20T17:16:35Z</dcterms:modified>
</cp:coreProperties>
</file>