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5" r:id="rId3"/>
    <p:sldId id="281" r:id="rId4"/>
    <p:sldId id="284" r:id="rId5"/>
    <p:sldId id="288" r:id="rId6"/>
    <p:sldId id="285" r:id="rId7"/>
    <p:sldId id="270" r:id="rId8"/>
    <p:sldId id="282" r:id="rId9"/>
    <p:sldId id="286" r:id="rId10"/>
    <p:sldId id="290" r:id="rId11"/>
    <p:sldId id="289" r:id="rId12"/>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MSOL" initials="C"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3148" autoAdjust="0"/>
  </p:normalViewPr>
  <p:slideViewPr>
    <p:cSldViewPr>
      <p:cViewPr>
        <p:scale>
          <a:sx n="67" d="100"/>
          <a:sy n="67" d="100"/>
        </p:scale>
        <p:origin x="-918" y="-72"/>
      </p:cViewPr>
      <p:guideLst>
        <p:guide orient="horz" pos="2160"/>
        <p:guide pos="2880"/>
      </p:guideLst>
    </p:cSldViewPr>
  </p:slideViewPr>
  <p:outlineViewPr>
    <p:cViewPr>
      <p:scale>
        <a:sx n="33" d="100"/>
        <a:sy n="33" d="100"/>
      </p:scale>
      <p:origin x="0" y="89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F19F6-4158-42CD-AD57-EE5F51374869}" type="datetimeFigureOut">
              <a:rPr lang="sv-SE" smtClean="0"/>
              <a:pPr/>
              <a:t>2014-09-18</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3B24A-2E59-4563-9805-F82E0DE2C1F4}" type="slidenum">
              <a:rPr lang="sv-SE" smtClean="0"/>
              <a:pPr/>
              <a:t>‹#›</a:t>
            </a:fld>
            <a:endParaRPr lang="sv-SE"/>
          </a:p>
        </p:txBody>
      </p:sp>
    </p:spTree>
    <p:extLst>
      <p:ext uri="{BB962C8B-B14F-4D97-AF65-F5344CB8AC3E}">
        <p14:creationId xmlns:p14="http://schemas.microsoft.com/office/powerpoint/2010/main" val="2215119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smtClean="0"/>
              <a:t>You</a:t>
            </a:r>
            <a:r>
              <a:rPr lang="sv-SE" baseline="0" dirty="0" smtClean="0"/>
              <a:t> can use the heading from the model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lgn="l">
              <a:defRPr sz="3600"/>
            </a:lvl1pPr>
          </a:lstStyle>
          <a:p>
            <a:r>
              <a:rPr lang="en-US" smtClean="0"/>
              <a:t>Click to edit Master title style</a:t>
            </a:r>
            <a:endParaRPr lang="sv-SE"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lvl1pPr>
          </a:lstStyle>
          <a:p>
            <a:r>
              <a:rPr lang="en-US" smtClean="0"/>
              <a:t>Click to edit Master title style</a:t>
            </a:r>
            <a:endParaRPr lang="sv-SE"/>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Date Placeholder 3"/>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lvl1pPr>
          </a:lstStyle>
          <a:p>
            <a:r>
              <a:rPr lang="en-US" smtClean="0"/>
              <a:t>Click to edit Master title style</a:t>
            </a:r>
            <a:endParaRPr lang="sv-SE" dirty="0"/>
          </a:p>
        </p:txBody>
      </p:sp>
      <p:sp>
        <p:nvSpPr>
          <p:cNvPr id="3" name="Content Placeholder 2"/>
          <p:cNvSpPr>
            <a:spLocks noGrp="1"/>
          </p:cNvSpPr>
          <p:nvPr>
            <p:ph sz="half" idx="1"/>
          </p:nvPr>
        </p:nvSpPr>
        <p:spPr>
          <a:xfrm>
            <a:off x="457200" y="1600200"/>
            <a:ext cx="40386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5" name="Date Placeholder 4"/>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76503E-C48B-4691-B107-154C388AAEEF}" type="datetimeFigureOut">
              <a:rPr lang="sv-SE" smtClean="0"/>
              <a:pPr/>
              <a:t>2014-09-18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H_General_2009_light.jpg"/>
          <p:cNvPicPr>
            <a:picLocks noChangeAspect="1"/>
          </p:cNvPicPr>
          <p:nvPr/>
        </p:nvPicPr>
        <p:blipFill>
          <a:blip r:embed="rId13" cstate="print"/>
          <a:stretch>
            <a:fillRect/>
          </a:stretch>
        </p:blipFill>
        <p:spPr>
          <a:xfrm>
            <a:off x="0" y="1607"/>
            <a:ext cx="9144000" cy="6854785"/>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6503E-C48B-4691-B107-154C388AAEEF}" type="datetimeFigureOut">
              <a:rPr lang="sv-SE" smtClean="0"/>
              <a:pPr/>
              <a:t>2014-09-18</a:t>
            </a:fld>
            <a:endParaRPr lang="sv-S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3B328-6A69-416F-B4B7-832239A48569}"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4.bin"/><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060848"/>
            <a:ext cx="7992888" cy="1470025"/>
          </a:xfrm>
        </p:spPr>
        <p:txBody>
          <a:bodyPr>
            <a:normAutofit/>
          </a:bodyPr>
          <a:lstStyle/>
          <a:p>
            <a:pPr algn="ctr"/>
            <a:r>
              <a:rPr lang="sv-SE" dirty="0" smtClean="0"/>
              <a:t>Modeling of a Lithium-air Battery</a:t>
            </a:r>
            <a:endParaRPr lang="sv-SE" sz="3600" dirty="0"/>
          </a:p>
        </p:txBody>
      </p:sp>
      <p:sp>
        <p:nvSpPr>
          <p:cNvPr id="4" name="TextBox 3"/>
          <p:cNvSpPr txBox="1"/>
          <p:nvPr/>
        </p:nvSpPr>
        <p:spPr>
          <a:xfrm>
            <a:off x="323528" y="6296778"/>
            <a:ext cx="3888432" cy="2462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000" dirty="0" smtClean="0">
                <a:latin typeface="Arial" pitchFamily="34" charset="0"/>
                <a:cs typeface="Arial" pitchFamily="34" charset="0"/>
              </a:rPr>
              <a:t>© 2014 COMSOL. All</a:t>
            </a:r>
            <a:r>
              <a:rPr lang="sv-SE" sz="1000" baseline="0" dirty="0" smtClean="0">
                <a:latin typeface="Arial" pitchFamily="34" charset="0"/>
                <a:cs typeface="Arial" pitchFamily="34" charset="0"/>
              </a:rPr>
              <a:t> rights reserved.</a:t>
            </a:r>
            <a:endParaRPr lang="sv-SE" sz="1000" kern="1200" dirty="0" smtClean="0">
              <a:solidFill>
                <a:schemeClr val="tx1"/>
              </a:solidFill>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2800" dirty="0" smtClean="0"/>
              <a:t>Results: Thickness of Li</a:t>
            </a:r>
            <a:r>
              <a:rPr lang="sv-SE" sz="2800" baseline="-25000" dirty="0" smtClean="0"/>
              <a:t>2</a:t>
            </a:r>
            <a:r>
              <a:rPr lang="sv-SE" sz="2800" dirty="0" smtClean="0"/>
              <a:t>O</a:t>
            </a:r>
            <a:r>
              <a:rPr lang="sv-SE" sz="2800" baseline="-25000" dirty="0"/>
              <a:t>2</a:t>
            </a:r>
            <a:r>
              <a:rPr lang="sv-SE" sz="2800" dirty="0" smtClean="0"/>
              <a:t> film in carbon electrode</a:t>
            </a:r>
            <a:endParaRPr lang="en-US" sz="2800" dirty="0"/>
          </a:p>
        </p:txBody>
      </p:sp>
      <p:sp>
        <p:nvSpPr>
          <p:cNvPr id="2" name="Content Placeholder 1"/>
          <p:cNvSpPr>
            <a:spLocks noGrp="1"/>
          </p:cNvSpPr>
          <p:nvPr>
            <p:ph idx="1"/>
          </p:nvPr>
        </p:nvSpPr>
        <p:spPr>
          <a:xfrm>
            <a:off x="457200" y="1600200"/>
            <a:ext cx="8229600" cy="470912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0" indent="0">
              <a:lnSpc>
                <a:spcPct val="110000"/>
              </a:lnSpc>
              <a:buNone/>
            </a:pPr>
            <a:endParaRPr lang="en-IN" sz="1800" dirty="0" smtClean="0"/>
          </a:p>
          <a:p>
            <a:pPr marL="285750" indent="-285750">
              <a:lnSpc>
                <a:spcPct val="110000"/>
              </a:lnSpc>
            </a:pPr>
            <a:r>
              <a:rPr lang="en-IN" sz="1800" dirty="0" smtClean="0"/>
              <a:t>At high discharge rates, the Li</a:t>
            </a:r>
            <a:r>
              <a:rPr lang="en-IN" sz="1800" baseline="-25000" dirty="0" smtClean="0"/>
              <a:t>2</a:t>
            </a:r>
            <a:r>
              <a:rPr lang="en-IN" sz="1800" dirty="0" smtClean="0"/>
              <a:t>O</a:t>
            </a:r>
            <a:r>
              <a:rPr lang="en-IN" sz="1800" baseline="-25000" dirty="0"/>
              <a:t>2</a:t>
            </a:r>
            <a:r>
              <a:rPr lang="en-IN" sz="1800" dirty="0" smtClean="0"/>
              <a:t> film deposition on the active surface area of the carbon electrode is predominantly limited to regions close to the cathode-current collector edge.  </a:t>
            </a: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sp>
        <p:nvSpPr>
          <p:cNvPr id="3" name="TextBox 2"/>
          <p:cNvSpPr txBox="1"/>
          <p:nvPr/>
        </p:nvSpPr>
        <p:spPr>
          <a:xfrm>
            <a:off x="1763688" y="1344725"/>
            <a:ext cx="1632113" cy="307777"/>
          </a:xfrm>
          <a:prstGeom prst="rect">
            <a:avLst/>
          </a:prstGeom>
          <a:noFill/>
        </p:spPr>
        <p:txBody>
          <a:bodyPr wrap="none" rtlCol="0">
            <a:spAutoFit/>
          </a:bodyPr>
          <a:lstStyle/>
          <a:p>
            <a:r>
              <a:rPr lang="en-US" sz="1400" dirty="0" smtClean="0"/>
              <a:t>i</a:t>
            </a:r>
            <a:r>
              <a:rPr lang="en-US" sz="1400" baseline="-25000" dirty="0" smtClean="0"/>
              <a:t>applied </a:t>
            </a:r>
            <a:r>
              <a:rPr lang="en-US" sz="1400" dirty="0" smtClean="0"/>
              <a:t>= 0.1 mA/cm</a:t>
            </a:r>
            <a:r>
              <a:rPr lang="en-US" sz="1400" baseline="30000" dirty="0" smtClean="0"/>
              <a:t>2</a:t>
            </a:r>
            <a:endParaRPr lang="en-US" sz="1400" baseline="30000" dirty="0"/>
          </a:p>
        </p:txBody>
      </p:sp>
      <p:sp>
        <p:nvSpPr>
          <p:cNvPr id="9" name="TextBox 8"/>
          <p:cNvSpPr txBox="1"/>
          <p:nvPr/>
        </p:nvSpPr>
        <p:spPr>
          <a:xfrm>
            <a:off x="5844175" y="1343236"/>
            <a:ext cx="1601657" cy="307777"/>
          </a:xfrm>
          <a:prstGeom prst="rect">
            <a:avLst/>
          </a:prstGeom>
          <a:noFill/>
        </p:spPr>
        <p:txBody>
          <a:bodyPr wrap="none" rtlCol="0">
            <a:spAutoFit/>
          </a:bodyPr>
          <a:lstStyle/>
          <a:p>
            <a:r>
              <a:rPr lang="en-US" sz="1400" dirty="0" smtClean="0"/>
              <a:t>i</a:t>
            </a:r>
            <a:r>
              <a:rPr lang="en-US" sz="1400" baseline="-25000" dirty="0" smtClean="0"/>
              <a:t>applied </a:t>
            </a:r>
            <a:r>
              <a:rPr lang="en-US" sz="1400" dirty="0" smtClean="0"/>
              <a:t>= 0.5 mA/cm</a:t>
            </a:r>
            <a:r>
              <a:rPr lang="en-US" sz="1400" baseline="30000" dirty="0" smtClean="0"/>
              <a:t>2</a:t>
            </a:r>
            <a:endParaRPr lang="en-US" sz="1400" baseline="300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00807"/>
            <a:ext cx="3954345" cy="3197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93" y="1700807"/>
            <a:ext cx="3888448" cy="3197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4215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2800" dirty="0" smtClean="0"/>
              <a:t>Results: Porosity of carbon electrode</a:t>
            </a:r>
            <a:endParaRPr lang="en-US" sz="2800" dirty="0"/>
          </a:p>
        </p:txBody>
      </p:sp>
      <p:sp>
        <p:nvSpPr>
          <p:cNvPr id="2" name="Content Placeholder 1"/>
          <p:cNvSpPr>
            <a:spLocks noGrp="1"/>
          </p:cNvSpPr>
          <p:nvPr>
            <p:ph idx="1"/>
          </p:nvPr>
        </p:nvSpPr>
        <p:spPr>
          <a:xfrm>
            <a:off x="457200" y="1600200"/>
            <a:ext cx="8229600" cy="4709120"/>
          </a:xfrm>
        </p:spPr>
        <p:txBody>
          <a:bodyPr>
            <a:normAutofit fontScale="92500" lnSpcReduction="10000"/>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285750" indent="-285750">
              <a:lnSpc>
                <a:spcPct val="110000"/>
              </a:lnSpc>
            </a:pPr>
            <a:endParaRPr lang="en-IN" sz="1800" dirty="0" smtClean="0"/>
          </a:p>
          <a:p>
            <a:pPr marL="285750" indent="-285750">
              <a:lnSpc>
                <a:spcPct val="110000"/>
              </a:lnSpc>
            </a:pPr>
            <a:endParaRPr lang="en-IN" sz="1800" dirty="0" smtClean="0"/>
          </a:p>
          <a:p>
            <a:pPr marL="285750" indent="-285750">
              <a:lnSpc>
                <a:spcPct val="110000"/>
              </a:lnSpc>
            </a:pPr>
            <a:r>
              <a:rPr lang="en-IN" sz="1800" dirty="0" smtClean="0"/>
              <a:t>The porosity of the carbon electrode decreases rapidly at regions closer to the cathode-current collector surface, as the discharge current increases. </a:t>
            </a:r>
          </a:p>
          <a:p>
            <a:pPr marL="285750" indent="-285750">
              <a:lnSpc>
                <a:spcPct val="110000"/>
              </a:lnSpc>
            </a:pPr>
            <a:r>
              <a:rPr lang="en-IN" sz="1800" dirty="0" smtClean="0"/>
              <a:t>This limits oxygen transport into the cell at higher discharge currents, thereby leading to incomplete utilization of the electrode and lower </a:t>
            </a:r>
            <a:r>
              <a:rPr lang="en-IN" sz="1800" smtClean="0"/>
              <a:t>cell capacities. </a:t>
            </a: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sp>
        <p:nvSpPr>
          <p:cNvPr id="3" name="TextBox 2"/>
          <p:cNvSpPr txBox="1"/>
          <p:nvPr/>
        </p:nvSpPr>
        <p:spPr>
          <a:xfrm>
            <a:off x="1763688" y="1344725"/>
            <a:ext cx="1632113" cy="307777"/>
          </a:xfrm>
          <a:prstGeom prst="rect">
            <a:avLst/>
          </a:prstGeom>
          <a:noFill/>
        </p:spPr>
        <p:txBody>
          <a:bodyPr wrap="none" rtlCol="0">
            <a:spAutoFit/>
          </a:bodyPr>
          <a:lstStyle/>
          <a:p>
            <a:r>
              <a:rPr lang="en-US" sz="1400" dirty="0" smtClean="0"/>
              <a:t>i</a:t>
            </a:r>
            <a:r>
              <a:rPr lang="en-US" sz="1400" baseline="-25000" dirty="0" smtClean="0"/>
              <a:t>applied </a:t>
            </a:r>
            <a:r>
              <a:rPr lang="en-US" sz="1400" dirty="0" smtClean="0"/>
              <a:t>= 0.1 mA/cm</a:t>
            </a:r>
            <a:r>
              <a:rPr lang="en-US" sz="1400" baseline="30000" dirty="0" smtClean="0"/>
              <a:t>2</a:t>
            </a:r>
            <a:endParaRPr lang="en-US" sz="1400" baseline="30000" dirty="0"/>
          </a:p>
        </p:txBody>
      </p:sp>
      <p:sp>
        <p:nvSpPr>
          <p:cNvPr id="9" name="TextBox 8"/>
          <p:cNvSpPr txBox="1"/>
          <p:nvPr/>
        </p:nvSpPr>
        <p:spPr>
          <a:xfrm>
            <a:off x="5844175" y="1343236"/>
            <a:ext cx="1601657" cy="307777"/>
          </a:xfrm>
          <a:prstGeom prst="rect">
            <a:avLst/>
          </a:prstGeom>
          <a:noFill/>
        </p:spPr>
        <p:txBody>
          <a:bodyPr wrap="none" rtlCol="0">
            <a:spAutoFit/>
          </a:bodyPr>
          <a:lstStyle/>
          <a:p>
            <a:r>
              <a:rPr lang="en-US" sz="1400" dirty="0" smtClean="0"/>
              <a:t>i</a:t>
            </a:r>
            <a:r>
              <a:rPr lang="en-US" sz="1400" baseline="-25000" dirty="0" smtClean="0"/>
              <a:t>applied </a:t>
            </a:r>
            <a:r>
              <a:rPr lang="en-US" sz="1400" dirty="0" smtClean="0"/>
              <a:t>= 0.5 mA/cm</a:t>
            </a:r>
            <a:r>
              <a:rPr lang="en-US" sz="1400" baseline="30000" dirty="0" smtClean="0"/>
              <a:t>2</a:t>
            </a:r>
            <a:endParaRPr lang="en-US" sz="1400" baseline="300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700807"/>
            <a:ext cx="4104456" cy="3240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0306" y="1700807"/>
            <a:ext cx="3942134" cy="3240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9772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600" dirty="0" smtClean="0"/>
              <a:t>Background and Motivation</a:t>
            </a:r>
            <a:endParaRPr lang="sv-SE" sz="3600" dirty="0"/>
          </a:p>
        </p:txBody>
      </p:sp>
      <p:sp>
        <p:nvSpPr>
          <p:cNvPr id="3" name="Content Placeholder 2"/>
          <p:cNvSpPr>
            <a:spLocks noGrp="1"/>
          </p:cNvSpPr>
          <p:nvPr>
            <p:ph idx="1"/>
          </p:nvPr>
        </p:nvSpPr>
        <p:spPr>
          <a:xfrm>
            <a:off x="457200" y="1556792"/>
            <a:ext cx="8229600" cy="4381947"/>
          </a:xfrm>
        </p:spPr>
        <p:txBody>
          <a:bodyPr>
            <a:noAutofit/>
          </a:bodyPr>
          <a:lstStyle/>
          <a:p>
            <a:r>
              <a:rPr lang="en-US" sz="1800" dirty="0" smtClean="0"/>
              <a:t>Rechargeable lithium-air batteries have recently attracted great interest mainly due to their high energy density. The theoretical value is about 11400 </a:t>
            </a:r>
            <a:r>
              <a:rPr lang="en-US" sz="1800" dirty="0" err="1" smtClean="0"/>
              <a:t>Wh</a:t>
            </a:r>
            <a:r>
              <a:rPr lang="en-US" sz="1800" dirty="0" smtClean="0"/>
              <a:t>/kg which is around 10 times greater than the lithium-ion batteries. </a:t>
            </a:r>
          </a:p>
          <a:p>
            <a:r>
              <a:rPr lang="en-US" sz="1800" dirty="0" smtClean="0"/>
              <a:t>In </a:t>
            </a:r>
            <a:r>
              <a:rPr lang="en-US" sz="1800" dirty="0"/>
              <a:t>this work, </a:t>
            </a:r>
            <a:r>
              <a:rPr lang="en-US" sz="1800" dirty="0" smtClean="0"/>
              <a:t>discharge </a:t>
            </a:r>
            <a:r>
              <a:rPr lang="en-US" sz="1800" dirty="0"/>
              <a:t>of a </a:t>
            </a:r>
            <a:r>
              <a:rPr lang="en-US" sz="1800" dirty="0" smtClean="0"/>
              <a:t>lithium-air battery is simulated using </a:t>
            </a:r>
            <a:r>
              <a:rPr lang="en-US" sz="1800" dirty="0"/>
              <a:t>the </a:t>
            </a:r>
            <a:r>
              <a:rPr lang="en-US" sz="1800" dirty="0" smtClean="0"/>
              <a:t>‘Lithium-ion Battery’ interface. </a:t>
            </a:r>
          </a:p>
          <a:p>
            <a:r>
              <a:rPr lang="en-US" sz="1800" dirty="0" smtClean="0"/>
              <a:t>The transport of oxygen (from external air) in the porous carbon electrode is modeled using the ‘Transport of Diluted Species in Porous Media’ interface.</a:t>
            </a:r>
          </a:p>
          <a:p>
            <a:r>
              <a:rPr lang="en-US" sz="1800" dirty="0" smtClean="0"/>
              <a:t>The </a:t>
            </a:r>
            <a:r>
              <a:rPr lang="en-US" sz="1800" dirty="0"/>
              <a:t>electrochemical </a:t>
            </a:r>
            <a:r>
              <a:rPr lang="en-US" sz="1800" dirty="0" smtClean="0"/>
              <a:t>reaction (oxygen reduction) in the carbon electrode leads to changes in concentration of the reaction </a:t>
            </a:r>
            <a:r>
              <a:rPr lang="en-US" sz="1800" dirty="0"/>
              <a:t>product </a:t>
            </a:r>
            <a:r>
              <a:rPr lang="en-US" sz="1800" dirty="0" smtClean="0"/>
              <a:t>and electrode porosity. This is modeled using </a:t>
            </a:r>
            <a:r>
              <a:rPr lang="sv-SE" sz="1800" dirty="0"/>
              <a:t>’Domain ODEs and DAEs’ </a:t>
            </a:r>
            <a:r>
              <a:rPr lang="sv-SE" sz="1800" dirty="0" smtClean="0"/>
              <a:t>interfaces.</a:t>
            </a:r>
            <a:endParaRPr lang="sv-SE" sz="1800" dirty="0"/>
          </a:p>
          <a:p>
            <a:r>
              <a:rPr lang="sv-SE" sz="1800" dirty="0" smtClean="0"/>
              <a:t>The model can be used for studying the performance of lithium-air batteries and for providing insights towards cell design. </a:t>
            </a:r>
          </a:p>
          <a:p>
            <a:r>
              <a:rPr lang="sv-SE" sz="1800" dirty="0" smtClean="0"/>
              <a:t>Additionally, the model provides motivation for a new interface specifically focussed at modeling of metal-air batteries. </a:t>
            </a:r>
            <a:endParaRPr lang="en-US" sz="1800" dirty="0" smtClean="0"/>
          </a:p>
          <a:p>
            <a:endParaRPr lang="en-US" sz="1800" dirty="0"/>
          </a:p>
          <a:p>
            <a:endParaRPr lang="en-US" sz="1800" dirty="0" smtClean="0"/>
          </a:p>
          <a:p>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1800" dirty="0" smtClean="0"/>
              <a:t>A 1D isothermal cell model for lithium-air battery is presented.</a:t>
            </a:r>
          </a:p>
          <a:p>
            <a:r>
              <a:rPr lang="en-US" sz="1800" dirty="0" smtClean="0"/>
              <a:t>The unit cell comprises of a </a:t>
            </a:r>
            <a:r>
              <a:rPr lang="en-US" sz="1800" dirty="0"/>
              <a:t>thin lithium sheet </a:t>
            </a:r>
            <a:r>
              <a:rPr lang="en-US" sz="1800" dirty="0" smtClean="0"/>
              <a:t>as the negative electrode</a:t>
            </a:r>
            <a:r>
              <a:rPr lang="en-US" sz="1800" dirty="0"/>
              <a:t>, a porous carbon electrode filled with oxygen </a:t>
            </a:r>
            <a:r>
              <a:rPr lang="en-US" sz="1800" dirty="0" smtClean="0"/>
              <a:t>as the positive electrode, and a </a:t>
            </a:r>
            <a:r>
              <a:rPr lang="en-US" sz="1800" dirty="0"/>
              <a:t>s</a:t>
            </a:r>
            <a:r>
              <a:rPr lang="en-US" sz="1800" dirty="0" smtClean="0"/>
              <a:t>eparator material between the electrodes. The organic electrolyte used comprises of a dissolved lithium salt in an aprotic solvent.</a:t>
            </a:r>
          </a:p>
          <a:p>
            <a:r>
              <a:rPr lang="en-US" sz="1800" dirty="0" smtClean="0"/>
              <a:t>The porous carbon electrode provides a site for the electrochemical reduction of oxygen. During operation, the oxygen from the external air dissolves in the electrolyte, moves through the pores of cathode and reacts with lithium ions at the active site.</a:t>
            </a:r>
          </a:p>
          <a:p>
            <a:r>
              <a:rPr lang="en-US" sz="1800" dirty="0" smtClean="0"/>
              <a:t>The reactions considered in the electrodes are as follows,</a:t>
            </a:r>
          </a:p>
          <a:p>
            <a:pPr lvl="1">
              <a:buFont typeface="Wingdings" panose="05000000000000000000" pitchFamily="2" charset="2"/>
              <a:buChar char="Ø"/>
            </a:pPr>
            <a:r>
              <a:rPr lang="en-US" sz="1600" dirty="0" smtClean="0"/>
              <a:t>Positive:        2</a:t>
            </a:r>
            <a:r>
              <a:rPr lang="en-US" sz="1600" dirty="0" smtClean="0">
                <a:sym typeface="Wingdings" panose="05000000000000000000" pitchFamily="2" charset="2"/>
              </a:rPr>
              <a:t>Li</a:t>
            </a:r>
            <a:r>
              <a:rPr lang="en-US" sz="1600" baseline="30000" dirty="0">
                <a:sym typeface="Wingdings" panose="05000000000000000000" pitchFamily="2" charset="2"/>
              </a:rPr>
              <a:t>+</a:t>
            </a:r>
            <a:r>
              <a:rPr lang="en-US" sz="1600" dirty="0">
                <a:sym typeface="Wingdings" panose="05000000000000000000" pitchFamily="2" charset="2"/>
              </a:rPr>
              <a:t> </a:t>
            </a:r>
            <a:r>
              <a:rPr lang="en-US" sz="1600" dirty="0" smtClean="0">
                <a:sym typeface="Wingdings" panose="05000000000000000000" pitchFamily="2" charset="2"/>
              </a:rPr>
              <a:t>+ </a:t>
            </a:r>
            <a:r>
              <a:rPr lang="en-US" sz="1600" dirty="0">
                <a:sym typeface="Wingdings" panose="05000000000000000000" pitchFamily="2" charset="2"/>
              </a:rPr>
              <a:t>O</a:t>
            </a:r>
            <a:r>
              <a:rPr lang="en-US" sz="1600" baseline="-25000" dirty="0" smtClean="0"/>
              <a:t>2</a:t>
            </a:r>
            <a:r>
              <a:rPr lang="en-US" sz="1600" dirty="0" smtClean="0"/>
              <a:t> + 2e</a:t>
            </a:r>
            <a:r>
              <a:rPr lang="en-US" sz="1600" baseline="30000" dirty="0" smtClean="0"/>
              <a:t>-</a:t>
            </a:r>
            <a:r>
              <a:rPr lang="en-US" sz="1600" dirty="0" smtClean="0"/>
              <a:t>  </a:t>
            </a:r>
            <a:r>
              <a:rPr lang="en-US" sz="1600" dirty="0" smtClean="0">
                <a:sym typeface="Wingdings" panose="05000000000000000000" pitchFamily="2" charset="2"/>
              </a:rPr>
              <a:t> Li</a:t>
            </a:r>
            <a:r>
              <a:rPr lang="en-US" sz="1600" baseline="-25000" dirty="0" smtClean="0">
                <a:sym typeface="Wingdings" panose="05000000000000000000" pitchFamily="2" charset="2"/>
              </a:rPr>
              <a:t>2</a:t>
            </a:r>
            <a:r>
              <a:rPr lang="en-US" sz="1600" dirty="0" smtClean="0">
                <a:sym typeface="Wingdings" panose="05000000000000000000" pitchFamily="2" charset="2"/>
              </a:rPr>
              <a:t>O</a:t>
            </a:r>
            <a:r>
              <a:rPr lang="en-US" sz="1600" baseline="-25000" dirty="0" smtClean="0">
                <a:sym typeface="Wingdings" panose="05000000000000000000" pitchFamily="2" charset="2"/>
              </a:rPr>
              <a:t>2</a:t>
            </a:r>
          </a:p>
          <a:p>
            <a:pPr lvl="1">
              <a:buFont typeface="Wingdings" panose="05000000000000000000" pitchFamily="2" charset="2"/>
              <a:buChar char="Ø"/>
            </a:pPr>
            <a:r>
              <a:rPr lang="en-US" sz="1600" dirty="0" smtClean="0"/>
              <a:t>Negative:      Li  </a:t>
            </a:r>
            <a:r>
              <a:rPr lang="en-US" sz="1600" dirty="0" smtClean="0">
                <a:sym typeface="Wingdings" panose="05000000000000000000" pitchFamily="2" charset="2"/>
              </a:rPr>
              <a:t> Li</a:t>
            </a:r>
            <a:r>
              <a:rPr lang="en-US" sz="1600" baseline="30000" dirty="0" smtClean="0">
                <a:sym typeface="Wingdings" panose="05000000000000000000" pitchFamily="2" charset="2"/>
              </a:rPr>
              <a:t>+</a:t>
            </a:r>
            <a:r>
              <a:rPr lang="en-US" sz="1600" dirty="0" smtClean="0">
                <a:sym typeface="Wingdings" panose="05000000000000000000" pitchFamily="2" charset="2"/>
              </a:rPr>
              <a:t> </a:t>
            </a:r>
            <a:r>
              <a:rPr lang="en-US" sz="1600" dirty="0" smtClean="0"/>
              <a:t>+ e</a:t>
            </a:r>
            <a:r>
              <a:rPr lang="en-US" sz="1600" baseline="30000" dirty="0" smtClean="0"/>
              <a:t>-</a:t>
            </a:r>
          </a:p>
          <a:p>
            <a:pPr marL="342900" lvl="1" indent="-342900">
              <a:buFont typeface="Arial" pitchFamily="34" charset="0"/>
              <a:buChar char="•"/>
            </a:pPr>
            <a:r>
              <a:rPr lang="en-US" sz="1800" dirty="0" smtClean="0"/>
              <a:t>The reaction product in the positive electrode (</a:t>
            </a:r>
            <a:r>
              <a:rPr lang="en-US" sz="1600" dirty="0" smtClean="0">
                <a:sym typeface="Wingdings" panose="05000000000000000000" pitchFamily="2" charset="2"/>
              </a:rPr>
              <a:t>Li</a:t>
            </a:r>
            <a:r>
              <a:rPr lang="en-US" sz="1600" baseline="-25000" dirty="0" smtClean="0">
                <a:sym typeface="Wingdings" panose="05000000000000000000" pitchFamily="2" charset="2"/>
              </a:rPr>
              <a:t>2</a:t>
            </a:r>
            <a:r>
              <a:rPr lang="en-US" sz="1600" dirty="0" smtClean="0">
                <a:sym typeface="Wingdings" panose="05000000000000000000" pitchFamily="2" charset="2"/>
              </a:rPr>
              <a:t>O</a:t>
            </a:r>
            <a:r>
              <a:rPr lang="en-US" sz="1600" baseline="-25000" dirty="0" smtClean="0">
                <a:sym typeface="Wingdings" panose="05000000000000000000" pitchFamily="2" charset="2"/>
              </a:rPr>
              <a:t>2</a:t>
            </a:r>
            <a:r>
              <a:rPr lang="en-US" sz="1800" dirty="0" smtClean="0"/>
              <a:t>) is insoluble in the organic electrolyte and deposits on the active surface area in the porous cathode. This leads to porosity changes in the positive electrode. </a:t>
            </a:r>
          </a:p>
          <a:p>
            <a:r>
              <a:rPr lang="en-US" sz="1800" dirty="0" smtClean="0"/>
              <a:t>The model is based on a study presented in </a:t>
            </a:r>
            <a:r>
              <a:rPr lang="en-US" sz="1800" i="1" dirty="0"/>
              <a:t>J. </a:t>
            </a:r>
            <a:r>
              <a:rPr lang="en-US" sz="1800" i="1" dirty="0" smtClean="0"/>
              <a:t>Power Sources</a:t>
            </a:r>
            <a:r>
              <a:rPr lang="en-US" sz="1800" dirty="0" smtClean="0"/>
              <a:t>, </a:t>
            </a:r>
            <a:r>
              <a:rPr lang="en-US" sz="1800" b="1" dirty="0" smtClean="0"/>
              <a:t>227</a:t>
            </a:r>
            <a:r>
              <a:rPr lang="en-US" sz="1800" dirty="0" smtClean="0"/>
              <a:t>, 243 2013 </a:t>
            </a:r>
            <a:endParaRPr lang="en-IN" sz="1800" dirty="0"/>
          </a:p>
          <a:p>
            <a:pPr marL="0" indent="0">
              <a:buNone/>
            </a:pPr>
            <a:endParaRPr lang="en-US" sz="1800" dirty="0"/>
          </a:p>
        </p:txBody>
      </p:sp>
      <p:sp>
        <p:nvSpPr>
          <p:cNvPr id="14342" name="Rectangle 6"/>
          <p:cNvSpPr>
            <a:spLocks noGrp="1" noChangeArrowheads="1"/>
          </p:cNvSpPr>
          <p:nvPr>
            <p:ph type="title"/>
          </p:nvPr>
        </p:nvSpPr>
        <p:spPr>
          <a:noFill/>
          <a:ln/>
        </p:spPr>
        <p:txBody>
          <a:bodyPr/>
          <a:lstStyle/>
          <a:p>
            <a:r>
              <a:rPr lang="sv-SE" dirty="0" smtClean="0"/>
              <a:t>Model</a:t>
            </a:r>
            <a:endParaRPr lang="en-US" dirty="0"/>
          </a:p>
        </p:txBody>
      </p:sp>
    </p:spTree>
    <p:extLst>
      <p:ext uri="{BB962C8B-B14F-4D97-AF65-F5344CB8AC3E}">
        <p14:creationId xmlns:p14="http://schemas.microsoft.com/office/powerpoint/2010/main" val="3195792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The Lithium-ion battery interface describes the following processes,</a:t>
            </a:r>
          </a:p>
          <a:p>
            <a:pPr lvl="1">
              <a:buFont typeface="Wingdings" panose="05000000000000000000" pitchFamily="2" charset="2"/>
              <a:buChar char="Ø"/>
            </a:pPr>
            <a:r>
              <a:rPr lang="en-US" sz="1600" dirty="0"/>
              <a:t>Electronic current conduction in the electrodes </a:t>
            </a:r>
            <a:endParaRPr lang="en-US" sz="1600" b="1" dirty="0"/>
          </a:p>
          <a:p>
            <a:pPr lvl="1">
              <a:buFont typeface="Wingdings" panose="05000000000000000000" pitchFamily="2" charset="2"/>
              <a:buChar char="Ø"/>
            </a:pPr>
            <a:r>
              <a:rPr lang="en-US" sz="1600" dirty="0" smtClean="0"/>
              <a:t>Ionic </a:t>
            </a:r>
            <a:r>
              <a:rPr lang="en-US" sz="1600" dirty="0"/>
              <a:t>charge transport in the electrodes and electrolyte/separator </a:t>
            </a:r>
            <a:endParaRPr lang="en-US" sz="1600" dirty="0" smtClean="0"/>
          </a:p>
          <a:p>
            <a:pPr lvl="1">
              <a:buFont typeface="Wingdings" panose="05000000000000000000" pitchFamily="2" charset="2"/>
              <a:buChar char="Ø"/>
            </a:pPr>
            <a:r>
              <a:rPr lang="en-US" sz="1600" dirty="0"/>
              <a:t>Material transport in the electrolyte </a:t>
            </a:r>
            <a:endParaRPr lang="en-US" sz="1600" dirty="0" smtClean="0"/>
          </a:p>
          <a:p>
            <a:pPr lvl="1">
              <a:buFont typeface="Wingdings" panose="05000000000000000000" pitchFamily="2" charset="2"/>
              <a:buChar char="Ø"/>
            </a:pPr>
            <a:r>
              <a:rPr lang="en-US" sz="1600" dirty="0"/>
              <a:t>E</a:t>
            </a:r>
            <a:r>
              <a:rPr lang="en-US" sz="1600" dirty="0" smtClean="0"/>
              <a:t>lectrochemical reaction kinetics in the electrodes.</a:t>
            </a:r>
          </a:p>
          <a:p>
            <a:endParaRPr lang="en-US" sz="1800" dirty="0" smtClean="0"/>
          </a:p>
          <a:p>
            <a:r>
              <a:rPr lang="en-US" sz="1800" dirty="0" smtClean="0"/>
              <a:t>The kinetic expressions for the positive electrode reaction (described in the previous slides) is as follows, </a:t>
            </a:r>
          </a:p>
          <a:p>
            <a:endParaRPr lang="en-US" sz="1800" dirty="0"/>
          </a:p>
          <a:p>
            <a:endParaRPr lang="en-US" sz="1800" dirty="0" smtClean="0"/>
          </a:p>
          <a:p>
            <a:endParaRPr lang="en-US" sz="1800" dirty="0"/>
          </a:p>
          <a:p>
            <a:endParaRPr lang="en-US" sz="1800" dirty="0" smtClean="0"/>
          </a:p>
          <a:p>
            <a:r>
              <a:rPr lang="en-US" sz="1800" dirty="0" smtClean="0"/>
              <a:t>For the negative electrode reaction, lithium metal kinetics expression is used. </a:t>
            </a:r>
          </a:p>
          <a:p>
            <a:endParaRPr lang="en-US" sz="1800" dirty="0" smtClean="0"/>
          </a:p>
          <a:p>
            <a:endParaRPr lang="en-US" sz="1800" dirty="0"/>
          </a:p>
          <a:p>
            <a:endParaRPr lang="en-US" sz="1800" dirty="0" smtClean="0"/>
          </a:p>
          <a:p>
            <a:endParaRPr lang="en-US" sz="1800" dirty="0" smtClean="0"/>
          </a:p>
          <a:p>
            <a:endParaRPr lang="en-US" sz="1800" dirty="0"/>
          </a:p>
          <a:p>
            <a:endParaRPr lang="en-US" sz="1800" dirty="0" smtClean="0"/>
          </a:p>
          <a:p>
            <a:endParaRPr lang="en-US" sz="1400" dirty="0"/>
          </a:p>
        </p:txBody>
      </p:sp>
      <p:sp>
        <p:nvSpPr>
          <p:cNvPr id="14342" name="Rectangle 6"/>
          <p:cNvSpPr>
            <a:spLocks noGrp="1" noChangeArrowheads="1"/>
          </p:cNvSpPr>
          <p:nvPr>
            <p:ph type="title"/>
          </p:nvPr>
        </p:nvSpPr>
        <p:spPr>
          <a:noFill/>
          <a:ln/>
        </p:spPr>
        <p:txBody>
          <a:bodyPr/>
          <a:lstStyle/>
          <a:p>
            <a:r>
              <a:rPr lang="sv-SE" dirty="0" smtClean="0"/>
              <a:t>Model Equations</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889611137"/>
              </p:ext>
            </p:extLst>
          </p:nvPr>
        </p:nvGraphicFramePr>
        <p:xfrm>
          <a:off x="1013261" y="4149079"/>
          <a:ext cx="7447171" cy="545579"/>
        </p:xfrm>
        <a:graphic>
          <a:graphicData uri="http://schemas.openxmlformats.org/presentationml/2006/ole">
            <mc:AlternateContent xmlns:mc="http://schemas.openxmlformats.org/markup-compatibility/2006">
              <mc:Choice xmlns:v="urn:schemas-microsoft-com:vml" Requires="v">
                <p:oleObj spid="_x0000_s3286" name="Equation" r:id="rId3" imgW="6565680" imgH="457200" progId="Equation.3">
                  <p:embed/>
                </p:oleObj>
              </mc:Choice>
              <mc:Fallback>
                <p:oleObj name="Equation" r:id="rId3" imgW="6565680" imgH="457200" progId="Equation.3">
                  <p:embed/>
                  <p:pic>
                    <p:nvPicPr>
                      <p:cNvPr id="0" name="Object 11"/>
                      <p:cNvPicPr>
                        <a:picLocks noChangeAspect="1" noChangeArrowheads="1"/>
                      </p:cNvPicPr>
                      <p:nvPr/>
                    </p:nvPicPr>
                    <p:blipFill>
                      <a:blip r:embed="rId4"/>
                      <a:srcRect/>
                      <a:stretch>
                        <a:fillRect/>
                      </a:stretch>
                    </p:blipFill>
                    <p:spPr bwMode="auto">
                      <a:xfrm>
                        <a:off x="1013261" y="4149079"/>
                        <a:ext cx="7447171" cy="545579"/>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807684844"/>
              </p:ext>
            </p:extLst>
          </p:nvPr>
        </p:nvGraphicFramePr>
        <p:xfrm>
          <a:off x="971600" y="4797151"/>
          <a:ext cx="1656190" cy="288033"/>
        </p:xfrm>
        <a:graphic>
          <a:graphicData uri="http://schemas.openxmlformats.org/presentationml/2006/ole">
            <mc:AlternateContent xmlns:mc="http://schemas.openxmlformats.org/markup-compatibility/2006">
              <mc:Choice xmlns:v="urn:schemas-microsoft-com:vml" Requires="v">
                <p:oleObj spid="_x0000_s3287" name="Equation" r:id="rId5" imgW="1231560" imgH="241200" progId="Equation.3">
                  <p:embed/>
                </p:oleObj>
              </mc:Choice>
              <mc:Fallback>
                <p:oleObj name="Equation" r:id="rId5" imgW="1231560" imgH="241200" progId="Equation.3">
                  <p:embed/>
                  <p:pic>
                    <p:nvPicPr>
                      <p:cNvPr id="0" name="Object 2"/>
                      <p:cNvPicPr>
                        <a:picLocks noChangeAspect="1" noChangeArrowheads="1"/>
                      </p:cNvPicPr>
                      <p:nvPr/>
                    </p:nvPicPr>
                    <p:blipFill>
                      <a:blip r:embed="rId6"/>
                      <a:srcRect/>
                      <a:stretch>
                        <a:fillRect/>
                      </a:stretch>
                    </p:blipFill>
                    <p:spPr bwMode="auto">
                      <a:xfrm>
                        <a:off x="971600" y="4797151"/>
                        <a:ext cx="1656190" cy="28803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222398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The Transport of Diluted Species in Porous Media interface describes the mass transport of oxygen in the porous cathode by diffusion, along with the consumption of oxygen by the electrochemical reaction.</a:t>
            </a:r>
          </a:p>
          <a:p>
            <a:endParaRPr lang="en-US" sz="1800" dirty="0" smtClean="0"/>
          </a:p>
          <a:p>
            <a:r>
              <a:rPr lang="en-US" sz="1800" dirty="0" smtClean="0"/>
              <a:t>The change in the concentration </a:t>
            </a:r>
            <a:r>
              <a:rPr lang="en-US" sz="1800" dirty="0"/>
              <a:t>of </a:t>
            </a:r>
            <a:r>
              <a:rPr lang="en-US" sz="1800" dirty="0" smtClean="0"/>
              <a:t>the reaction </a:t>
            </a:r>
            <a:r>
              <a:rPr lang="en-US" sz="1800" dirty="0"/>
              <a:t>product in the positive electrode (</a:t>
            </a:r>
            <a:r>
              <a:rPr lang="en-US" sz="1600" dirty="0">
                <a:sym typeface="Wingdings" panose="05000000000000000000" pitchFamily="2" charset="2"/>
              </a:rPr>
              <a:t>Li</a:t>
            </a:r>
            <a:r>
              <a:rPr lang="en-US" sz="1600" baseline="-25000" dirty="0">
                <a:sym typeface="Wingdings" panose="05000000000000000000" pitchFamily="2" charset="2"/>
              </a:rPr>
              <a:t>2</a:t>
            </a:r>
            <a:r>
              <a:rPr lang="en-US" sz="1600" dirty="0">
                <a:sym typeface="Wingdings" panose="05000000000000000000" pitchFamily="2" charset="2"/>
              </a:rPr>
              <a:t>O</a:t>
            </a:r>
            <a:r>
              <a:rPr lang="en-US" sz="1600" baseline="-25000" dirty="0">
                <a:sym typeface="Wingdings" panose="05000000000000000000" pitchFamily="2" charset="2"/>
              </a:rPr>
              <a:t>2</a:t>
            </a:r>
            <a:r>
              <a:rPr lang="en-US" sz="1800" dirty="0"/>
              <a:t>) </a:t>
            </a:r>
            <a:r>
              <a:rPr lang="en-US" sz="1800" dirty="0" smtClean="0"/>
              <a:t>is given as, (             is the solubility limit of </a:t>
            </a:r>
            <a:r>
              <a:rPr lang="en-US" sz="1800" dirty="0" smtClean="0">
                <a:sym typeface="Wingdings" panose="05000000000000000000" pitchFamily="2" charset="2"/>
              </a:rPr>
              <a:t>Li</a:t>
            </a:r>
            <a:r>
              <a:rPr lang="en-US" sz="1800" baseline="-25000" dirty="0" smtClean="0">
                <a:sym typeface="Wingdings" panose="05000000000000000000" pitchFamily="2" charset="2"/>
              </a:rPr>
              <a:t>2</a:t>
            </a:r>
            <a:r>
              <a:rPr lang="en-US" sz="1800" dirty="0" smtClean="0">
                <a:sym typeface="Wingdings" panose="05000000000000000000" pitchFamily="2" charset="2"/>
              </a:rPr>
              <a:t>O</a:t>
            </a:r>
            <a:r>
              <a:rPr lang="en-US" sz="1800" baseline="-25000" dirty="0" smtClean="0">
                <a:sym typeface="Wingdings" panose="05000000000000000000" pitchFamily="2" charset="2"/>
              </a:rPr>
              <a:t>2</a:t>
            </a:r>
            <a:r>
              <a:rPr lang="en-US" sz="1800" dirty="0" smtClean="0">
                <a:sym typeface="Wingdings" panose="05000000000000000000" pitchFamily="2" charset="2"/>
              </a:rPr>
              <a:t> dissolved in electrolyte)</a:t>
            </a:r>
            <a:endParaRPr lang="en-US" sz="1800" dirty="0" smtClean="0"/>
          </a:p>
          <a:p>
            <a:endParaRPr lang="en-US" sz="1800" dirty="0"/>
          </a:p>
          <a:p>
            <a:pPr marL="0" indent="0">
              <a:buNone/>
            </a:pPr>
            <a:endParaRPr lang="en-US" sz="1800" dirty="0"/>
          </a:p>
          <a:p>
            <a:pPr marL="0" indent="0">
              <a:buNone/>
            </a:pPr>
            <a:endParaRPr lang="en-US" sz="1800" dirty="0" smtClean="0"/>
          </a:p>
          <a:p>
            <a:r>
              <a:rPr lang="en-US" sz="1800" dirty="0"/>
              <a:t>The porosity change in the positive electrode is</a:t>
            </a:r>
            <a:r>
              <a:rPr lang="en-US" sz="1800" dirty="0" smtClean="0"/>
              <a:t>,</a:t>
            </a:r>
          </a:p>
          <a:p>
            <a:endParaRPr lang="en-US" sz="1800" dirty="0"/>
          </a:p>
          <a:p>
            <a:endParaRPr lang="en-US" sz="1800" dirty="0"/>
          </a:p>
          <a:p>
            <a:endParaRPr lang="en-US" sz="1800" dirty="0"/>
          </a:p>
          <a:p>
            <a:endParaRPr lang="en-US" sz="1800" dirty="0" smtClean="0"/>
          </a:p>
          <a:p>
            <a:endParaRPr lang="en-US" sz="1400" dirty="0"/>
          </a:p>
          <a:p>
            <a:endParaRPr lang="en-US" sz="1800" dirty="0" smtClean="0"/>
          </a:p>
          <a:p>
            <a:pPr marL="0" indent="0">
              <a:buNone/>
            </a:pPr>
            <a:endParaRPr lang="en-US" sz="1800" dirty="0" smtClean="0"/>
          </a:p>
          <a:p>
            <a:pPr marL="0" indent="0">
              <a:buNone/>
            </a:pPr>
            <a:endParaRPr lang="en-US" sz="1800" dirty="0"/>
          </a:p>
        </p:txBody>
      </p:sp>
      <p:sp>
        <p:nvSpPr>
          <p:cNvPr id="14342" name="Rectangle 6"/>
          <p:cNvSpPr>
            <a:spLocks noGrp="1" noChangeArrowheads="1"/>
          </p:cNvSpPr>
          <p:nvPr>
            <p:ph type="title"/>
          </p:nvPr>
        </p:nvSpPr>
        <p:spPr>
          <a:noFill/>
          <a:ln/>
        </p:spPr>
        <p:txBody>
          <a:bodyPr/>
          <a:lstStyle/>
          <a:p>
            <a:r>
              <a:rPr lang="sv-SE" dirty="0" smtClean="0"/>
              <a:t>Model Equations</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832505490"/>
              </p:ext>
            </p:extLst>
          </p:nvPr>
        </p:nvGraphicFramePr>
        <p:xfrm>
          <a:off x="1403648" y="3501008"/>
          <a:ext cx="3456384" cy="576064"/>
        </p:xfrm>
        <a:graphic>
          <a:graphicData uri="http://schemas.openxmlformats.org/presentationml/2006/ole">
            <mc:AlternateContent xmlns:mc="http://schemas.openxmlformats.org/markup-compatibility/2006">
              <mc:Choice xmlns:v="urn:schemas-microsoft-com:vml" Requires="v">
                <p:oleObj spid="_x0000_s5211" name="Equation" r:id="rId3" imgW="2400120" imgH="419040" progId="Equation.3">
                  <p:embed/>
                </p:oleObj>
              </mc:Choice>
              <mc:Fallback>
                <p:oleObj name="Equation" r:id="rId3" imgW="2400120" imgH="419040" progId="Equation.3">
                  <p:embed/>
                  <p:pic>
                    <p:nvPicPr>
                      <p:cNvPr id="0" name=""/>
                      <p:cNvPicPr>
                        <a:picLocks noChangeAspect="1" noChangeArrowheads="1"/>
                      </p:cNvPicPr>
                      <p:nvPr/>
                    </p:nvPicPr>
                    <p:blipFill>
                      <a:blip r:embed="rId4"/>
                      <a:srcRect/>
                      <a:stretch>
                        <a:fillRect/>
                      </a:stretch>
                    </p:blipFill>
                    <p:spPr bwMode="auto">
                      <a:xfrm>
                        <a:off x="1403648" y="3501008"/>
                        <a:ext cx="3456384" cy="576064"/>
                      </a:xfrm>
                      <a:prstGeom prst="rect">
                        <a:avLst/>
                      </a:prstGeom>
                      <a:noFill/>
                      <a:ln>
                        <a:noFill/>
                      </a:ln>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64900956"/>
              </p:ext>
            </p:extLst>
          </p:nvPr>
        </p:nvGraphicFramePr>
        <p:xfrm>
          <a:off x="2627784" y="3122105"/>
          <a:ext cx="648072" cy="293175"/>
        </p:xfrm>
        <a:graphic>
          <a:graphicData uri="http://schemas.openxmlformats.org/presentationml/2006/ole">
            <mc:AlternateContent xmlns:mc="http://schemas.openxmlformats.org/markup-compatibility/2006">
              <mc:Choice xmlns:v="urn:schemas-microsoft-com:vml" Requires="v">
                <p:oleObj spid="_x0000_s5212" name="Equation" r:id="rId5" imgW="533160" imgH="241200" progId="Equation.3">
                  <p:embed/>
                </p:oleObj>
              </mc:Choice>
              <mc:Fallback>
                <p:oleObj name="Equation" r:id="rId5" imgW="533160" imgH="241200" progId="Equation.3">
                  <p:embed/>
                  <p:pic>
                    <p:nvPicPr>
                      <p:cNvPr id="0" name=""/>
                      <p:cNvPicPr/>
                      <p:nvPr/>
                    </p:nvPicPr>
                    <p:blipFill>
                      <a:blip r:embed="rId6"/>
                      <a:stretch>
                        <a:fillRect/>
                      </a:stretch>
                    </p:blipFill>
                    <p:spPr>
                      <a:xfrm>
                        <a:off x="2627784" y="3122105"/>
                        <a:ext cx="648072" cy="29317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272322033"/>
              </p:ext>
            </p:extLst>
          </p:nvPr>
        </p:nvGraphicFramePr>
        <p:xfrm>
          <a:off x="1403648" y="4740276"/>
          <a:ext cx="3657600" cy="733425"/>
        </p:xfrm>
        <a:graphic>
          <a:graphicData uri="http://schemas.openxmlformats.org/presentationml/2006/ole">
            <mc:AlternateContent xmlns:mc="http://schemas.openxmlformats.org/markup-compatibility/2006">
              <mc:Choice xmlns:v="urn:schemas-microsoft-com:vml" Requires="v">
                <p:oleObj spid="_x0000_s5213" name="Equation" r:id="rId7" imgW="2539800" imgH="533160" progId="Equation.3">
                  <p:embed/>
                </p:oleObj>
              </mc:Choice>
              <mc:Fallback>
                <p:oleObj name="Equation" r:id="rId7" imgW="2539800" imgH="533160" progId="Equation.3">
                  <p:embed/>
                  <p:pic>
                    <p:nvPicPr>
                      <p:cNvPr id="0" name="Object 6"/>
                      <p:cNvPicPr>
                        <a:picLocks noChangeAspect="1" noChangeArrowheads="1"/>
                      </p:cNvPicPr>
                      <p:nvPr/>
                    </p:nvPicPr>
                    <p:blipFill>
                      <a:blip r:embed="rId8"/>
                      <a:srcRect/>
                      <a:stretch>
                        <a:fillRect/>
                      </a:stretch>
                    </p:blipFill>
                    <p:spPr bwMode="auto">
                      <a:xfrm>
                        <a:off x="1403648" y="4740276"/>
                        <a:ext cx="36576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23273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The specific area of the electrode/electrode interphase in the positive electrode is decreased by the morphology and dynamic change of porosity. The effective local surface area per unit volume of the electrode is given by</a:t>
            </a:r>
          </a:p>
          <a:p>
            <a:endParaRPr lang="en-US" sz="1800" dirty="0"/>
          </a:p>
          <a:p>
            <a:endParaRPr lang="en-US" sz="1800" dirty="0" smtClean="0"/>
          </a:p>
          <a:p>
            <a:endParaRPr lang="en-US" sz="1800" dirty="0"/>
          </a:p>
          <a:p>
            <a:r>
              <a:rPr lang="en-US" sz="1800" dirty="0" smtClean="0"/>
              <a:t>The volume fraction of solid </a:t>
            </a:r>
            <a:r>
              <a:rPr lang="en-US" sz="1800" dirty="0" smtClean="0">
                <a:sym typeface="Wingdings" panose="05000000000000000000" pitchFamily="2" charset="2"/>
              </a:rPr>
              <a:t>Li</a:t>
            </a:r>
            <a:r>
              <a:rPr lang="en-US" sz="1800" baseline="-25000" dirty="0" smtClean="0">
                <a:sym typeface="Wingdings" panose="05000000000000000000" pitchFamily="2" charset="2"/>
              </a:rPr>
              <a:t>2</a:t>
            </a:r>
            <a:r>
              <a:rPr lang="en-US" sz="1800" dirty="0" smtClean="0">
                <a:sym typeface="Wingdings" panose="05000000000000000000" pitchFamily="2" charset="2"/>
              </a:rPr>
              <a:t>O</a:t>
            </a:r>
            <a:r>
              <a:rPr lang="en-US" sz="1800" baseline="-25000" dirty="0" smtClean="0">
                <a:sym typeface="Wingdings" panose="05000000000000000000" pitchFamily="2" charset="2"/>
              </a:rPr>
              <a:t>2</a:t>
            </a:r>
            <a:r>
              <a:rPr lang="en-US" sz="1800" dirty="0" smtClean="0">
                <a:sym typeface="Wingdings" panose="05000000000000000000" pitchFamily="2" charset="2"/>
              </a:rPr>
              <a:t> formation is given by</a:t>
            </a:r>
            <a:endParaRPr lang="en-US" sz="1800" dirty="0" smtClean="0"/>
          </a:p>
          <a:p>
            <a:endParaRPr lang="en-US" sz="1800" dirty="0" smtClean="0"/>
          </a:p>
          <a:p>
            <a:endParaRPr lang="en-US" sz="1800" dirty="0"/>
          </a:p>
          <a:p>
            <a:r>
              <a:rPr lang="en-US" sz="1800" dirty="0" smtClean="0"/>
              <a:t>The thickness of the </a:t>
            </a:r>
            <a:r>
              <a:rPr lang="en-US" sz="1800" dirty="0">
                <a:sym typeface="Wingdings" panose="05000000000000000000" pitchFamily="2" charset="2"/>
              </a:rPr>
              <a:t>Li</a:t>
            </a:r>
            <a:r>
              <a:rPr lang="en-US" sz="1800" baseline="-25000" dirty="0">
                <a:sym typeface="Wingdings" panose="05000000000000000000" pitchFamily="2" charset="2"/>
              </a:rPr>
              <a:t>2</a:t>
            </a:r>
            <a:r>
              <a:rPr lang="en-US" sz="1800" dirty="0">
                <a:sym typeface="Wingdings" panose="05000000000000000000" pitchFamily="2" charset="2"/>
              </a:rPr>
              <a:t>O</a:t>
            </a:r>
            <a:r>
              <a:rPr lang="en-US" sz="1800" baseline="-25000" dirty="0">
                <a:sym typeface="Wingdings" panose="05000000000000000000" pitchFamily="2" charset="2"/>
              </a:rPr>
              <a:t>2</a:t>
            </a:r>
            <a:r>
              <a:rPr lang="en-US" sz="1800" dirty="0">
                <a:sym typeface="Wingdings" panose="05000000000000000000" pitchFamily="2" charset="2"/>
              </a:rPr>
              <a:t> </a:t>
            </a:r>
            <a:r>
              <a:rPr lang="en-US" sz="1800" dirty="0" smtClean="0">
                <a:sym typeface="Wingdings" panose="05000000000000000000" pitchFamily="2" charset="2"/>
              </a:rPr>
              <a:t>film calculated from the volume fraction of the solid discharge products can be given as,</a:t>
            </a:r>
          </a:p>
          <a:p>
            <a:endParaRPr lang="en-US" sz="1800" dirty="0" smtClean="0"/>
          </a:p>
          <a:p>
            <a:endParaRPr lang="en-US" sz="1800" dirty="0" smtClean="0"/>
          </a:p>
          <a:p>
            <a:endParaRPr lang="en-US" sz="1800" dirty="0" smtClean="0"/>
          </a:p>
          <a:p>
            <a:endParaRPr lang="en-US" sz="1800" dirty="0" smtClean="0"/>
          </a:p>
          <a:p>
            <a:endParaRPr lang="en-US" sz="1400" dirty="0"/>
          </a:p>
          <a:p>
            <a:endParaRPr lang="en-US" sz="1800" dirty="0" smtClean="0"/>
          </a:p>
          <a:p>
            <a:pPr marL="0" indent="0">
              <a:buNone/>
            </a:pPr>
            <a:endParaRPr lang="en-US" sz="1800" dirty="0" smtClean="0"/>
          </a:p>
          <a:p>
            <a:pPr marL="0" indent="0">
              <a:buNone/>
            </a:pPr>
            <a:endParaRPr lang="en-US" sz="1800" dirty="0"/>
          </a:p>
        </p:txBody>
      </p:sp>
      <p:sp>
        <p:nvSpPr>
          <p:cNvPr id="14342" name="Rectangle 6"/>
          <p:cNvSpPr>
            <a:spLocks noGrp="1" noChangeArrowheads="1"/>
          </p:cNvSpPr>
          <p:nvPr>
            <p:ph type="title"/>
          </p:nvPr>
        </p:nvSpPr>
        <p:spPr>
          <a:noFill/>
          <a:ln/>
        </p:spPr>
        <p:txBody>
          <a:bodyPr/>
          <a:lstStyle/>
          <a:p>
            <a:r>
              <a:rPr lang="sv-SE" dirty="0" smtClean="0"/>
              <a:t>Model Equations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308911567"/>
              </p:ext>
            </p:extLst>
          </p:nvPr>
        </p:nvGraphicFramePr>
        <p:xfrm>
          <a:off x="1835695" y="3876033"/>
          <a:ext cx="1800199" cy="360040"/>
        </p:xfrm>
        <a:graphic>
          <a:graphicData uri="http://schemas.openxmlformats.org/presentationml/2006/ole">
            <mc:AlternateContent xmlns:mc="http://schemas.openxmlformats.org/markup-compatibility/2006">
              <mc:Choice xmlns:v="urn:schemas-microsoft-com:vml" Requires="v">
                <p:oleObj spid="_x0000_s4521" name="Equation" r:id="rId3" imgW="1130040" imgH="241200" progId="Equation.3">
                  <p:embed/>
                </p:oleObj>
              </mc:Choice>
              <mc:Fallback>
                <p:oleObj name="Equation" r:id="rId3" imgW="1130040" imgH="241200" progId="Equation.3">
                  <p:embed/>
                  <p:pic>
                    <p:nvPicPr>
                      <p:cNvPr id="0" name="Object 2"/>
                      <p:cNvPicPr>
                        <a:picLocks noChangeAspect="1" noChangeArrowheads="1"/>
                      </p:cNvPicPr>
                      <p:nvPr/>
                    </p:nvPicPr>
                    <p:blipFill>
                      <a:blip r:embed="rId4"/>
                      <a:srcRect/>
                      <a:stretch>
                        <a:fillRect/>
                      </a:stretch>
                    </p:blipFill>
                    <p:spPr bwMode="auto">
                      <a:xfrm>
                        <a:off x="1835695" y="3876033"/>
                        <a:ext cx="1800199" cy="360040"/>
                      </a:xfrm>
                      <a:prstGeom prst="rect">
                        <a:avLst/>
                      </a:prstGeom>
                      <a:noFill/>
                      <a:ln>
                        <a:noFill/>
                      </a:ln>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422835994"/>
              </p:ext>
            </p:extLst>
          </p:nvPr>
        </p:nvGraphicFramePr>
        <p:xfrm>
          <a:off x="1619672" y="5100169"/>
          <a:ext cx="2088232" cy="705095"/>
        </p:xfrm>
        <a:graphic>
          <a:graphicData uri="http://schemas.openxmlformats.org/presentationml/2006/ole">
            <mc:AlternateContent xmlns:mc="http://schemas.openxmlformats.org/markup-compatibility/2006">
              <mc:Choice xmlns:v="urn:schemas-microsoft-com:vml" Requires="v">
                <p:oleObj spid="_x0000_s4522" name="Equation" r:id="rId5" imgW="1536480" imgH="533160" progId="Equation.3">
                  <p:embed/>
                </p:oleObj>
              </mc:Choice>
              <mc:Fallback>
                <p:oleObj name="Equation" r:id="rId5" imgW="1536480" imgH="533160" progId="Equation.3">
                  <p:embed/>
                  <p:pic>
                    <p:nvPicPr>
                      <p:cNvPr id="0" name="Object 5"/>
                      <p:cNvPicPr>
                        <a:picLocks noChangeAspect="1" noChangeArrowheads="1"/>
                      </p:cNvPicPr>
                      <p:nvPr/>
                    </p:nvPicPr>
                    <p:blipFill>
                      <a:blip r:embed="rId6"/>
                      <a:srcRect/>
                      <a:stretch>
                        <a:fillRect/>
                      </a:stretch>
                    </p:blipFill>
                    <p:spPr bwMode="auto">
                      <a:xfrm>
                        <a:off x="1619672" y="5100169"/>
                        <a:ext cx="2088232" cy="705095"/>
                      </a:xfrm>
                      <a:prstGeom prst="rect">
                        <a:avLst/>
                      </a:prstGeom>
                      <a:noFill/>
                      <a:ln>
                        <a:no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488160691"/>
              </p:ext>
            </p:extLst>
          </p:nvPr>
        </p:nvGraphicFramePr>
        <p:xfrm>
          <a:off x="1652588" y="2455863"/>
          <a:ext cx="2143125" cy="868362"/>
        </p:xfrm>
        <a:graphic>
          <a:graphicData uri="http://schemas.openxmlformats.org/presentationml/2006/ole">
            <mc:AlternateContent xmlns:mc="http://schemas.openxmlformats.org/markup-compatibility/2006">
              <mc:Choice xmlns:v="urn:schemas-microsoft-com:vml" Requires="v">
                <p:oleObj spid="_x0000_s4523" name="Equation" r:id="rId7" imgW="1346040" imgH="583920" progId="Equation.3">
                  <p:embed/>
                </p:oleObj>
              </mc:Choice>
              <mc:Fallback>
                <p:oleObj name="Equation" r:id="rId7" imgW="1346040" imgH="583920" progId="Equation.3">
                  <p:embed/>
                  <p:pic>
                    <p:nvPicPr>
                      <p:cNvPr id="0" name="Object 5"/>
                      <p:cNvPicPr>
                        <a:picLocks noChangeAspect="1" noChangeArrowheads="1"/>
                      </p:cNvPicPr>
                      <p:nvPr/>
                    </p:nvPicPr>
                    <p:blipFill>
                      <a:blip r:embed="rId8"/>
                      <a:srcRect/>
                      <a:stretch>
                        <a:fillRect/>
                      </a:stretch>
                    </p:blipFill>
                    <p:spPr bwMode="auto">
                      <a:xfrm>
                        <a:off x="1652588" y="2455863"/>
                        <a:ext cx="214312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59233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noFill/>
          <a:ln/>
        </p:spPr>
        <p:txBody>
          <a:bodyPr/>
          <a:lstStyle/>
          <a:p>
            <a:r>
              <a:rPr lang="sv-SE" dirty="0" smtClean="0"/>
              <a:t>Model Setup</a:t>
            </a:r>
            <a:endParaRPr lang="en-US" dirty="0"/>
          </a:p>
        </p:txBody>
      </p:sp>
      <p:sp>
        <p:nvSpPr>
          <p:cNvPr id="13317" name="Rectangle 5"/>
          <p:cNvSpPr>
            <a:spLocks noGrp="1" noChangeArrowheads="1"/>
          </p:cNvSpPr>
          <p:nvPr>
            <p:ph idx="1"/>
          </p:nvPr>
        </p:nvSpPr>
        <p:spPr>
          <a:xfrm>
            <a:off x="457200" y="1600200"/>
            <a:ext cx="8147248" cy="4525963"/>
          </a:xfrm>
          <a:noFill/>
          <a:ln/>
        </p:spPr>
        <p:txBody>
          <a:bodyPr>
            <a:normAutofit fontScale="92500" lnSpcReduction="10000"/>
          </a:bodyPr>
          <a:lstStyle/>
          <a:p>
            <a:r>
              <a:rPr lang="sv-SE" sz="1800" dirty="0" smtClean="0"/>
              <a:t>The ’Lithium-ion Battery’ interface is used with concentration dependent kinetics for the electrode kinetics at the positive electrode and lithium metal kinetics at the negative electrode. The</a:t>
            </a:r>
            <a:r>
              <a:rPr lang="en-US" sz="1800" dirty="0" smtClean="0"/>
              <a:t> </a:t>
            </a:r>
            <a:r>
              <a:rPr lang="en-US" sz="1800" dirty="0"/>
              <a:t>thin lithium sheet </a:t>
            </a:r>
            <a:r>
              <a:rPr lang="en-US" sz="1800" dirty="0" smtClean="0"/>
              <a:t>(negative electrode) is represented using the Electrolyte-Electrode boundary interface. </a:t>
            </a:r>
            <a:endParaRPr lang="sv-SE" sz="1800" dirty="0" smtClean="0"/>
          </a:p>
          <a:p>
            <a:endParaRPr lang="sv-SE" sz="1800" dirty="0" smtClean="0"/>
          </a:p>
          <a:p>
            <a:r>
              <a:rPr lang="en-US" sz="1800" dirty="0" smtClean="0"/>
              <a:t>The ‘Transport </a:t>
            </a:r>
            <a:r>
              <a:rPr lang="en-US" sz="1800" dirty="0"/>
              <a:t>of Diluted Species in Porous Media’ </a:t>
            </a:r>
            <a:r>
              <a:rPr lang="en-US" sz="1800" dirty="0" smtClean="0"/>
              <a:t>interface is used to model diffusion of oxygen in the porous positive electrode. </a:t>
            </a:r>
          </a:p>
          <a:p>
            <a:endParaRPr lang="sv-SE" sz="1800" dirty="0" smtClean="0"/>
          </a:p>
          <a:p>
            <a:r>
              <a:rPr lang="sv-SE" sz="1800" dirty="0" smtClean="0"/>
              <a:t>’Domain ODEs and DAEs’ interfaces are used for modeling the porosity change and </a:t>
            </a:r>
            <a:r>
              <a:rPr lang="en-US" sz="1800" dirty="0"/>
              <a:t>change in concentration of the reaction product </a:t>
            </a:r>
            <a:r>
              <a:rPr lang="sv-SE" sz="1800" dirty="0" smtClean="0"/>
              <a:t>in the positive electrode.</a:t>
            </a:r>
          </a:p>
          <a:p>
            <a:endParaRPr lang="sv-SE" sz="1800" dirty="0"/>
          </a:p>
          <a:p>
            <a:r>
              <a:rPr lang="sv-SE" sz="1800" dirty="0" smtClean="0"/>
              <a:t>A parametric study is done for discharge current densities of 0.05, 0.1, 0.2 and 0.5mA/cm</a:t>
            </a:r>
            <a:r>
              <a:rPr lang="sv-SE" sz="1800" baseline="30000" dirty="0" smtClean="0"/>
              <a:t>2</a:t>
            </a:r>
            <a:r>
              <a:rPr lang="sv-SE" sz="1800" dirty="0" smtClean="0"/>
              <a:t>. A stop condition with a minimum voltage of 2.5V is imposed. </a:t>
            </a:r>
          </a:p>
          <a:p>
            <a:endParaRPr lang="sv-SE" sz="1800" dirty="0"/>
          </a:p>
          <a:p>
            <a:r>
              <a:rPr lang="sv-SE" sz="1800" dirty="0" smtClean="0"/>
              <a:t>A comparison of the oxygen concentration, porosity and film thickness in the positive electrode at low and high discharge current densities is </a:t>
            </a:r>
            <a:r>
              <a:rPr lang="en-US" sz="1800" dirty="0" smtClean="0"/>
              <a:t>done to understand the effect on the cell voltage profiles. </a:t>
            </a:r>
          </a:p>
          <a:p>
            <a:endParaRPr lang="sv-SE" sz="1800" dirty="0" smtClean="0"/>
          </a:p>
          <a:p>
            <a:pPr marL="0" indent="0">
              <a:buNone/>
            </a:pPr>
            <a:endParaRPr lang="en-US" sz="1800" dirty="0"/>
          </a:p>
          <a:p>
            <a:endParaRPr lang="sv-SE" sz="1800" dirty="0"/>
          </a:p>
          <a:p>
            <a:endParaRPr lang="sv-SE" sz="1800" dirty="0"/>
          </a:p>
          <a:p>
            <a:endParaRPr lang="sv-SE" sz="1800" dirty="0" smtClean="0"/>
          </a:p>
          <a:p>
            <a:endParaRPr lang="sv-SE" sz="1800" dirty="0" smtClean="0"/>
          </a:p>
          <a:p>
            <a:endParaRPr lang="sv-SE" sz="1800" dirty="0" smtClean="0"/>
          </a:p>
          <a:p>
            <a:endParaRPr lang="sv-SE" sz="1800" dirty="0"/>
          </a:p>
          <a:p>
            <a:pPr marL="0" indent="0">
              <a:buNone/>
            </a:pPr>
            <a:endParaRPr lang="sv-SE" sz="1800" dirty="0"/>
          </a:p>
        </p:txBody>
      </p:sp>
      <p:graphicFrame>
        <p:nvGraphicFramePr>
          <p:cNvPr id="2" name="Object 1"/>
          <p:cNvGraphicFramePr>
            <a:graphicFrameLocks noChangeAspect="1"/>
          </p:cNvGraphicFramePr>
          <p:nvPr>
            <p:extLst>
              <p:ext uri="{D42A27DB-BD31-4B8C-83A1-F6EECF244321}">
                <p14:modId xmlns:p14="http://schemas.microsoft.com/office/powerpoint/2010/main" val="3828204154"/>
              </p:ext>
            </p:extLst>
          </p:nvPr>
        </p:nvGraphicFramePr>
        <p:xfrm>
          <a:off x="4502849" y="2091328"/>
          <a:ext cx="138303" cy="261239"/>
        </p:xfrm>
        <a:graphic>
          <a:graphicData uri="http://schemas.openxmlformats.org/presentationml/2006/ole">
            <mc:AlternateContent xmlns:mc="http://schemas.openxmlformats.org/markup-compatibility/2006">
              <mc:Choice xmlns:v="urn:schemas-microsoft-com:vml" Requires="v">
                <p:oleObj spid="_x0000_s2487" name="Equation" r:id="rId3" imgW="114120" imgH="215640" progId="Equation.3">
                  <p:embed/>
                </p:oleObj>
              </mc:Choice>
              <mc:Fallback>
                <p:oleObj name="Equation" r:id="rId3" imgW="114120" imgH="215640" progId="Equation.3">
                  <p:embed/>
                  <p:pic>
                    <p:nvPicPr>
                      <p:cNvPr id="0" name=""/>
                      <p:cNvPicPr/>
                      <p:nvPr/>
                    </p:nvPicPr>
                    <p:blipFill>
                      <a:blip r:embed="rId4"/>
                      <a:stretch>
                        <a:fillRect/>
                      </a:stretch>
                    </p:blipFill>
                    <p:spPr>
                      <a:xfrm>
                        <a:off x="4502849" y="2091328"/>
                        <a:ext cx="138303" cy="261239"/>
                      </a:xfrm>
                      <a:prstGeom prst="rect">
                        <a:avLst/>
                      </a:prstGeom>
                    </p:spPr>
                  </p:pic>
                </p:oleObj>
              </mc:Fallback>
            </mc:AlternateContent>
          </a:graphicData>
        </a:graphic>
      </p:graphicFrame>
      <p:sp>
        <p:nvSpPr>
          <p:cNvPr id="10" name="Rectangle 9"/>
          <p:cNvSpPr/>
          <p:nvPr/>
        </p:nvSpPr>
        <p:spPr>
          <a:xfrm>
            <a:off x="4810120" y="3399895"/>
            <a:ext cx="4627944" cy="400110"/>
          </a:xfrm>
          <a:prstGeom prst="rect">
            <a:avLst/>
          </a:prstGeom>
        </p:spPr>
        <p:txBody>
          <a:bodyPr wrap="square">
            <a:spAutoFit/>
          </a:bodyPr>
          <a:lstStyle/>
          <a:p>
            <a:endParaRPr lang="en-IN" sz="2000" dirty="0"/>
          </a:p>
        </p:txBody>
      </p:sp>
    </p:spTree>
    <p:extLst>
      <p:ext uri="{BB962C8B-B14F-4D97-AF65-F5344CB8AC3E}">
        <p14:creationId xmlns:p14="http://schemas.microsoft.com/office/powerpoint/2010/main" val="3808820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3200" dirty="0" smtClean="0"/>
              <a:t>Results: Cell voltage profiles</a:t>
            </a:r>
            <a:endParaRPr lang="en-US" sz="3200" dirty="0"/>
          </a:p>
        </p:txBody>
      </p:sp>
      <p:sp>
        <p:nvSpPr>
          <p:cNvPr id="2" name="Content Placeholder 1"/>
          <p:cNvSpPr>
            <a:spLocks noGrp="1"/>
          </p:cNvSpPr>
          <p:nvPr>
            <p:ph idx="1"/>
          </p:nvPr>
        </p:nvSpPr>
        <p:spPr>
          <a:xfrm>
            <a:off x="457200" y="1600200"/>
            <a:ext cx="8229600" cy="4709120"/>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285750" indent="-285750">
              <a:lnSpc>
                <a:spcPct val="110000"/>
              </a:lnSpc>
            </a:pPr>
            <a:r>
              <a:rPr lang="en-IN" sz="1800" dirty="0" smtClean="0"/>
              <a:t>The cell voltage profiles plotted as a function of capacity for different values of the discharge current density. At higher current densities, the discharge voltage profile and cell capacity are lower. </a:t>
            </a:r>
          </a:p>
          <a:p>
            <a:pPr marL="285750" indent="-285750">
              <a:lnSpc>
                <a:spcPct val="120000"/>
              </a:lnSpc>
            </a:pPr>
            <a:endParaRPr lang="en-IN" sz="1900" dirty="0" smtClean="0"/>
          </a:p>
          <a:p>
            <a:pPr marL="285750" indent="-285750">
              <a:lnSpc>
                <a:spcPct val="120000"/>
              </a:lnSpc>
            </a:pP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311624"/>
            <a:ext cx="4896544" cy="3629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0995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2800" dirty="0" smtClean="0"/>
              <a:t>Results: Oxygen concentration in carbon electrode</a:t>
            </a:r>
            <a:endParaRPr lang="en-US" sz="2800" dirty="0"/>
          </a:p>
        </p:txBody>
      </p:sp>
      <p:sp>
        <p:nvSpPr>
          <p:cNvPr id="2" name="Content Placeholder 1"/>
          <p:cNvSpPr>
            <a:spLocks noGrp="1"/>
          </p:cNvSpPr>
          <p:nvPr>
            <p:ph idx="1"/>
          </p:nvPr>
        </p:nvSpPr>
        <p:spPr>
          <a:xfrm>
            <a:off x="457200" y="1600200"/>
            <a:ext cx="8229600" cy="4709120"/>
          </a:xfrm>
        </p:spPr>
        <p:txBody>
          <a:bodyPr>
            <a:normAutofit fontScale="92500" lnSpcReduction="10000"/>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285750" indent="-285750">
              <a:lnSpc>
                <a:spcPct val="110000"/>
              </a:lnSpc>
            </a:pPr>
            <a:endParaRPr lang="en-IN" sz="1800" dirty="0" smtClean="0"/>
          </a:p>
          <a:p>
            <a:pPr marL="285750" indent="-285750">
              <a:lnSpc>
                <a:spcPct val="110000"/>
              </a:lnSpc>
            </a:pPr>
            <a:endParaRPr lang="en-IN" sz="1800" dirty="0" smtClean="0"/>
          </a:p>
          <a:p>
            <a:pPr marL="285750" indent="-285750">
              <a:lnSpc>
                <a:spcPct val="110000"/>
              </a:lnSpc>
            </a:pPr>
            <a:r>
              <a:rPr lang="en-IN" sz="1800" dirty="0" smtClean="0"/>
              <a:t>The </a:t>
            </a:r>
            <a:r>
              <a:rPr lang="en-IN" sz="1800" dirty="0"/>
              <a:t>decreased transport of oxygen in the positive </a:t>
            </a:r>
            <a:r>
              <a:rPr lang="en-IN" sz="1800" dirty="0" smtClean="0"/>
              <a:t>electrode</a:t>
            </a:r>
            <a:r>
              <a:rPr lang="en-IN" sz="1800" dirty="0"/>
              <a:t> </a:t>
            </a:r>
            <a:r>
              <a:rPr lang="en-IN" sz="1800" dirty="0" smtClean="0"/>
              <a:t>at high discharge currents leads to the </a:t>
            </a:r>
            <a:r>
              <a:rPr lang="en-IN" sz="1800" dirty="0"/>
              <a:t>loss in capacity at </a:t>
            </a:r>
            <a:r>
              <a:rPr lang="en-IN" sz="1800" dirty="0" smtClean="0"/>
              <a:t>high </a:t>
            </a:r>
            <a:r>
              <a:rPr lang="en-IN" sz="1800" dirty="0"/>
              <a:t>discharge </a:t>
            </a:r>
            <a:r>
              <a:rPr lang="en-IN" sz="1800" dirty="0" smtClean="0"/>
              <a:t>rates.</a:t>
            </a:r>
            <a:endParaRPr lang="en-IN" sz="1800" dirty="0"/>
          </a:p>
          <a:p>
            <a:pPr marL="285750" indent="-285750">
              <a:lnSpc>
                <a:spcPct val="110000"/>
              </a:lnSpc>
            </a:pPr>
            <a:r>
              <a:rPr lang="en-IN" sz="1800" dirty="0" smtClean="0"/>
              <a:t>Subsequently, the oxygen reduction reaction would be limited to regions close to the cathode-current collector edge as the discharge rate increases.</a:t>
            </a:r>
            <a:endParaRPr lang="en-IN" sz="1900" dirty="0" smtClean="0"/>
          </a:p>
          <a:p>
            <a:pPr marL="285750" indent="-285750">
              <a:lnSpc>
                <a:spcPct val="120000"/>
              </a:lnSpc>
            </a:pP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1690477"/>
            <a:ext cx="4248471" cy="3250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63688" y="1344725"/>
            <a:ext cx="1632113" cy="307777"/>
          </a:xfrm>
          <a:prstGeom prst="rect">
            <a:avLst/>
          </a:prstGeom>
          <a:noFill/>
        </p:spPr>
        <p:txBody>
          <a:bodyPr wrap="none" rtlCol="0">
            <a:spAutoFit/>
          </a:bodyPr>
          <a:lstStyle/>
          <a:p>
            <a:r>
              <a:rPr lang="en-US" sz="1400" dirty="0" smtClean="0"/>
              <a:t>i</a:t>
            </a:r>
            <a:r>
              <a:rPr lang="en-US" sz="1400" baseline="-25000" dirty="0" smtClean="0"/>
              <a:t>applied </a:t>
            </a:r>
            <a:r>
              <a:rPr lang="en-US" sz="1400" dirty="0" smtClean="0"/>
              <a:t>= 0.1 mA/cm</a:t>
            </a:r>
            <a:r>
              <a:rPr lang="en-US" sz="1400" baseline="30000" dirty="0" smtClean="0"/>
              <a:t>2</a:t>
            </a:r>
            <a:endParaRPr lang="en-US" sz="1400" baseline="30000"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690476"/>
            <a:ext cx="4032448" cy="3250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844175" y="1343236"/>
            <a:ext cx="1601657" cy="307777"/>
          </a:xfrm>
          <a:prstGeom prst="rect">
            <a:avLst/>
          </a:prstGeom>
          <a:noFill/>
        </p:spPr>
        <p:txBody>
          <a:bodyPr wrap="none" rtlCol="0">
            <a:spAutoFit/>
          </a:bodyPr>
          <a:lstStyle/>
          <a:p>
            <a:r>
              <a:rPr lang="en-US" sz="1400" dirty="0" smtClean="0"/>
              <a:t>i</a:t>
            </a:r>
            <a:r>
              <a:rPr lang="en-US" sz="1400" baseline="-25000" dirty="0" smtClean="0"/>
              <a:t>applied </a:t>
            </a:r>
            <a:r>
              <a:rPr lang="en-US" sz="1400" dirty="0" smtClean="0"/>
              <a:t>= 0.5 mA/cm</a:t>
            </a:r>
            <a:r>
              <a:rPr lang="en-US" sz="1400" baseline="30000" dirty="0" smtClean="0"/>
              <a:t>2</a:t>
            </a:r>
            <a:endParaRPr lang="en-US" sz="1400" baseline="30000" dirty="0"/>
          </a:p>
        </p:txBody>
      </p:sp>
    </p:spTree>
    <p:extLst>
      <p:ext uri="{BB962C8B-B14F-4D97-AF65-F5344CB8AC3E}">
        <p14:creationId xmlns:p14="http://schemas.microsoft.com/office/powerpoint/2010/main" val="2855951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eldb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Modeldb_template</Template>
  <TotalTime>33555</TotalTime>
  <Words>957</Words>
  <Application>Microsoft Office PowerPoint</Application>
  <PresentationFormat>On-screen Show (4:3)</PresentationFormat>
  <Paragraphs>165</Paragraphs>
  <Slides>11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Modeldb_template</vt:lpstr>
      <vt:lpstr>Equation</vt:lpstr>
      <vt:lpstr>Modeling of a Lithium-air Battery</vt:lpstr>
      <vt:lpstr>Background and Motivation</vt:lpstr>
      <vt:lpstr>Model</vt:lpstr>
      <vt:lpstr>Model Equations</vt:lpstr>
      <vt:lpstr>Model Equations</vt:lpstr>
      <vt:lpstr>Model Equations</vt:lpstr>
      <vt:lpstr>Model Setup</vt:lpstr>
      <vt:lpstr>Results: Cell voltage profiles</vt:lpstr>
      <vt:lpstr>Results: Oxygen concentration in carbon electrode</vt:lpstr>
      <vt:lpstr>Results: Thickness of Li2O2 film in carbon electrode</vt:lpstr>
      <vt:lpstr>Results: Porosity of carbon electrode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Database Template</dc:title>
  <dc:creator>admin</dc:creator>
  <cp:lastModifiedBy>Kamakshi Jagannathan</cp:lastModifiedBy>
  <cp:revision>309</cp:revision>
  <dcterms:created xsi:type="dcterms:W3CDTF">2012-07-25T05:50:18Z</dcterms:created>
  <dcterms:modified xsi:type="dcterms:W3CDTF">2014-09-18T05:20:04Z</dcterms:modified>
</cp:coreProperties>
</file>