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7"/>
  </p:notesMasterIdLst>
  <p:sldIdLst>
    <p:sldId id="262" r:id="rId2"/>
    <p:sldId id="263" r:id="rId3"/>
    <p:sldId id="264" r:id="rId4"/>
    <p:sldId id="265" r:id="rId5"/>
    <p:sldId id="266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B6754-E9CC-4B14-9659-6C591300CFEB}" type="datetimeFigureOut">
              <a:rPr lang="en-US" smtClean="0"/>
              <a:t>8/6/2015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71C57B-2B8C-4FD0-A189-5F508C105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547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71C57B-2B8C-4FD0-A189-5F508C10540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61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609600" y="6159753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© Copyright </a:t>
            </a:r>
            <a:r>
              <a:rPr lang="en-US" sz="8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2015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  <a:hlinkClick r:id="rId2"/>
              </a:rPr>
              <a:t>www.comsol.com/trademarks</a:t>
            </a:r>
            <a:r>
              <a:rPr lang="en-US" sz="800" dirty="0">
                <a:solidFill>
                  <a:prstClr val="black"/>
                </a:solidFill>
                <a:latin typeface="Calibri Light" panose="020F03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4344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97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4340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180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8/6/2015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5232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</a:t>
            </a:r>
            <a:br>
              <a:rPr lang="en-US" dirty="0" smtClean="0"/>
            </a:br>
            <a:r>
              <a:rPr lang="en-US" dirty="0" smtClean="0"/>
              <a:t>Protein Adsorption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04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Ion-Exchange</a:t>
            </a:r>
            <a:endParaRPr lang="en-US" noProof="0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343400" cy="4343401"/>
          </a:xfrm>
        </p:spPr>
        <p:txBody>
          <a:bodyPr>
            <a:normAutofit/>
          </a:bodyPr>
          <a:lstStyle/>
          <a:p>
            <a:r>
              <a:rPr lang="en-US" sz="2000" dirty="0" smtClean="0">
                <a:cs typeface="Arial" charset="0"/>
              </a:rPr>
              <a:t>Column packed with ion-exchange mass consisting of beads.</a:t>
            </a:r>
            <a:endParaRPr lang="en-US" sz="2000" noProof="0" dirty="0" smtClean="0">
              <a:cs typeface="Arial" charset="0"/>
            </a:endParaRPr>
          </a:p>
          <a:p>
            <a:r>
              <a:rPr lang="en-US" sz="2000" noProof="0" dirty="0" smtClean="0">
                <a:cs typeface="Arial" charset="0"/>
              </a:rPr>
              <a:t>Equilibrium surface reactions describing the adsorption / desorption of protein, P, and salt, S:</a:t>
            </a:r>
          </a:p>
          <a:p>
            <a:endParaRPr lang="en-US" sz="2000" dirty="0">
              <a:cs typeface="Arial" charset="0"/>
            </a:endParaRPr>
          </a:p>
          <a:p>
            <a:endParaRPr lang="en-US" sz="1800" noProof="0" dirty="0" smtClean="0">
              <a:cs typeface="Arial" charset="0"/>
            </a:endParaRPr>
          </a:p>
        </p:txBody>
      </p:sp>
      <p:pic>
        <p:nvPicPr>
          <p:cNvPr id="2" name="Bildobjekt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6000" y="2200696"/>
            <a:ext cx="4248000" cy="3402610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863379" y="3862518"/>
            <a:ext cx="3492000" cy="2261852"/>
            <a:chOff x="4899939" y="3733800"/>
            <a:chExt cx="3492000" cy="226185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24939" y="3733800"/>
              <a:ext cx="1864805" cy="227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" name="Bildobjekt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9939" y="4191000"/>
              <a:ext cx="3492000" cy="1804652"/>
            </a:xfrm>
            <a:prstGeom prst="rect">
              <a:avLst/>
            </a:prstGeom>
          </p:spPr>
        </p:pic>
      </p:grpSp>
      <p:sp>
        <p:nvSpPr>
          <p:cNvPr id="9" name="textruta 8"/>
          <p:cNvSpPr txBox="1"/>
          <p:nvPr/>
        </p:nvSpPr>
        <p:spPr>
          <a:xfrm>
            <a:off x="5962800" y="4716445"/>
            <a:ext cx="2819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Ion-exchange mass (beads)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sp>
        <p:nvSpPr>
          <p:cNvPr id="10" name="textruta 9"/>
          <p:cNvSpPr txBox="1"/>
          <p:nvPr/>
        </p:nvSpPr>
        <p:spPr>
          <a:xfrm>
            <a:off x="5658000" y="5362776"/>
            <a:ext cx="28194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Salt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sp>
        <p:nvSpPr>
          <p:cNvPr id="11" name="textruta 10"/>
          <p:cNvSpPr txBox="1"/>
          <p:nvPr/>
        </p:nvSpPr>
        <p:spPr>
          <a:xfrm>
            <a:off x="4886061" y="1939153"/>
            <a:ext cx="69573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Proteins A and B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sp>
        <p:nvSpPr>
          <p:cNvPr id="5" name="Rektangel 4"/>
          <p:cNvSpPr/>
          <p:nvPr/>
        </p:nvSpPr>
        <p:spPr>
          <a:xfrm>
            <a:off x="6039000" y="2629418"/>
            <a:ext cx="9252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ktangel 6"/>
          <p:cNvSpPr/>
          <p:nvPr/>
        </p:nvSpPr>
        <p:spPr>
          <a:xfrm>
            <a:off x="6501600" y="2629418"/>
            <a:ext cx="2585400" cy="1905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3" name="textruta 12"/>
          <p:cNvSpPr txBox="1"/>
          <p:nvPr/>
        </p:nvSpPr>
        <p:spPr>
          <a:xfrm>
            <a:off x="6039000" y="2553218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3D</a:t>
            </a:r>
          </a:p>
          <a:p>
            <a:r>
              <a:rPr lang="en-US" sz="1200" dirty="0" smtClean="0">
                <a:latin typeface="Calibri Light" panose="020F0302020204030204" pitchFamily="34" charset="0"/>
              </a:rPr>
              <a:t>porous</a:t>
            </a:r>
          </a:p>
          <a:p>
            <a:r>
              <a:rPr lang="en-US" sz="1200" dirty="0" smtClean="0">
                <a:latin typeface="Calibri Light" panose="020F0302020204030204" pitchFamily="34" charset="0"/>
              </a:rPr>
              <a:t>structure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sp>
        <p:nvSpPr>
          <p:cNvPr id="8" name="Rektangel 7"/>
          <p:cNvSpPr/>
          <p:nvPr/>
        </p:nvSpPr>
        <p:spPr>
          <a:xfrm>
            <a:off x="7639200" y="2553218"/>
            <a:ext cx="381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2" t="29137" r="34498" b="25366"/>
          <a:stretch/>
        </p:blipFill>
        <p:spPr bwMode="auto">
          <a:xfrm>
            <a:off x="6724800" y="2749418"/>
            <a:ext cx="1800000" cy="14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7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0D Study</a:t>
            </a:r>
            <a:endParaRPr lang="en-US" noProof="0" dirty="0" smtClean="0"/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3733800" cy="4343401"/>
          </a:xfrm>
        </p:spPr>
        <p:txBody>
          <a:bodyPr>
            <a:normAutofit/>
          </a:bodyPr>
          <a:lstStyle/>
          <a:p>
            <a:r>
              <a:rPr lang="en-US" sz="2000" noProof="0" dirty="0" smtClean="0">
                <a:cs typeface="Arial" charset="0"/>
              </a:rPr>
              <a:t>Solved for in-built ideal reactor type CSTR, constant volume, in Reaction Engineering interface.</a:t>
            </a:r>
          </a:p>
          <a:p>
            <a:r>
              <a:rPr lang="en-US" sz="2000" dirty="0" smtClean="0">
                <a:cs typeface="Arial" charset="0"/>
              </a:rPr>
              <a:t>Proteins A and B fed through an inlet. Concentrations added in a pulse.</a:t>
            </a:r>
            <a:endParaRPr lang="en-US" sz="2000" noProof="0" dirty="0" smtClean="0">
              <a:cs typeface="Arial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416" y="3962400"/>
            <a:ext cx="2400300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Bildobjekt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981200"/>
            <a:ext cx="4164896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0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sz="2000" dirty="0">
                <a:cs typeface="Arial" charset="0"/>
              </a:rPr>
              <a:t>4 interphases to simulate the mass transport and reactions.</a:t>
            </a:r>
          </a:p>
          <a:p>
            <a:pPr marL="0" indent="0">
              <a:buNone/>
            </a:pPr>
            <a:endParaRPr lang="en-US" sz="2000" noProof="0" dirty="0" smtClean="0">
              <a:cs typeface="Arial" charset="0"/>
            </a:endParaRPr>
          </a:p>
          <a:p>
            <a:pPr marL="0" indent="0">
              <a:buNone/>
            </a:pPr>
            <a:endParaRPr lang="en-US" sz="2000" dirty="0" smtClean="0">
              <a:cs typeface="Arial" charset="0"/>
            </a:endParaRPr>
          </a:p>
          <a:p>
            <a:pPr marL="0" indent="0">
              <a:buNone/>
            </a:pPr>
            <a:r>
              <a:rPr lang="en-US" sz="2000" noProof="0" dirty="0">
                <a:cs typeface="Arial" charset="0"/>
              </a:rPr>
              <a:t>	</a:t>
            </a:r>
            <a:endParaRPr lang="en-US" sz="2000" noProof="0" dirty="0" smtClean="0">
              <a:cs typeface="Arial" charset="0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000" noProof="0" dirty="0" smtClean="0">
                <a:cs typeface="Arial" charset="0"/>
              </a:rPr>
              <a:t>3D model geometry of the top section of the column.</a:t>
            </a:r>
          </a:p>
          <a:p>
            <a:endParaRPr lang="en-US" sz="2000" dirty="0">
              <a:cs typeface="Arial" charset="0"/>
            </a:endParaRPr>
          </a:p>
          <a:p>
            <a:endParaRPr lang="en-US" sz="2000" noProof="0" dirty="0" smtClean="0">
              <a:cs typeface="Arial" charset="0"/>
            </a:endParaRPr>
          </a:p>
          <a:p>
            <a:endParaRPr lang="en-US" sz="2000" dirty="0">
              <a:cs typeface="Arial" charset="0"/>
            </a:endParaRPr>
          </a:p>
          <a:p>
            <a:endParaRPr lang="en-US" sz="2000" noProof="0" dirty="0" smtClean="0">
              <a:cs typeface="Arial" charset="0"/>
            </a:endParaRPr>
          </a:p>
          <a:p>
            <a:endParaRPr lang="en-US" sz="2000" dirty="0">
              <a:cs typeface="Arial" charset="0"/>
            </a:endParaRPr>
          </a:p>
          <a:p>
            <a:endParaRPr lang="en-US" sz="2000" noProof="0" dirty="0" smtClean="0">
              <a:cs typeface="Arial" charset="0"/>
            </a:endParaRPr>
          </a:p>
          <a:p>
            <a:pPr marL="0" indent="0">
              <a:buNone/>
            </a:pPr>
            <a:endParaRPr lang="en-US" sz="2000" noProof="0" dirty="0" smtClean="0">
              <a:cs typeface="Arial" charset="0"/>
            </a:endParaRPr>
          </a:p>
          <a:p>
            <a:pPr marL="0" indent="0">
              <a:buNone/>
            </a:pPr>
            <a:endParaRPr lang="en-US" sz="2000" noProof="0" dirty="0" smtClean="0">
              <a:cs typeface="Arial" charset="0"/>
            </a:endParaRPr>
          </a:p>
          <a:p>
            <a:pPr marL="0" indent="0">
              <a:buNone/>
            </a:pPr>
            <a:endParaRPr lang="en-US" sz="2000" dirty="0" smtClean="0">
              <a:cs typeface="Arial" charset="0"/>
            </a:endParaRPr>
          </a:p>
          <a:p>
            <a:pPr marL="0" indent="0">
              <a:buNone/>
            </a:pPr>
            <a:r>
              <a:rPr lang="en-US" sz="2000" noProof="0" dirty="0">
                <a:cs typeface="Arial" charset="0"/>
              </a:rPr>
              <a:t>	</a:t>
            </a:r>
            <a:endParaRPr lang="en-US" sz="2000" noProof="0" dirty="0" smtClean="0">
              <a:cs typeface="Arial" charset="0"/>
            </a:endParaRPr>
          </a:p>
        </p:txBody>
      </p:sp>
      <p:pic>
        <p:nvPicPr>
          <p:cNvPr id="4" name="Bildobjekt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585" y="2961861"/>
            <a:ext cx="2880000" cy="2379600"/>
          </a:xfrm>
          <a:prstGeom prst="rect">
            <a:avLst/>
          </a:prstGeom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3D Study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7537" y="2961861"/>
            <a:ext cx="2160000" cy="2236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ktangel 16"/>
          <p:cNvSpPr/>
          <p:nvPr/>
        </p:nvSpPr>
        <p:spPr>
          <a:xfrm>
            <a:off x="5402337" y="3980061"/>
            <a:ext cx="1304400" cy="184028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8" name="Rektangel 17"/>
          <p:cNvSpPr/>
          <p:nvPr/>
        </p:nvSpPr>
        <p:spPr>
          <a:xfrm>
            <a:off x="5402337" y="4839261"/>
            <a:ext cx="1764000" cy="180000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9" name="Rektangel 18"/>
          <p:cNvSpPr/>
          <p:nvPr/>
        </p:nvSpPr>
        <p:spPr>
          <a:xfrm>
            <a:off x="5402337" y="3800061"/>
            <a:ext cx="1764000" cy="180000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Rektangel 19"/>
          <p:cNvSpPr/>
          <p:nvPr/>
        </p:nvSpPr>
        <p:spPr>
          <a:xfrm>
            <a:off x="5402337" y="3620061"/>
            <a:ext cx="900000" cy="180000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7709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3D Study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cs typeface="Arial" charset="0"/>
              </a:rPr>
              <a:t>Surface concentrations of the proteins </a:t>
            </a:r>
            <a:r>
              <a:rPr lang="en-US" sz="2000" smtClean="0">
                <a:cs typeface="Arial" charset="0"/>
              </a:rPr>
              <a:t>show mass </a:t>
            </a:r>
            <a:r>
              <a:rPr lang="en-US" sz="2000" dirty="0" smtClean="0">
                <a:cs typeface="Arial" charset="0"/>
              </a:rPr>
              <a:t>transport obstructions within the porous ion-exchange mass and the adsorption affinity.</a:t>
            </a:r>
            <a:endParaRPr lang="en-US" sz="2000" noProof="0" dirty="0" smtClean="0">
              <a:cs typeface="Arial" charset="0"/>
            </a:endParaRPr>
          </a:p>
          <a:p>
            <a:pPr marL="0" indent="0">
              <a:buNone/>
            </a:pPr>
            <a:endParaRPr lang="en-US" sz="2000" noProof="0" dirty="0" smtClean="0">
              <a:cs typeface="Arial" charset="0"/>
            </a:endParaRPr>
          </a:p>
          <a:p>
            <a:pPr marL="0" indent="0">
              <a:buNone/>
            </a:pPr>
            <a:endParaRPr lang="en-US" sz="2000" dirty="0" smtClean="0">
              <a:cs typeface="Arial" charset="0"/>
            </a:endParaRPr>
          </a:p>
          <a:p>
            <a:pPr marL="0" indent="0">
              <a:buNone/>
            </a:pPr>
            <a:r>
              <a:rPr lang="en-US" sz="2000" noProof="0" dirty="0">
                <a:cs typeface="Arial" charset="0"/>
              </a:rPr>
              <a:t>	</a:t>
            </a:r>
            <a:endParaRPr lang="en-US" sz="2000" noProof="0" dirty="0" smtClean="0">
              <a:cs typeface="Arial" charset="0"/>
            </a:endParaRPr>
          </a:p>
        </p:txBody>
      </p:sp>
      <p:pic>
        <p:nvPicPr>
          <p:cNvPr id="6" name="Bildobjekt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43" y="3006926"/>
            <a:ext cx="3625439" cy="2719551"/>
          </a:xfrm>
          <a:prstGeom prst="rect">
            <a:avLst/>
          </a:prstGeom>
        </p:spPr>
      </p:pic>
      <p:pic>
        <p:nvPicPr>
          <p:cNvPr id="8" name="Bildobjekt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643" y="2995101"/>
            <a:ext cx="3656964" cy="2743200"/>
          </a:xfrm>
          <a:prstGeom prst="rect">
            <a:avLst/>
          </a:prstGeom>
        </p:spPr>
      </p:pic>
      <p:sp>
        <p:nvSpPr>
          <p:cNvPr id="9" name="Höger 8"/>
          <p:cNvSpPr/>
          <p:nvPr/>
        </p:nvSpPr>
        <p:spPr>
          <a:xfrm>
            <a:off x="4443015" y="4201614"/>
            <a:ext cx="396000" cy="304800"/>
          </a:xfrm>
          <a:prstGeom prst="rightArrow">
            <a:avLst/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5" name="textruta 14"/>
          <p:cNvSpPr txBox="1"/>
          <p:nvPr/>
        </p:nvSpPr>
        <p:spPr>
          <a:xfrm>
            <a:off x="4488243" y="4211245"/>
            <a:ext cx="22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/>
              <a:t>t</a:t>
            </a:r>
            <a:endParaRPr lang="sv-SE" sz="1200" dirty="0"/>
          </a:p>
        </p:txBody>
      </p:sp>
    </p:spTree>
    <p:extLst>
      <p:ext uri="{BB962C8B-B14F-4D97-AF65-F5344CB8AC3E}">
        <p14:creationId xmlns:p14="http://schemas.microsoft.com/office/powerpoint/2010/main" val="242342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</TotalTime>
  <Words>122</Words>
  <Application>Microsoft Office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1_Office Theme</vt:lpstr>
      <vt:lpstr>Example: Protein Adsorption</vt:lpstr>
      <vt:lpstr>Ion-Exchange</vt:lpstr>
      <vt:lpstr>0D Study</vt:lpstr>
      <vt:lpstr>3D Study</vt:lpstr>
      <vt:lpstr>3D Study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Valerio Marra</dc:creator>
  <cp:lastModifiedBy>Matilda Ringh</cp:lastModifiedBy>
  <cp:revision>31</cp:revision>
  <dcterms:created xsi:type="dcterms:W3CDTF">2006-08-16T00:00:00Z</dcterms:created>
  <dcterms:modified xsi:type="dcterms:W3CDTF">2015-08-06T14:25:58Z</dcterms:modified>
</cp:coreProperties>
</file>