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3" r:id="rId8"/>
    <p:sldId id="270" r:id="rId9"/>
    <p:sldId id="262" r:id="rId10"/>
    <p:sldId id="265" r:id="rId1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prstClr val="black"/>
                </a:solidFill>
                <a:latin typeface="Calibri"/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  <a:latin typeface="Calibri"/>
              </a:rPr>
              <a:t>2016 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latin typeface="Calibri"/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9942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97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64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2/23/2016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7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0.png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21600"/>
            <a:ext cx="7772400" cy="1102519"/>
          </a:xfrm>
        </p:spPr>
        <p:txBody>
          <a:bodyPr>
            <a:normAutofit/>
          </a:bodyPr>
          <a:lstStyle/>
          <a:p>
            <a:r>
              <a:rPr lang="sv-SE" altLang="sv-SE" sz="3600" dirty="0"/>
              <a:t>Modeling of a </a:t>
            </a:r>
            <a:r>
              <a:rPr lang="sv-SE" altLang="sv-SE" sz="3600" dirty="0" smtClean="0"/>
              <a:t>Continous </a:t>
            </a:r>
            <a:r>
              <a:rPr lang="sv-SE" altLang="sv-SE" sz="3600" dirty="0"/>
              <a:t>C</a:t>
            </a:r>
            <a:r>
              <a:rPr lang="sv-SE" altLang="sv-SE" sz="3600" dirty="0" smtClean="0"/>
              <a:t>asting </a:t>
            </a:r>
            <a:r>
              <a:rPr lang="sv-SE" altLang="sv-SE" sz="3600" dirty="0"/>
              <a:t>P</a:t>
            </a:r>
            <a:r>
              <a:rPr lang="sv-SE" altLang="sv-SE" sz="3600" dirty="0" smtClean="0"/>
              <a:t>rocess</a:t>
            </a:r>
            <a:endParaRPr lang="en-US" altLang="sv-SE" sz="3600" dirty="0"/>
          </a:p>
        </p:txBody>
      </p:sp>
      <p:pic>
        <p:nvPicPr>
          <p:cNvPr id="4" name="Picture 6" descr="Gjuteri NB 003_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144" y="2257836"/>
            <a:ext cx="2725713" cy="204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Conclusions</a:t>
            </a:r>
            <a:endParaRPr lang="en-US" altLang="sv-SE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04950"/>
            <a:ext cx="8435280" cy="3124200"/>
          </a:xfrm>
        </p:spPr>
        <p:txBody>
          <a:bodyPr>
            <a:normAutofit/>
          </a:bodyPr>
          <a:lstStyle/>
          <a:p>
            <a:r>
              <a:rPr lang="sv-SE" altLang="sv-SE" dirty="0"/>
              <a:t>The </a:t>
            </a:r>
            <a:r>
              <a:rPr lang="sv-SE" altLang="sv-SE" dirty="0" smtClean="0"/>
              <a:t>model describes </a:t>
            </a:r>
            <a:r>
              <a:rPr lang="sv-SE" altLang="sv-SE" dirty="0"/>
              <a:t>the casting process in terms of temperature, flow field and phase </a:t>
            </a:r>
            <a:r>
              <a:rPr lang="sv-SE" altLang="sv-SE" dirty="0" smtClean="0"/>
              <a:t>transition.</a:t>
            </a:r>
            <a:endParaRPr lang="sv-SE" altLang="sv-SE" dirty="0"/>
          </a:p>
          <a:p>
            <a:endParaRPr lang="sv-SE" altLang="sv-SE" dirty="0"/>
          </a:p>
          <a:p>
            <a:r>
              <a:rPr lang="sv-SE" altLang="sv-SE" dirty="0"/>
              <a:t>There is a significantly </a:t>
            </a:r>
            <a:r>
              <a:rPr lang="sv-SE" altLang="sv-SE" dirty="0" smtClean="0"/>
              <a:t>nonlinear </a:t>
            </a:r>
            <a:r>
              <a:rPr lang="sv-SE" altLang="sv-SE" dirty="0"/>
              <a:t>coupling between temperature and flow </a:t>
            </a:r>
            <a:r>
              <a:rPr lang="sv-SE" altLang="sv-SE" dirty="0" smtClean="0"/>
              <a:t>field.</a:t>
            </a:r>
            <a:endParaRPr lang="sv-SE" altLang="sv-SE" dirty="0"/>
          </a:p>
          <a:p>
            <a:endParaRPr lang="sv-SE" altLang="sv-SE" dirty="0"/>
          </a:p>
          <a:p>
            <a:r>
              <a:rPr lang="sv-SE" altLang="sv-SE" dirty="0"/>
              <a:t>The </a:t>
            </a:r>
            <a:r>
              <a:rPr lang="sv-SE" altLang="sv-SE" dirty="0" smtClean="0"/>
              <a:t>model </a:t>
            </a:r>
            <a:r>
              <a:rPr lang="sv-SE" altLang="sv-SE" dirty="0"/>
              <a:t>is relatively easy to set up and solve in COMSOL </a:t>
            </a:r>
            <a:r>
              <a:rPr lang="sv-SE" altLang="sv-SE" dirty="0" smtClean="0"/>
              <a:t>Multiphysics.</a:t>
            </a:r>
            <a:endParaRPr lang="en-US" alt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Introduction</a:t>
            </a:r>
            <a:endParaRPr lang="en-US" altLang="sv-SE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altLang="sv-SE" dirty="0"/>
              <a:t>The purpose of this </a:t>
            </a:r>
            <a:r>
              <a:rPr lang="sv-SE" altLang="sv-SE" dirty="0" smtClean="0"/>
              <a:t>model is </a:t>
            </a:r>
            <a:r>
              <a:rPr lang="sv-SE" altLang="sv-SE" dirty="0"/>
              <a:t>to describe the transition from melt to solid in the flow in the continous casting </a:t>
            </a:r>
            <a:r>
              <a:rPr lang="sv-SE" altLang="sv-SE" dirty="0" smtClean="0"/>
              <a:t>process.</a:t>
            </a:r>
            <a:endParaRPr lang="sv-SE" altLang="sv-SE" dirty="0"/>
          </a:p>
          <a:p>
            <a:r>
              <a:rPr lang="sv-SE" altLang="sv-SE" dirty="0"/>
              <a:t>The COMSOL Multiphysics model results show the temperature distribution, the position of the solidification regime and the glow field in the melt within the process at steady </a:t>
            </a:r>
            <a:r>
              <a:rPr lang="sv-SE" altLang="sv-SE" dirty="0" smtClean="0"/>
              <a:t>state.</a:t>
            </a:r>
            <a:endParaRPr lang="sv-SE" altLang="sv-SE" dirty="0"/>
          </a:p>
          <a:p>
            <a:r>
              <a:rPr lang="sv-SE" altLang="sv-SE" dirty="0"/>
              <a:t>The model is a replica, with altered dimensions and material properties, of a real customer case. It was origially used to optimise the </a:t>
            </a:r>
            <a:r>
              <a:rPr lang="sv-SE" altLang="sv-SE" dirty="0" smtClean="0"/>
              <a:t>process.</a:t>
            </a:r>
            <a:endParaRPr lang="en-US" alt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450" y="1419622"/>
            <a:ext cx="4291794" cy="2275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Process Geometry</a:t>
            </a:r>
            <a:endParaRPr lang="en-US" altLang="sv-SE" dirty="0"/>
          </a:p>
        </p:txBody>
      </p:sp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9260" y="3363838"/>
            <a:ext cx="3218844" cy="120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Line 23"/>
          <p:cNvSpPr>
            <a:spLocks noChangeShapeType="1"/>
          </p:cNvSpPr>
          <p:nvPr/>
        </p:nvSpPr>
        <p:spPr bwMode="auto">
          <a:xfrm flipH="1">
            <a:off x="2491766" y="2912733"/>
            <a:ext cx="720000" cy="81114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auto">
          <a:xfrm>
            <a:off x="4557592" y="2912733"/>
            <a:ext cx="720000" cy="710451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5" name="Line 28"/>
          <p:cNvSpPr>
            <a:spLocks noChangeShapeType="1"/>
          </p:cNvSpPr>
          <p:nvPr/>
        </p:nvSpPr>
        <p:spPr bwMode="auto">
          <a:xfrm>
            <a:off x="2593579" y="4363238"/>
            <a:ext cx="2791456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6" name="Text Box 29"/>
          <p:cNvSpPr txBox="1">
            <a:spLocks noChangeArrowheads="1"/>
          </p:cNvSpPr>
          <p:nvPr/>
        </p:nvSpPr>
        <p:spPr bwMode="auto">
          <a:xfrm>
            <a:off x="5191814" y="4363238"/>
            <a:ext cx="2616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v-SE" altLang="sv-SE" sz="1200" dirty="0"/>
              <a:t>z</a:t>
            </a:r>
            <a:endParaRPr lang="en-US" altLang="sv-S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Problem Definition</a:t>
            </a:r>
            <a:endParaRPr lang="en-US" altLang="sv-S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04950"/>
            <a:ext cx="5576676" cy="3124200"/>
          </a:xfrm>
        </p:spPr>
        <p:txBody>
          <a:bodyPr>
            <a:noAutofit/>
          </a:bodyPr>
          <a:lstStyle/>
          <a:p>
            <a:r>
              <a:rPr lang="sv-SE" altLang="sv-SE" dirty="0"/>
              <a:t>3D cylinder → </a:t>
            </a:r>
            <a:r>
              <a:rPr lang="sv-SE" altLang="sv-SE" dirty="0" smtClean="0"/>
              <a:t>2D axisymmetric </a:t>
            </a:r>
            <a:r>
              <a:rPr lang="sv-SE" altLang="sv-SE" dirty="0"/>
              <a:t>model</a:t>
            </a:r>
          </a:p>
          <a:p>
            <a:r>
              <a:rPr lang="sv-SE" altLang="sv-SE" dirty="0"/>
              <a:t>Steady state model</a:t>
            </a:r>
          </a:p>
          <a:p>
            <a:r>
              <a:rPr lang="sv-SE" altLang="sv-SE" dirty="0"/>
              <a:t>Heat transfer including latent heat (solidification)</a:t>
            </a:r>
          </a:p>
          <a:p>
            <a:r>
              <a:rPr lang="sv-SE" altLang="sv-SE" dirty="0"/>
              <a:t>Flow field of melt with phase transition to solid including the ”mushy” region (i.e. where solid and liqud co-exist</a:t>
            </a:r>
            <a:r>
              <a:rPr lang="sv-SE" altLang="sv-SE" dirty="0" smtClean="0"/>
              <a:t>)</a:t>
            </a:r>
            <a:endParaRPr lang="sv-SE" altLang="sv-SE" dirty="0"/>
          </a:p>
          <a:p>
            <a:r>
              <a:rPr lang="sv-SE" altLang="sv-SE" dirty="0"/>
              <a:t>Temperature (and phase) dependent material </a:t>
            </a:r>
            <a:r>
              <a:rPr lang="sv-SE" altLang="sv-SE" dirty="0" smtClean="0"/>
              <a:t>properties</a:t>
            </a:r>
            <a:endParaRPr lang="en-US" altLang="sv-SE" dirty="0"/>
          </a:p>
        </p:txBody>
      </p:sp>
      <p:grpSp>
        <p:nvGrpSpPr>
          <p:cNvPr id="3" name="Group 2"/>
          <p:cNvGrpSpPr/>
          <p:nvPr/>
        </p:nvGrpSpPr>
        <p:grpSpPr>
          <a:xfrm>
            <a:off x="5903747" y="1436851"/>
            <a:ext cx="3023289" cy="3295139"/>
            <a:chOff x="5903747" y="1436851"/>
            <a:chExt cx="3023289" cy="3295139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1660" y="1770628"/>
              <a:ext cx="1790700" cy="268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 Box 9"/>
            <p:cNvSpPr txBox="1">
              <a:spLocks noChangeArrowheads="1"/>
            </p:cNvSpPr>
            <p:nvPr/>
          </p:nvSpPr>
          <p:spPr bwMode="auto">
            <a:xfrm>
              <a:off x="7634085" y="4344516"/>
              <a:ext cx="23756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r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5903747" y="1693336"/>
              <a:ext cx="24558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z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6720829" y="1436851"/>
              <a:ext cx="57663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O</a:t>
              </a:r>
              <a:r>
                <a:rPr lang="sv-SE" altLang="sv-SE" sz="1200" dirty="0" smtClean="0">
                  <a:latin typeface="Calibri Light" panose="020F0302020204030204" pitchFamily="34" charset="0"/>
                </a:rPr>
                <a:t>utlet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39" name="Line 12"/>
            <p:cNvSpPr>
              <a:spLocks noChangeShapeType="1"/>
            </p:cNvSpPr>
            <p:nvPr/>
          </p:nvSpPr>
          <p:spPr bwMode="auto">
            <a:xfrm flipV="1">
              <a:off x="7020272" y="1642819"/>
              <a:ext cx="0" cy="22259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  <p:sp>
          <p:nvSpPr>
            <p:cNvPr id="40" name="AutoShape 14"/>
            <p:cNvSpPr>
              <a:spLocks/>
            </p:cNvSpPr>
            <p:nvPr/>
          </p:nvSpPr>
          <p:spPr bwMode="auto">
            <a:xfrm>
              <a:off x="7812360" y="3874586"/>
              <a:ext cx="101322" cy="310842"/>
            </a:xfrm>
            <a:prstGeom prst="rightBrace">
              <a:avLst>
                <a:gd name="adj1" fmla="val 19424"/>
                <a:gd name="adj2" fmla="val 50000"/>
              </a:avLst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1" name="AutoShape 15"/>
            <p:cNvSpPr>
              <a:spLocks/>
            </p:cNvSpPr>
            <p:nvPr/>
          </p:nvSpPr>
          <p:spPr bwMode="auto">
            <a:xfrm>
              <a:off x="7815059" y="3373245"/>
              <a:ext cx="101322" cy="489306"/>
            </a:xfrm>
            <a:prstGeom prst="rightBrace">
              <a:avLst>
                <a:gd name="adj1" fmla="val 30576"/>
                <a:gd name="adj2" fmla="val 48914"/>
              </a:avLst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2" name="AutoShape 16"/>
            <p:cNvSpPr>
              <a:spLocks/>
            </p:cNvSpPr>
            <p:nvPr/>
          </p:nvSpPr>
          <p:spPr bwMode="auto">
            <a:xfrm>
              <a:off x="7812360" y="1958631"/>
              <a:ext cx="101322" cy="1397630"/>
            </a:xfrm>
            <a:prstGeom prst="rightBrace">
              <a:avLst>
                <a:gd name="adj1" fmla="val 77819"/>
                <a:gd name="adj2" fmla="val 50787"/>
              </a:avLst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43" name="Text Box 17"/>
            <p:cNvSpPr txBox="1">
              <a:spLocks noChangeArrowheads="1"/>
            </p:cNvSpPr>
            <p:nvPr/>
          </p:nvSpPr>
          <p:spPr bwMode="auto">
            <a:xfrm>
              <a:off x="7913682" y="2518946"/>
              <a:ext cx="83721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sv-SE" altLang="sv-SE" sz="1200" dirty="0">
                  <a:latin typeface="Calibri Light" panose="020F0302020204030204" pitchFamily="34" charset="0"/>
                </a:rPr>
                <a:t>Air cooling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44" name="Text Box 18"/>
            <p:cNvSpPr txBox="1">
              <a:spLocks noChangeArrowheads="1"/>
            </p:cNvSpPr>
            <p:nvPr/>
          </p:nvSpPr>
          <p:spPr bwMode="auto">
            <a:xfrm>
              <a:off x="7913682" y="3387065"/>
              <a:ext cx="101335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Water cooled</a:t>
              </a:r>
            </a:p>
            <a:p>
              <a:r>
                <a:rPr lang="sv-SE" altLang="sv-SE" sz="1200" dirty="0" smtClean="0">
                  <a:latin typeface="Calibri Light" panose="020F0302020204030204" pitchFamily="34" charset="0"/>
                </a:rPr>
                <a:t>mould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45" name="Text Box 19"/>
            <p:cNvSpPr txBox="1">
              <a:spLocks noChangeArrowheads="1"/>
            </p:cNvSpPr>
            <p:nvPr/>
          </p:nvSpPr>
          <p:spPr bwMode="auto">
            <a:xfrm>
              <a:off x="7913682" y="3891507"/>
              <a:ext cx="85767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Casting die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46" name="Text Box 20"/>
            <p:cNvSpPr txBox="1">
              <a:spLocks noChangeArrowheads="1"/>
            </p:cNvSpPr>
            <p:nvPr/>
          </p:nvSpPr>
          <p:spPr bwMode="auto">
            <a:xfrm>
              <a:off x="6617436" y="4454991"/>
              <a:ext cx="78342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sv-SE" altLang="sv-SE" sz="1200" dirty="0">
                  <a:latin typeface="Calibri Light" panose="020F0302020204030204" pitchFamily="34" charset="0"/>
                </a:rPr>
                <a:t>Melt inlet</a:t>
              </a:r>
              <a:endParaRPr lang="en-US" altLang="sv-SE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47" name="Line 21"/>
            <p:cNvSpPr>
              <a:spLocks noChangeShapeType="1"/>
            </p:cNvSpPr>
            <p:nvPr/>
          </p:nvSpPr>
          <p:spPr bwMode="auto">
            <a:xfrm flipV="1">
              <a:off x="7009147" y="4294192"/>
              <a:ext cx="0" cy="17846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v-S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HdT_vs_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8" r="9448"/>
          <a:stretch>
            <a:fillRect/>
          </a:stretch>
        </p:blipFill>
        <p:spPr bwMode="auto">
          <a:xfrm>
            <a:off x="6183432" y="2873474"/>
            <a:ext cx="2781056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504950"/>
            <a:ext cx="8363273" cy="3124200"/>
          </a:xfrm>
        </p:spPr>
        <p:txBody>
          <a:bodyPr>
            <a:noAutofit/>
          </a:bodyPr>
          <a:lstStyle/>
          <a:p>
            <a:r>
              <a:rPr lang="en-US" dirty="0" smtClean="0"/>
              <a:t>Modified Heat equation:</a:t>
            </a:r>
          </a:p>
          <a:p>
            <a:r>
              <a:rPr lang="en-US" dirty="0" smtClean="0"/>
              <a:t>Phase transition interval around the melting temperature:</a:t>
            </a:r>
          </a:p>
          <a:p>
            <a:r>
              <a:rPr lang="en-US" dirty="0" smtClean="0"/>
              <a:t>Smoothed phase indicator </a:t>
            </a:r>
            <a:r>
              <a:rPr lang="en-US" i="1" dirty="0" smtClean="0">
                <a:latin typeface="Symbol" panose="05050102010706020507" pitchFamily="18" charset="2"/>
              </a:rPr>
              <a:t>a</a:t>
            </a:r>
            <a:endParaRPr lang="en-US" dirty="0" smtClean="0"/>
          </a:p>
          <a:p>
            <a:pPr lvl="1"/>
            <a:r>
              <a:rPr lang="en-US" dirty="0" smtClean="0"/>
              <a:t>equal to 0 before transition interval</a:t>
            </a:r>
          </a:p>
          <a:p>
            <a:pPr lvl="1"/>
            <a:r>
              <a:rPr lang="en-US" dirty="0" smtClean="0"/>
              <a:t>equal to 1 after transition interval</a:t>
            </a:r>
          </a:p>
          <a:p>
            <a:r>
              <a:rPr lang="en-US" dirty="0" smtClean="0"/>
              <a:t>Latent Heat as a pulse around the melting temperature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Heat Transfer With Latent Heat</a:t>
            </a:r>
          </a:p>
        </p:txBody>
      </p:sp>
      <p:graphicFrame>
        <p:nvGraphicFramePr>
          <p:cNvPr id="11289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0793419"/>
              </p:ext>
            </p:extLst>
          </p:nvPr>
        </p:nvGraphicFramePr>
        <p:xfrm>
          <a:off x="3532038" y="1443038"/>
          <a:ext cx="2624138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9" name="Équation" r:id="rId4" imgW="2019240" imgH="393480" progId="Equation.3">
                  <p:embed/>
                </p:oleObj>
              </mc:Choice>
              <mc:Fallback>
                <p:oleObj name="Équation" r:id="rId4" imgW="201924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038" y="1443038"/>
                        <a:ext cx="2624138" cy="5111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90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030396"/>
              </p:ext>
            </p:extLst>
          </p:nvPr>
        </p:nvGraphicFramePr>
        <p:xfrm>
          <a:off x="2122488" y="3931196"/>
          <a:ext cx="693737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" name="Équation" r:id="rId6" imgW="533160" imgH="393480" progId="Equation.3">
                  <p:embed/>
                </p:oleObj>
              </mc:Choice>
              <mc:Fallback>
                <p:oleObj name="Équation" r:id="rId6" imgW="533160" imgH="39348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2488" y="3931196"/>
                        <a:ext cx="693737" cy="5127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7259266"/>
              </p:ext>
            </p:extLst>
          </p:nvPr>
        </p:nvGraphicFramePr>
        <p:xfrm>
          <a:off x="4183063" y="3697386"/>
          <a:ext cx="1138237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1" name="Équation" r:id="rId8" imgW="876240" imgH="685800" progId="Equation.3">
                  <p:embed/>
                </p:oleObj>
              </mc:Choice>
              <mc:Fallback>
                <p:oleObj name="Équation" r:id="rId8" imgW="876240" imgH="685800" progId="Equation.3">
                  <p:embed/>
                  <p:pic>
                    <p:nvPicPr>
                      <p:cNvPr id="0" name="Object 2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3063" y="3697386"/>
                        <a:ext cx="1138237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03848" y="3971840"/>
            <a:ext cx="639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smtClean="0">
                <a:latin typeface="Calibri Light" panose="020F0302020204030204" pitchFamily="34" charset="0"/>
              </a:rPr>
              <a:t>with</a:t>
            </a:r>
            <a:endParaRPr lang="sv-SE" sz="2000" dirty="0">
              <a:latin typeface="Calibri Light" panose="020F0302020204030204" pitchFamily="34" charset="0"/>
            </a:endParaRPr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424450"/>
              </p:ext>
            </p:extLst>
          </p:nvPr>
        </p:nvGraphicFramePr>
        <p:xfrm>
          <a:off x="6876256" y="1844551"/>
          <a:ext cx="189865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2" name="Équation" r:id="rId10" imgW="1460160" imgH="393480" progId="Equation.3">
                  <p:embed/>
                </p:oleObj>
              </mc:Choice>
              <mc:Fallback>
                <p:oleObj name="Équation" r:id="rId10" imgW="1460160" imgH="39348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6256" y="1844551"/>
                        <a:ext cx="1898650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Fluid Flow With Phase Transition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sv-SE" altLang="sv-SE" dirty="0"/>
              <a:t>Reynolds number about 25 → Laminar </a:t>
            </a:r>
            <a:r>
              <a:rPr lang="sv-SE" altLang="sv-SE" dirty="0" smtClean="0"/>
              <a:t>flow</a:t>
            </a:r>
            <a:endParaRPr lang="sv-SE" altLang="sv-SE" dirty="0"/>
          </a:p>
          <a:p>
            <a:pPr>
              <a:spcBef>
                <a:spcPts val="2400"/>
              </a:spcBef>
            </a:pPr>
            <a:r>
              <a:rPr lang="sv-SE" altLang="sv-SE" dirty="0"/>
              <a:t>Navier-Stokes</a:t>
            </a:r>
            <a:r>
              <a:rPr lang="sv-SE" altLang="sv-SE" dirty="0" smtClean="0"/>
              <a:t>:</a:t>
            </a:r>
            <a:endParaRPr lang="sv-SE" altLang="sv-SE" dirty="0"/>
          </a:p>
          <a:p>
            <a:pPr>
              <a:spcBef>
                <a:spcPts val="2400"/>
              </a:spcBef>
            </a:pPr>
            <a:r>
              <a:rPr lang="sv-SE" altLang="sv-SE" dirty="0"/>
              <a:t>Damping at the solid/liquid interface</a:t>
            </a:r>
            <a:r>
              <a:rPr lang="sv-SE" altLang="sv-SE" dirty="0" smtClean="0"/>
              <a:t>:</a:t>
            </a:r>
            <a:endParaRPr lang="sv-SE" altLang="sv-SE" dirty="0"/>
          </a:p>
          <a:p>
            <a:pPr>
              <a:spcBef>
                <a:spcPts val="2400"/>
              </a:spcBef>
            </a:pPr>
            <a:r>
              <a:rPr lang="sv-SE" altLang="sv-SE" dirty="0"/>
              <a:t>Fraction solid phase</a:t>
            </a:r>
            <a:r>
              <a:rPr lang="sv-SE" altLang="sv-SE" dirty="0" smtClean="0"/>
              <a:t>:</a:t>
            </a:r>
            <a:endParaRPr lang="sv-SE" altLang="sv-SE" dirty="0"/>
          </a:p>
        </p:txBody>
      </p:sp>
      <p:graphicFrame>
        <p:nvGraphicFramePr>
          <p:cNvPr id="12314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956558"/>
              </p:ext>
            </p:extLst>
          </p:nvPr>
        </p:nvGraphicFramePr>
        <p:xfrm>
          <a:off x="899592" y="3749294"/>
          <a:ext cx="3627072" cy="85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2" name="Equation" r:id="rId3" imgW="3022560" imgH="711000" progId="Equation.DSMT4">
                  <p:embed/>
                </p:oleObj>
              </mc:Choice>
              <mc:Fallback>
                <p:oleObj name="Equation" r:id="rId3" imgW="3022560" imgH="711000" progId="Equation.DSMT4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749294"/>
                        <a:ext cx="3627072" cy="85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34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056235"/>
              </p:ext>
            </p:extLst>
          </p:nvPr>
        </p:nvGraphicFramePr>
        <p:xfrm>
          <a:off x="4954588" y="2668588"/>
          <a:ext cx="1797050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3" name="Équation" r:id="rId5" imgW="1498320" imgH="469800" progId="Equation.3">
                  <p:embed/>
                </p:oleObj>
              </mc:Choice>
              <mc:Fallback>
                <p:oleObj name="Équation" r:id="rId5" imgW="1498320" imgH="4698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588" y="2668588"/>
                        <a:ext cx="1797050" cy="563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96371465"/>
              </p:ext>
            </p:extLst>
          </p:nvPr>
        </p:nvGraphicFramePr>
        <p:xfrm>
          <a:off x="2665413" y="2066925"/>
          <a:ext cx="31242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4" name="Équation" r:id="rId7" imgW="2603160" imgH="406080" progId="Equation.3">
                  <p:embed/>
                </p:oleObj>
              </mc:Choice>
              <mc:Fallback>
                <p:oleObj name="Équation" r:id="rId7" imgW="2603160" imgH="406080" progId="Equation.3">
                  <p:embed/>
                  <p:pic>
                    <p:nvPicPr>
                      <p:cNvPr id="0" name="Object 3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5413" y="2066925"/>
                        <a:ext cx="31242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Results, Length of Melted Zone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Evaluating different casting rates (u) </a:t>
            </a:r>
            <a:r>
              <a:rPr lang="sv-SE" altLang="sv-SE" dirty="0" smtClean="0"/>
              <a:t>→ </a:t>
            </a:r>
            <a:r>
              <a:rPr lang="en-US" dirty="0" smtClean="0"/>
              <a:t>Process </a:t>
            </a:r>
            <a:r>
              <a:rPr lang="en-US" dirty="0"/>
              <a:t>optimization</a:t>
            </a:r>
          </a:p>
          <a:p>
            <a:endParaRPr lang="sv-SE" dirty="0"/>
          </a:p>
        </p:txBody>
      </p:sp>
      <p:grpSp>
        <p:nvGrpSpPr>
          <p:cNvPr id="13" name="Group 12"/>
          <p:cNvGrpSpPr/>
          <p:nvPr/>
        </p:nvGrpSpPr>
        <p:grpSpPr>
          <a:xfrm>
            <a:off x="3158236" y="1995686"/>
            <a:ext cx="2827528" cy="2736303"/>
            <a:chOff x="2716111" y="2460352"/>
            <a:chExt cx="3777042" cy="3655183"/>
          </a:xfrm>
        </p:grpSpPr>
        <p:grpSp>
          <p:nvGrpSpPr>
            <p:cNvPr id="14" name="Group 13"/>
            <p:cNvGrpSpPr/>
            <p:nvPr/>
          </p:nvGrpSpPr>
          <p:grpSpPr>
            <a:xfrm>
              <a:off x="2716111" y="2460352"/>
              <a:ext cx="3777042" cy="3655183"/>
              <a:chOff x="3059113" y="1664494"/>
              <a:chExt cx="4874523" cy="4717256"/>
            </a:xfrm>
          </p:grpSpPr>
          <p:pic>
            <p:nvPicPr>
              <p:cNvPr id="16" name="Picture 12" descr="HCC_Cu_22_Tv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6600" y="2060575"/>
                <a:ext cx="709613" cy="42910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3" descr="HCC_Cu_31_Tv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263" y="2060575"/>
                <a:ext cx="723900" cy="4311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14" descr="HCC_Cu_50_Tv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2275" y="2060575"/>
                <a:ext cx="738188" cy="4321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Text Box 15"/>
              <p:cNvSpPr txBox="1">
                <a:spLocks noChangeArrowheads="1"/>
              </p:cNvSpPr>
              <p:nvPr/>
            </p:nvSpPr>
            <p:spPr bwMode="auto">
              <a:xfrm>
                <a:off x="3961161" y="3892627"/>
                <a:ext cx="1127577" cy="795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sv-SE" altLang="sv-SE" sz="1200" dirty="0">
                    <a:latin typeface="Calibri Light" panose="020F0302020204030204" pitchFamily="34" charset="0"/>
                  </a:rPr>
                  <a:t>Phase change</a:t>
                </a:r>
              </a:p>
            </p:txBody>
          </p:sp>
          <p:sp>
            <p:nvSpPr>
              <p:cNvPr id="20" name="Text Box 22"/>
              <p:cNvSpPr txBox="1">
                <a:spLocks noChangeArrowheads="1"/>
              </p:cNvSpPr>
              <p:nvPr/>
            </p:nvSpPr>
            <p:spPr bwMode="auto">
              <a:xfrm>
                <a:off x="3059113" y="1664494"/>
                <a:ext cx="1190517" cy="4775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v-SE" altLang="sv-SE" sz="1200" dirty="0">
                    <a:latin typeface="Calibri Light" panose="020F0302020204030204" pitchFamily="34" charset="0"/>
                  </a:rPr>
                  <a:t>u=1 m/s</a:t>
                </a:r>
                <a:endParaRPr lang="en-US" altLang="sv-SE" sz="1200" dirty="0">
                  <a:latin typeface="Calibri Light" panose="020F0302020204030204" pitchFamily="34" charset="0"/>
                </a:endParaRPr>
              </a:p>
            </p:txBody>
          </p:sp>
          <p:sp>
            <p:nvSpPr>
              <p:cNvPr id="21" name="Text Box 23"/>
              <p:cNvSpPr txBox="1">
                <a:spLocks noChangeArrowheads="1"/>
              </p:cNvSpPr>
              <p:nvPr/>
            </p:nvSpPr>
            <p:spPr bwMode="auto">
              <a:xfrm>
                <a:off x="4859338" y="1664494"/>
                <a:ext cx="1389488" cy="4775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v-SE" altLang="sv-SE" sz="1200" dirty="0">
                    <a:latin typeface="Calibri Light" panose="020F0302020204030204" pitchFamily="34" charset="0"/>
                  </a:rPr>
                  <a:t>u=1.4 m/s</a:t>
                </a:r>
                <a:endParaRPr lang="en-US" altLang="sv-SE" sz="1200" dirty="0">
                  <a:latin typeface="Calibri Light" panose="020F0302020204030204" pitchFamily="34" charset="0"/>
                </a:endParaRPr>
              </a:p>
            </p:txBody>
          </p:sp>
          <p:sp>
            <p:nvSpPr>
              <p:cNvPr id="22" name="Text Box 24"/>
              <p:cNvSpPr txBox="1">
                <a:spLocks noChangeArrowheads="1"/>
              </p:cNvSpPr>
              <p:nvPr/>
            </p:nvSpPr>
            <p:spPr bwMode="auto">
              <a:xfrm>
                <a:off x="6483351" y="1664494"/>
                <a:ext cx="1450285" cy="4775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sv-SE" altLang="sv-SE" sz="1200" dirty="0">
                    <a:latin typeface="Calibri Light" panose="020F0302020204030204" pitchFamily="34" charset="0"/>
                  </a:rPr>
                  <a:t>u= 2.3 m/s</a:t>
                </a:r>
                <a:endParaRPr lang="en-US" altLang="sv-SE" sz="1200" dirty="0">
                  <a:latin typeface="Calibri Light" panose="020F0302020204030204" pitchFamily="34" charset="0"/>
                </a:endParaRPr>
              </a:p>
            </p:txBody>
          </p:sp>
        </p:grpSp>
        <p:cxnSp>
          <p:nvCxnSpPr>
            <p:cNvPr id="15" name="Elbow Connector 14"/>
            <p:cNvCxnSpPr/>
            <p:nvPr/>
          </p:nvCxnSpPr>
          <p:spPr>
            <a:xfrm rot="10800000" flipV="1">
              <a:off x="3347864" y="4803526"/>
              <a:ext cx="504056" cy="353666"/>
            </a:xfrm>
            <a:prstGeom prst="bentConnector3">
              <a:avLst>
                <a:gd name="adj1" fmla="val -974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/>
              <a:t>Results, Melt Flow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504950"/>
            <a:ext cx="4474840" cy="3124200"/>
          </a:xfrm>
        </p:spPr>
        <p:txBody>
          <a:bodyPr>
            <a:normAutofit/>
          </a:bodyPr>
          <a:lstStyle/>
          <a:p>
            <a:r>
              <a:rPr lang="sv-SE" altLang="sv-SE" dirty="0"/>
              <a:t>A vortex is present at the inlet, possibly explaining observed surface defects in the real </a:t>
            </a:r>
            <a:r>
              <a:rPr lang="sv-SE" altLang="sv-SE" dirty="0" smtClean="0"/>
              <a:t>process</a:t>
            </a:r>
            <a:r>
              <a:rPr lang="sv-SE" altLang="sv-SE" dirty="0"/>
              <a:t/>
            </a:r>
            <a:br>
              <a:rPr lang="sv-SE" altLang="sv-SE" dirty="0"/>
            </a:br>
            <a:r>
              <a:rPr lang="sv-SE" altLang="sv-SE" dirty="0" smtClean="0"/>
              <a:t/>
            </a:r>
            <a:br>
              <a:rPr lang="sv-SE" altLang="sv-SE" dirty="0" smtClean="0"/>
            </a:br>
            <a:r>
              <a:rPr lang="sv-SE" altLang="sv-SE" dirty="0"/>
              <a:t>→ Optimization of </a:t>
            </a:r>
            <a:r>
              <a:rPr lang="sv-SE" altLang="sv-SE" dirty="0" smtClean="0"/>
              <a:t>the </a:t>
            </a:r>
            <a:r>
              <a:rPr lang="sv-SE" altLang="sv-SE" dirty="0"/>
              <a:t>design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508104" y="1623977"/>
            <a:ext cx="2614457" cy="2963997"/>
            <a:chOff x="5220071" y="1973037"/>
            <a:chExt cx="3723620" cy="4221451"/>
          </a:xfrm>
        </p:grpSpPr>
        <p:grpSp>
          <p:nvGrpSpPr>
            <p:cNvPr id="9" name="Group 8"/>
            <p:cNvGrpSpPr/>
            <p:nvPr/>
          </p:nvGrpSpPr>
          <p:grpSpPr>
            <a:xfrm>
              <a:off x="5220071" y="1973037"/>
              <a:ext cx="3723620" cy="4221451"/>
              <a:chOff x="4932363" y="1484313"/>
              <a:chExt cx="4136451" cy="4689475"/>
            </a:xfrm>
          </p:grpSpPr>
          <p:pic>
            <p:nvPicPr>
              <p:cNvPr id="11" name="Picture 8" descr="HCC_Cu_31_v_closeup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2363" y="1484313"/>
                <a:ext cx="1274762" cy="46894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6483500" y="4375398"/>
                <a:ext cx="2585314" cy="4869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sv-SE" altLang="sv-SE" sz="1400" dirty="0" smtClean="0">
                    <a:latin typeface="Calibri Light" panose="020F0302020204030204" pitchFamily="34" charset="0"/>
                  </a:rPr>
                  <a:t>Recirculation Zone</a:t>
                </a:r>
                <a:endParaRPr lang="sv-SE" altLang="sv-SE" sz="1400" dirty="0">
                  <a:latin typeface="Calibri Light" panose="020F0302020204030204" pitchFamily="34" charset="0"/>
                </a:endParaRPr>
              </a:p>
            </p:txBody>
          </p:sp>
        </p:grpSp>
        <p:cxnSp>
          <p:nvCxnSpPr>
            <p:cNvPr id="10" name="Elbow Connector 9"/>
            <p:cNvCxnSpPr>
              <a:stCxn id="12" idx="1"/>
            </p:cNvCxnSpPr>
            <p:nvPr/>
          </p:nvCxnSpPr>
          <p:spPr>
            <a:xfrm flipH="1">
              <a:off x="6154945" y="4794758"/>
              <a:ext cx="46145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/>
              <a:t>Results, Heat Flux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v-SE" altLang="sv-SE" dirty="0"/>
              <a:t>A majority of the heat is related to the phase </a:t>
            </a:r>
            <a:r>
              <a:rPr lang="sv-SE" altLang="sv-SE" dirty="0" smtClean="0"/>
              <a:t>transition</a:t>
            </a:r>
            <a:endParaRPr lang="sv-SE" altLang="sv-SE" dirty="0"/>
          </a:p>
          <a:p>
            <a:r>
              <a:rPr lang="sv-SE" altLang="sv-SE" dirty="0"/>
              <a:t>The surface normal heat flux at the radial boundary shows how the cooling </a:t>
            </a:r>
            <a:r>
              <a:rPr lang="sv-SE" altLang="sv-SE" dirty="0" smtClean="0"/>
              <a:t>occurs</a:t>
            </a:r>
            <a:r>
              <a:rPr lang="sv-SE" altLang="sv-SE" dirty="0"/>
              <a:t> </a:t>
            </a:r>
            <a:r>
              <a:rPr lang="sv-SE" altLang="sv-SE" dirty="0" smtClean="0"/>
              <a:t>→ </a:t>
            </a:r>
            <a:r>
              <a:rPr lang="sv-SE" altLang="sv-SE" dirty="0"/>
              <a:t>Optimization of the cooling process</a:t>
            </a:r>
            <a:endParaRPr lang="en-US" altLang="sv-SE" dirty="0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966282" y="4544541"/>
            <a:ext cx="1446694" cy="276999"/>
          </a:xfrm>
          <a:prstGeom prst="rect">
            <a:avLst/>
          </a:prstGeom>
          <a:solidFill>
            <a:schemeClr val="bg1"/>
          </a:solidFill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marL="0" defTabSz="914400" eaLnBrk="1" latinLnBrk="0" hangingPunct="1">
              <a:defRPr sz="1200">
                <a:latin typeface="Calibri Light" panose="020F0302020204030204" pitchFamily="34" charset="0"/>
              </a:defRPr>
            </a:lvl1pPr>
            <a:lvl2pPr defTabSz="914400" eaLnBrk="1" latinLnBrk="0" hangingPunct="1">
              <a:defRPr sz="1800">
                <a:latin typeface="+mn-lt"/>
              </a:defRPr>
            </a:lvl2pPr>
            <a:lvl3pPr defTabSz="914400" eaLnBrk="1" latinLnBrk="0" hangingPunct="1">
              <a:defRPr sz="1800">
                <a:latin typeface="+mn-lt"/>
              </a:defRPr>
            </a:lvl3pPr>
            <a:lvl4pPr defTabSz="914400" eaLnBrk="1" latinLnBrk="0" hangingPunct="1">
              <a:defRPr sz="1800">
                <a:latin typeface="+mn-lt"/>
              </a:defRPr>
            </a:lvl4pPr>
            <a:lvl5pPr defTabSz="914400" eaLnBrk="1" latinLnBrk="0" hangingPunct="1">
              <a:defRPr sz="1800">
                <a:latin typeface="+mn-lt"/>
              </a:defRPr>
            </a:lvl5pPr>
            <a:lvl6pPr>
              <a:defRPr sz="1800">
                <a:latin typeface="+mn-lt"/>
              </a:defRPr>
            </a:lvl6pPr>
            <a:lvl7pPr>
              <a:defRPr sz="1800">
                <a:latin typeface="+mn-lt"/>
              </a:defRPr>
            </a:lvl7pPr>
            <a:lvl8pPr>
              <a:defRPr sz="1800">
                <a:latin typeface="+mn-lt"/>
              </a:defRPr>
            </a:lvl8pPr>
            <a:lvl9pPr>
              <a:defRPr sz="1800">
                <a:latin typeface="+mn-lt"/>
              </a:defRPr>
            </a:lvl9pPr>
          </a:lstStyle>
          <a:p>
            <a:r>
              <a:rPr lang="sv-SE" altLang="sv-SE" dirty="0"/>
              <a:t>Conductive heat flux</a:t>
            </a:r>
            <a:endParaRPr lang="en-US" altLang="sv-SE" dirty="0"/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5565233" y="4544541"/>
            <a:ext cx="1968988" cy="276999"/>
          </a:xfrm>
          <a:prstGeom prst="rect">
            <a:avLst/>
          </a:prstGeom>
          <a:noFill/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marL="0" defTabSz="914400" eaLnBrk="1" latinLnBrk="0" hangingPunct="1">
              <a:defRPr sz="1200">
                <a:latin typeface="Calibri Light" panose="020F0302020204030204" pitchFamily="34" charset="0"/>
              </a:defRPr>
            </a:lvl1pPr>
            <a:lvl2pPr defTabSz="914400" eaLnBrk="1" latinLnBrk="0" hangingPunct="1">
              <a:defRPr sz="1800">
                <a:latin typeface="+mn-lt"/>
              </a:defRPr>
            </a:lvl2pPr>
            <a:lvl3pPr defTabSz="914400" eaLnBrk="1" latinLnBrk="0" hangingPunct="1">
              <a:defRPr sz="1800">
                <a:latin typeface="+mn-lt"/>
              </a:defRPr>
            </a:lvl3pPr>
            <a:lvl4pPr defTabSz="914400" eaLnBrk="1" latinLnBrk="0" hangingPunct="1">
              <a:defRPr sz="1800">
                <a:latin typeface="+mn-lt"/>
              </a:defRPr>
            </a:lvl4pPr>
            <a:lvl5pPr defTabSz="914400" eaLnBrk="1" latinLnBrk="0" hangingPunct="1">
              <a:defRPr sz="1800">
                <a:latin typeface="+mn-lt"/>
              </a:defRPr>
            </a:lvl5pPr>
            <a:lvl6pPr>
              <a:defRPr sz="1800">
                <a:latin typeface="+mn-lt"/>
              </a:defRPr>
            </a:lvl6pPr>
            <a:lvl7pPr>
              <a:defRPr sz="1800">
                <a:latin typeface="+mn-lt"/>
              </a:defRPr>
            </a:lvl7pPr>
            <a:lvl8pPr>
              <a:defRPr sz="1800">
                <a:latin typeface="+mn-lt"/>
              </a:defRPr>
            </a:lvl8pPr>
            <a:lvl9pPr>
              <a:defRPr sz="1800">
                <a:latin typeface="+mn-lt"/>
              </a:defRPr>
            </a:lvl9pPr>
          </a:lstStyle>
          <a:p>
            <a:r>
              <a:rPr lang="sv-SE" altLang="sv-SE" dirty="0"/>
              <a:t>Normal heat flux at boudary</a:t>
            </a:r>
            <a:endParaRPr lang="en-US" altLang="sv-SE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152" y="2499742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752" y="2499742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936</TotalTime>
  <Words>357</Words>
  <Application>Microsoft Office PowerPoint</Application>
  <PresentationFormat>Affichage à l'écran (16:9)</PresentationFormat>
  <Paragraphs>54</Paragraphs>
  <Slides>10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1_Office Theme</vt:lpstr>
      <vt:lpstr>Équation</vt:lpstr>
      <vt:lpstr>Equation</vt:lpstr>
      <vt:lpstr>Microsoft Éditeur d'équations 3.0</vt:lpstr>
      <vt:lpstr>Modeling of a Continous Casting Process</vt:lpstr>
      <vt:lpstr>Introduction</vt:lpstr>
      <vt:lpstr>Process Geometry</vt:lpstr>
      <vt:lpstr>Problem Definition</vt:lpstr>
      <vt:lpstr>Heat Transfer With Latent Heat</vt:lpstr>
      <vt:lpstr>Fluid Flow With Phase Transition</vt:lpstr>
      <vt:lpstr>Results, Length of Melted Zone</vt:lpstr>
      <vt:lpstr>Results, Melt Flow</vt:lpstr>
      <vt:lpstr>Results, Heat Flux</vt:lpstr>
      <vt:lpstr>Conclusions</vt:lpstr>
    </vt:vector>
  </TitlesOfParts>
  <Company>COMSOL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Micro-Resistor Beam</dc:title>
  <dc:creator>Ed Fontes</dc:creator>
  <cp:lastModifiedBy>Peng-Chhay Ung</cp:lastModifiedBy>
  <cp:revision>65</cp:revision>
  <dcterms:created xsi:type="dcterms:W3CDTF">2004-02-24T12:47:27Z</dcterms:created>
  <dcterms:modified xsi:type="dcterms:W3CDTF">2016-02-23T17:33:22Z</dcterms:modified>
</cp:coreProperties>
</file>