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70" r:id="rId3"/>
    <p:sldId id="262" r:id="rId4"/>
    <p:sldId id="263" r:id="rId5"/>
    <p:sldId id="273" r:id="rId6"/>
    <p:sldId id="269" r:id="rId7"/>
    <p:sldId id="272" r:id="rId8"/>
    <p:sldId id="261" r:id="rId9"/>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47B6754-E9CC-4B14-9659-6C591300CFEB}" type="datetimeFigureOut">
              <a:rPr lang="en-US" smtClean="0"/>
              <a:t>4/26/2017</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idx="1"/>
          </p:nvPr>
        </p:nvSpPr>
        <p:spPr>
          <a:xfrm>
            <a:off x="457200" y="1828801"/>
            <a:ext cx="82296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4/26/2017</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1D8BD707-D9CF-40AE-B4C6-C98DA3205C09}" type="datetimeFigureOut">
              <a:rPr lang="en-US" smtClean="0"/>
              <a:pPr/>
              <a:t>4/26/2017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3600" dirty="0"/>
              <a:t>Copper </a:t>
            </a:r>
            <a:r>
              <a:rPr lang="en-US" sz="3600" dirty="0" smtClean="0"/>
              <a:t>Electrodeposition </a:t>
            </a:r>
            <a:r>
              <a:rPr lang="en-US" sz="3600" dirty="0"/>
              <a:t>in a </a:t>
            </a:r>
            <a:r>
              <a:rPr lang="en-US" sz="3600" dirty="0" smtClean="0"/>
              <a:t>Trench </a:t>
            </a:r>
            <a:r>
              <a:rPr lang="en-US" sz="3600" dirty="0"/>
              <a:t>U</a:t>
            </a:r>
            <a:r>
              <a:rPr lang="en-US" sz="3600" dirty="0" smtClean="0"/>
              <a:t>sing </a:t>
            </a:r>
            <a:r>
              <a:rPr lang="en-US" sz="3600" dirty="0"/>
              <a:t>the </a:t>
            </a:r>
            <a:r>
              <a:rPr lang="en-US" sz="3600" dirty="0" smtClean="0"/>
              <a:t>Level </a:t>
            </a:r>
            <a:r>
              <a:rPr lang="en-US" sz="3600" dirty="0"/>
              <a:t>S</a:t>
            </a:r>
            <a:r>
              <a:rPr lang="en-US" sz="3600" dirty="0" smtClean="0"/>
              <a:t>et </a:t>
            </a:r>
            <a:r>
              <a:rPr lang="en-US" sz="3600" dirty="0"/>
              <a:t>M</a:t>
            </a:r>
            <a:r>
              <a:rPr lang="en-US" sz="3600" dirty="0" smtClean="0"/>
              <a:t>ethod</a:t>
            </a:r>
            <a:endParaRPr lang="en-US" sz="3600" dirty="0"/>
          </a:p>
        </p:txBody>
      </p:sp>
      <p:sp>
        <p:nvSpPr>
          <p:cNvPr id="5" name="TextBox 13"/>
          <p:cNvSpPr txBox="1"/>
          <p:nvPr/>
        </p:nvSpPr>
        <p:spPr>
          <a:xfrm>
            <a:off x="76200" y="6248400"/>
            <a:ext cx="6096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600" dirty="0">
                <a:solidFill>
                  <a:srgbClr val="000000"/>
                </a:solidFill>
                <a:latin typeface="Calibri" panose="020F0502020204030204" pitchFamily="34" charset="0"/>
              </a:rPr>
              <a:t>© Copyright 2017 COMSOL. COMSOL, COMSOL Multiphysics, Capture the Concept, COMSOL Desktop, COMSOL Server, and </a:t>
            </a:r>
            <a:r>
              <a:rPr lang="en-US" sz="600" dirty="0" err="1">
                <a:solidFill>
                  <a:srgbClr val="000000"/>
                </a:solidFill>
                <a:latin typeface="Calibri" panose="020F0502020204030204" pitchFamily="34" charset="0"/>
              </a:rPr>
              <a:t>LiveLink</a:t>
            </a:r>
            <a:r>
              <a:rPr lang="en-US" sz="600" dirty="0">
                <a:solidFill>
                  <a:srgbClr val="000000"/>
                </a:solidFill>
                <a:latin typeface="Calibri" panose="020F0502020204030204" pitchFamily="34" charset="0"/>
              </a:rPr>
              <a:t> are either registered trademarks or trademarks of COMSOL AB. All other trademarks are the property of their respective owners, and COMSOL AB and its subsidiaries and products are not affiliated with, endorsed by, sponsored by, or supported by those trademark owners. For a list of such trademark owners, see </a:t>
            </a:r>
            <a:r>
              <a:rPr lang="en-US" sz="600" dirty="0">
                <a:solidFill>
                  <a:srgbClr val="000000"/>
                </a:solidFill>
                <a:latin typeface="Calibri" panose="020F0502020204030204" pitchFamily="34" charset="0"/>
                <a:hlinkClick r:id="rId2"/>
              </a:rPr>
              <a:t>www.comsol.com/trademarks</a:t>
            </a:r>
            <a:endParaRPr lang="en-US" sz="6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584700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and Motivation</a:t>
            </a:r>
          </a:p>
        </p:txBody>
      </p:sp>
      <p:sp>
        <p:nvSpPr>
          <p:cNvPr id="3" name="Content Placeholder 2"/>
          <p:cNvSpPr>
            <a:spLocks noGrp="1"/>
          </p:cNvSpPr>
          <p:nvPr>
            <p:ph idx="1"/>
          </p:nvPr>
        </p:nvSpPr>
        <p:spPr/>
        <p:txBody>
          <a:bodyPr>
            <a:noAutofit/>
          </a:bodyPr>
          <a:lstStyle/>
          <a:p>
            <a:r>
              <a:rPr lang="en-US" sz="2000" dirty="0"/>
              <a:t>The present model example is based on </a:t>
            </a:r>
            <a:r>
              <a:rPr lang="en-US" sz="2000" dirty="0" smtClean="0"/>
              <a:t>the </a:t>
            </a:r>
            <a:r>
              <a:rPr lang="en-US" sz="2000" i="1" dirty="0" smtClean="0"/>
              <a:t>Copper </a:t>
            </a:r>
            <a:r>
              <a:rPr lang="en-US" sz="2000" i="1" dirty="0"/>
              <a:t>Deposition in a Trench </a:t>
            </a:r>
            <a:r>
              <a:rPr lang="en-US" sz="2000" dirty="0"/>
              <a:t>model available in Electrodeposition Application Library.</a:t>
            </a:r>
          </a:p>
          <a:p>
            <a:r>
              <a:rPr lang="en-US" sz="2000" dirty="0" smtClean="0"/>
              <a:t>The original </a:t>
            </a:r>
            <a:r>
              <a:rPr lang="en-US" sz="2000" i="1" dirty="0" smtClean="0"/>
              <a:t>The </a:t>
            </a:r>
            <a:r>
              <a:rPr lang="en-US" sz="2000" i="1" dirty="0"/>
              <a:t>Copper Deposition in a Trench </a:t>
            </a:r>
            <a:r>
              <a:rPr lang="en-US" sz="2000" dirty="0" smtClean="0"/>
              <a:t>model features</a:t>
            </a:r>
          </a:p>
          <a:p>
            <a:pPr lvl="1"/>
            <a:r>
              <a:rPr lang="en-US" sz="1600" dirty="0" err="1" smtClean="0"/>
              <a:t>nonuniform</a:t>
            </a:r>
            <a:r>
              <a:rPr lang="en-US" sz="1600" dirty="0" smtClean="0"/>
              <a:t> </a:t>
            </a:r>
            <a:r>
              <a:rPr lang="en-US" sz="1600" dirty="0"/>
              <a:t>deposition along the trench </a:t>
            </a:r>
            <a:r>
              <a:rPr lang="en-US" sz="1600" dirty="0" smtClean="0"/>
              <a:t>surface, </a:t>
            </a:r>
            <a:r>
              <a:rPr lang="en-US" sz="1600" dirty="0"/>
              <a:t>leading to formation of a cavity/void.</a:t>
            </a:r>
          </a:p>
          <a:p>
            <a:pPr lvl="1"/>
            <a:r>
              <a:rPr lang="en-US" sz="1600" dirty="0" smtClean="0"/>
              <a:t>the </a:t>
            </a:r>
            <a:r>
              <a:rPr lang="en-US" sz="1600" dirty="0"/>
              <a:t>Deformed Geometry interface cannot handle topological changes, the </a:t>
            </a:r>
            <a:r>
              <a:rPr lang="en-US" sz="1600" dirty="0" smtClean="0"/>
              <a:t>simulation cannot continue once the cavity is formed (at around 14 s).</a:t>
            </a:r>
            <a:endParaRPr lang="en-US" sz="1600" dirty="0"/>
          </a:p>
          <a:p>
            <a:r>
              <a:rPr lang="en-US" sz="2000" dirty="0" smtClean="0"/>
              <a:t>The model presented here features</a:t>
            </a:r>
          </a:p>
          <a:p>
            <a:pPr lvl="1"/>
            <a:r>
              <a:rPr lang="en-US" sz="1600" dirty="0" smtClean="0"/>
              <a:t>Usage of the Level </a:t>
            </a:r>
            <a:r>
              <a:rPr lang="en-US" sz="1600" dirty="0"/>
              <a:t>Set interface </a:t>
            </a:r>
            <a:r>
              <a:rPr lang="en-US" sz="1600" dirty="0" smtClean="0"/>
              <a:t>instead </a:t>
            </a:r>
            <a:r>
              <a:rPr lang="en-US" sz="1600" dirty="0"/>
              <a:t>of the Deformed Geometry interface to </a:t>
            </a:r>
            <a:r>
              <a:rPr lang="en-US" sz="1600" dirty="0" smtClean="0"/>
              <a:t>also support cavity formations and allow longer simulated times (&gt;25 s).</a:t>
            </a:r>
            <a:endParaRPr lang="en-US" sz="1600" dirty="0"/>
          </a:p>
          <a:p>
            <a:r>
              <a:rPr lang="en-IN" sz="2000" dirty="0"/>
              <a:t>The electrode kinetics at the deposition boundary is defined as a domain </a:t>
            </a:r>
            <a:r>
              <a:rPr lang="en-IN" sz="2000" dirty="0" smtClean="0"/>
              <a:t>term, </a:t>
            </a:r>
            <a:r>
              <a:rPr lang="en-IN" sz="2000" dirty="0"/>
              <a:t>making use of the </a:t>
            </a:r>
            <a:r>
              <a:rPr lang="en-IN" sz="2000" dirty="0" smtClean="0"/>
              <a:t>delta </a:t>
            </a:r>
            <a:r>
              <a:rPr lang="en-IN" sz="2000" dirty="0"/>
              <a:t>function from the Level Set interface.</a:t>
            </a:r>
          </a:p>
          <a:p>
            <a:pPr marL="0" indent="0">
              <a:buNone/>
            </a:pPr>
            <a:endParaRPr lang="en-US" sz="2400" dirty="0"/>
          </a:p>
        </p:txBody>
      </p:sp>
    </p:spTree>
    <p:extLst>
      <p:ext uri="{BB962C8B-B14F-4D97-AF65-F5344CB8AC3E}">
        <p14:creationId xmlns:p14="http://schemas.microsoft.com/office/powerpoint/2010/main" val="2729476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27312" r="26373"/>
          <a:stretch/>
        </p:blipFill>
        <p:spPr>
          <a:xfrm>
            <a:off x="5638800" y="2005997"/>
            <a:ext cx="2774770" cy="3998316"/>
          </a:xfrm>
          <a:prstGeom prst="rect">
            <a:avLst/>
          </a:prstGeom>
        </p:spPr>
      </p:pic>
      <p:sp>
        <p:nvSpPr>
          <p:cNvPr id="2" name="Title 1"/>
          <p:cNvSpPr>
            <a:spLocks noGrp="1"/>
          </p:cNvSpPr>
          <p:nvPr>
            <p:ph type="title"/>
          </p:nvPr>
        </p:nvSpPr>
        <p:spPr/>
        <p:txBody>
          <a:bodyPr/>
          <a:lstStyle/>
          <a:p>
            <a:r>
              <a:rPr lang="en-IN" dirty="0"/>
              <a:t>Model Geometry and Setup</a:t>
            </a:r>
          </a:p>
        </p:txBody>
      </p:sp>
      <p:sp>
        <p:nvSpPr>
          <p:cNvPr id="5" name="TextBox 4"/>
          <p:cNvSpPr txBox="1"/>
          <p:nvPr/>
        </p:nvSpPr>
        <p:spPr>
          <a:xfrm>
            <a:off x="6495527" y="3513782"/>
            <a:ext cx="1061316" cy="338554"/>
          </a:xfrm>
          <a:prstGeom prst="rect">
            <a:avLst/>
          </a:prstGeom>
          <a:noFill/>
        </p:spPr>
        <p:txBody>
          <a:bodyPr wrap="none" rtlCol="0">
            <a:spAutoFit/>
          </a:bodyPr>
          <a:lstStyle/>
          <a:p>
            <a:r>
              <a:rPr lang="en-IN" sz="1600" dirty="0">
                <a:latin typeface="Calibri Light" panose="020F0302020204030204" pitchFamily="34" charset="0"/>
              </a:rPr>
              <a:t>Electrolyte</a:t>
            </a:r>
          </a:p>
        </p:txBody>
      </p:sp>
      <p:sp>
        <p:nvSpPr>
          <p:cNvPr id="9" name="TextBox 8"/>
          <p:cNvSpPr txBox="1"/>
          <p:nvPr/>
        </p:nvSpPr>
        <p:spPr>
          <a:xfrm>
            <a:off x="6631685" y="1856118"/>
            <a:ext cx="723275" cy="338554"/>
          </a:xfrm>
          <a:prstGeom prst="rect">
            <a:avLst/>
          </a:prstGeom>
          <a:noFill/>
        </p:spPr>
        <p:txBody>
          <a:bodyPr wrap="none" rtlCol="0">
            <a:spAutoFit/>
          </a:bodyPr>
          <a:lstStyle/>
          <a:p>
            <a:r>
              <a:rPr lang="en-IN" sz="1600" dirty="0">
                <a:latin typeface="Calibri Light" panose="020F0302020204030204" pitchFamily="34" charset="0"/>
              </a:rPr>
              <a:t>Anode</a:t>
            </a:r>
          </a:p>
        </p:txBody>
      </p:sp>
      <p:sp>
        <p:nvSpPr>
          <p:cNvPr id="10" name="TextBox 9"/>
          <p:cNvSpPr txBox="1"/>
          <p:nvPr/>
        </p:nvSpPr>
        <p:spPr>
          <a:xfrm>
            <a:off x="304800" y="2252768"/>
            <a:ext cx="5029200" cy="3416320"/>
          </a:xfrm>
          <a:prstGeom prst="rect">
            <a:avLst/>
          </a:prstGeom>
          <a:noFill/>
        </p:spPr>
        <p:txBody>
          <a:bodyPr wrap="square" rtlCol="0">
            <a:spAutoFit/>
          </a:bodyPr>
          <a:lstStyle/>
          <a:p>
            <a:pPr marL="285750" indent="-285750">
              <a:buFont typeface="Arial" panose="020B0604020202020204" pitchFamily="34" charset="0"/>
              <a:buChar char="•"/>
            </a:pPr>
            <a:r>
              <a:rPr lang="en-IN" dirty="0">
                <a:latin typeface="Calibri Light" panose="020F0302020204030204" pitchFamily="34" charset="0"/>
              </a:rPr>
              <a:t>The model geometry consists of an anode surface at the top and a cathode surface at the bottom which are exposed to the electrolyte solution.</a:t>
            </a:r>
          </a:p>
          <a:p>
            <a:pPr marL="285750" indent="-285750">
              <a:buFont typeface="Arial" panose="020B0604020202020204" pitchFamily="34" charset="0"/>
              <a:buChar char="•"/>
            </a:pPr>
            <a:endParaRPr lang="en-IN" dirty="0">
              <a:latin typeface="Calibri Light" panose="020F0302020204030204" pitchFamily="34" charset="0"/>
            </a:endParaRPr>
          </a:p>
          <a:p>
            <a:pPr marL="285750" indent="-285750">
              <a:buFont typeface="Arial" panose="020B0604020202020204" pitchFamily="34" charset="0"/>
              <a:buChar char="•"/>
            </a:pPr>
            <a:r>
              <a:rPr lang="en-IN" dirty="0">
                <a:latin typeface="Calibri Light" panose="020F0302020204030204" pitchFamily="34" charset="0"/>
              </a:rPr>
              <a:t>The Tertiary Current Distribution, Nernst-Planck interface is used to solve for mass and charge transports of copper and </a:t>
            </a:r>
            <a:r>
              <a:rPr lang="en-IN" dirty="0" err="1">
                <a:latin typeface="Calibri Light" panose="020F0302020204030204" pitchFamily="34" charset="0"/>
              </a:rPr>
              <a:t>sulfate</a:t>
            </a:r>
            <a:r>
              <a:rPr lang="en-IN" dirty="0">
                <a:latin typeface="Calibri Light" panose="020F0302020204030204" pitchFamily="34" charset="0"/>
              </a:rPr>
              <a:t> ions in the electrolyte solution.  </a:t>
            </a:r>
          </a:p>
          <a:p>
            <a:pPr marL="285750" indent="-285750">
              <a:buFont typeface="Arial" panose="020B0604020202020204" pitchFamily="34" charset="0"/>
              <a:buChar char="•"/>
            </a:pPr>
            <a:endParaRPr lang="en-IN" dirty="0">
              <a:latin typeface="Calibri Light" panose="020F0302020204030204" pitchFamily="34" charset="0"/>
            </a:endParaRPr>
          </a:p>
          <a:p>
            <a:pPr marL="285750" indent="-285750">
              <a:buFont typeface="Arial" panose="020B0604020202020204" pitchFamily="34" charset="0"/>
              <a:buChar char="•"/>
            </a:pPr>
            <a:r>
              <a:rPr lang="en-IN" dirty="0">
                <a:latin typeface="Calibri Light" panose="020F0302020204030204" pitchFamily="34" charset="0"/>
              </a:rPr>
              <a:t>The Level Set interface is used to keep track of depositing boundary at the cathode surface.</a:t>
            </a:r>
          </a:p>
        </p:txBody>
      </p:sp>
      <p:sp>
        <p:nvSpPr>
          <p:cNvPr id="11" name="TextBox 10"/>
          <p:cNvSpPr txBox="1"/>
          <p:nvPr/>
        </p:nvSpPr>
        <p:spPr>
          <a:xfrm>
            <a:off x="7138817" y="5104865"/>
            <a:ext cx="2029145" cy="584775"/>
          </a:xfrm>
          <a:prstGeom prst="rect">
            <a:avLst/>
          </a:prstGeom>
          <a:noFill/>
        </p:spPr>
        <p:txBody>
          <a:bodyPr wrap="none" rtlCol="0">
            <a:spAutoFit/>
          </a:bodyPr>
          <a:lstStyle/>
          <a:p>
            <a:r>
              <a:rPr lang="en-IN" sz="1600" dirty="0">
                <a:latin typeface="Calibri Light" panose="020F0302020204030204" pitchFamily="34" charset="0"/>
              </a:rPr>
              <a:t>Cathode</a:t>
            </a:r>
          </a:p>
          <a:p>
            <a:r>
              <a:rPr lang="en-IN" sz="1600" dirty="0">
                <a:latin typeface="Calibri Light" panose="020F0302020204030204" pitchFamily="34" charset="0"/>
              </a:rPr>
              <a:t>(Depositing boundary)</a:t>
            </a:r>
          </a:p>
        </p:txBody>
      </p:sp>
    </p:spTree>
    <p:extLst>
      <p:ext uri="{BB962C8B-B14F-4D97-AF65-F5344CB8AC3E}">
        <p14:creationId xmlns:p14="http://schemas.microsoft.com/office/powerpoint/2010/main" val="60022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Setup</a:t>
            </a:r>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noAutofit/>
              </a:bodyPr>
              <a:lstStyle/>
              <a:p>
                <a:r>
                  <a:rPr lang="en-US" sz="1400" dirty="0"/>
                  <a:t>At the cathode surface, copper starts depositing which leads to the moving boundary problem.</a:t>
                </a:r>
              </a:p>
              <a:p>
                <a:r>
                  <a:rPr lang="en-US" sz="1400" dirty="0"/>
                  <a:t>The transport of ionic species is solved according to </a:t>
                </a:r>
              </a:p>
              <a:p>
                <a:endParaRPr lang="en-US" sz="1400" dirty="0"/>
              </a:p>
              <a:p>
                <a:endParaRPr lang="en-US" sz="1400" dirty="0"/>
              </a:p>
              <a:p>
                <a:r>
                  <a:rPr lang="en-US" sz="1400" dirty="0"/>
                  <a:t>The transport properties such as effective diffusion coefficients include corrections of electrolyte volume fractions:</a:t>
                </a:r>
              </a:p>
              <a:p>
                <a:pPr marL="0" indent="0">
                  <a:buNone/>
                </a:pPr>
                <a:endParaRPr lang="en-US" sz="1400" dirty="0"/>
              </a:p>
              <a:p>
                <a:r>
                  <a:rPr lang="en-US" sz="1400" dirty="0"/>
                  <a:t>The electrolyte volume fraction term, </a:t>
                </a:r>
                <a14:m>
                  <m:oMath xmlns:m="http://schemas.openxmlformats.org/officeDocument/2006/math">
                    <m:sSub>
                      <m:sSubPr>
                        <m:ctrlPr>
                          <a:rPr lang="en-IN" sz="1400" i="1">
                            <a:latin typeface="Cambria Math"/>
                            <a:ea typeface="Cambria Math" panose="02040503050406030204" pitchFamily="18" charset="0"/>
                          </a:rPr>
                        </m:ctrlPr>
                      </m:sSubPr>
                      <m:e>
                        <m:r>
                          <a:rPr lang="en-IN" sz="1400" i="1">
                            <a:latin typeface="Cambria Math" panose="02040503050406030204" pitchFamily="18" charset="0"/>
                            <a:ea typeface="Cambria Math" panose="02040503050406030204" pitchFamily="18" charset="0"/>
                          </a:rPr>
                          <m:t>𝜀</m:t>
                        </m:r>
                      </m:e>
                      <m:sub>
                        <m:r>
                          <a:rPr lang="en-IN" sz="1400" i="1">
                            <a:latin typeface="Cambria Math" panose="02040503050406030204" pitchFamily="18" charset="0"/>
                            <a:ea typeface="Cambria Math" panose="02040503050406030204" pitchFamily="18" charset="0"/>
                          </a:rPr>
                          <m:t>𝑙</m:t>
                        </m:r>
                      </m:sub>
                    </m:sSub>
                    <m:r>
                      <a:rPr lang="en-IN" sz="1400" b="0" i="1" smtClean="0">
                        <a:latin typeface="Cambria Math" panose="02040503050406030204" pitchFamily="18" charset="0"/>
                        <a:ea typeface="Cambria Math" panose="02040503050406030204" pitchFamily="18" charset="0"/>
                      </a:rPr>
                      <m:t>, </m:t>
                    </m:r>
                  </m:oMath>
                </a14:m>
                <a:r>
                  <a:rPr lang="en-US" sz="1400" dirty="0"/>
                  <a:t>defined in terms of the level set variable, varies from 1 in the electrolyte domain to 0 in the copper deposited region.</a:t>
                </a:r>
              </a:p>
              <a:p>
                <a:r>
                  <a:rPr lang="en-US" sz="1400" dirty="0" smtClean="0"/>
                  <a:t>Also the time-derivative terms in the mass balance need to be multiplied by the electrolyte volume fraction. This is accomplish by adding reaction terms as:</a:t>
                </a:r>
                <a:endParaRPr lang="en-US" sz="1400" dirty="0"/>
              </a:p>
              <a:p>
                <a:endParaRPr lang="en-US" sz="1400" dirty="0"/>
              </a:p>
              <a:p>
                <a:pPr marL="0" indent="0">
                  <a:buNone/>
                </a:pPr>
                <a:endParaRPr lang="en-US" sz="1400" dirty="0" smtClean="0"/>
              </a:p>
              <a:p>
                <a:r>
                  <a:rPr lang="en-US" sz="1400" dirty="0" smtClean="0"/>
                  <a:t>So that the net mass balance solved for becomes</a:t>
                </a:r>
              </a:p>
              <a:p>
                <a:endParaRPr lang="en-US" sz="1400" dirty="0"/>
              </a:p>
              <a:p>
                <a:endParaRPr lang="en-US" sz="1400" dirty="0" smtClean="0"/>
              </a:p>
              <a:p>
                <a:endParaRPr lang="en-US" sz="1400" dirty="0"/>
              </a:p>
              <a:p>
                <a:pPr marL="0" indent="0">
                  <a:buNone/>
                </a:pPr>
                <a:endParaRPr lang="en-IN" sz="1400"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rotWithShape="1">
                <a:blip r:embed="rId2"/>
                <a:stretch>
                  <a:fillRect l="-74" t="-140" r="-14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p:cNvSpPr txBox="1"/>
              <p:nvPr/>
            </p:nvSpPr>
            <p:spPr>
              <a:xfrm>
                <a:off x="2401740" y="2362200"/>
                <a:ext cx="4127540" cy="409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IN" sz="1400" i="1" smtClean="0">
                              <a:latin typeface="Cambria Math"/>
                            </a:rPr>
                          </m:ctrlPr>
                        </m:fPr>
                        <m:num>
                          <m:r>
                            <a:rPr lang="en-IN" sz="1400" i="1" smtClean="0">
                              <a:latin typeface="Cambria Math" panose="02040503050406030204" pitchFamily="18" charset="0"/>
                              <a:ea typeface="Cambria Math" panose="02040503050406030204" pitchFamily="18" charset="0"/>
                            </a:rPr>
                            <m:t>𝜕</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𝑐</m:t>
                              </m:r>
                            </m:e>
                            <m:sub>
                              <m:r>
                                <a:rPr lang="en-IN" sz="1400" b="0" i="1" smtClean="0">
                                  <a:latin typeface="Cambria Math" panose="02040503050406030204" pitchFamily="18" charset="0"/>
                                  <a:ea typeface="Cambria Math" panose="02040503050406030204" pitchFamily="18" charset="0"/>
                                </a:rPr>
                                <m:t>𝑖</m:t>
                              </m:r>
                            </m:sub>
                          </m:sSub>
                        </m:num>
                        <m:den>
                          <m:r>
                            <a:rPr lang="en-IN" sz="1400" i="1" smtClean="0">
                              <a:latin typeface="Cambria Math" panose="02040503050406030204" pitchFamily="18" charset="0"/>
                              <a:ea typeface="Cambria Math" panose="02040503050406030204" pitchFamily="18" charset="0"/>
                            </a:rPr>
                            <m:t>𝜕</m:t>
                          </m:r>
                          <m:r>
                            <a:rPr lang="en-IN" sz="1400" b="0" i="1" smtClean="0">
                              <a:latin typeface="Cambria Math" panose="02040503050406030204" pitchFamily="18" charset="0"/>
                              <a:ea typeface="Cambria Math" panose="02040503050406030204" pitchFamily="18" charset="0"/>
                            </a:rPr>
                            <m:t>𝑡</m:t>
                          </m:r>
                        </m:den>
                      </m:f>
                      <m:r>
                        <a:rPr lang="en-IN" sz="1400" b="0" i="1" smtClean="0">
                          <a:latin typeface="Cambria Math" panose="02040503050406030204" pitchFamily="18" charset="0"/>
                        </a:rPr>
                        <m:t>+</m:t>
                      </m:r>
                      <m:r>
                        <a:rPr lang="en-IN" sz="1400" b="0" i="1" smtClean="0">
                          <a:latin typeface="Cambria Math" panose="02040503050406030204" pitchFamily="18" charset="0"/>
                          <a:ea typeface="Cambria Math" panose="02040503050406030204" pitchFamily="18" charset="0"/>
                        </a:rPr>
                        <m:t>𝛻</m:t>
                      </m:r>
                      <m:r>
                        <a:rPr lang="en-IN" sz="1400" b="0" i="1" smtClean="0">
                          <a:latin typeface="Cambria Math" panose="02040503050406030204" pitchFamily="18" charset="0"/>
                          <a:ea typeface="Cambria Math" panose="02040503050406030204" pitchFamily="18" charset="0"/>
                        </a:rPr>
                        <m:t>∙</m:t>
                      </m:r>
                      <m:d>
                        <m:dPr>
                          <m:ctrlPr>
                            <a:rPr lang="en-IN" sz="1400" b="0" i="1" smtClean="0">
                              <a:latin typeface="Cambria Math" panose="02040503050406030204" pitchFamily="18" charset="0"/>
                              <a:ea typeface="Cambria Math" panose="02040503050406030204" pitchFamily="18" charset="0"/>
                            </a:rPr>
                          </m:ctrlPr>
                        </m:dPr>
                        <m:e>
                          <m:r>
                            <a:rPr lang="en-IN" sz="1400" b="0" i="1" smtClean="0">
                              <a:latin typeface="Cambria Math" panose="02040503050406030204" pitchFamily="18" charset="0"/>
                              <a:ea typeface="Cambria Math" panose="02040503050406030204" pitchFamily="18" charset="0"/>
                            </a:rPr>
                            <m:t>−</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𝐷</m:t>
                              </m:r>
                            </m:e>
                            <m:sub>
                              <m:r>
                                <a:rPr lang="en-IN" sz="1400" b="0" i="1" smtClean="0">
                                  <a:latin typeface="Cambria Math" panose="02040503050406030204" pitchFamily="18" charset="0"/>
                                  <a:ea typeface="Cambria Math" panose="02040503050406030204" pitchFamily="18" charset="0"/>
                                </a:rPr>
                                <m:t>𝑖</m:t>
                              </m:r>
                              <m:r>
                                <a:rPr lang="en-IN" sz="1400" b="0" i="1" smtClean="0">
                                  <a:latin typeface="Cambria Math" panose="02040503050406030204" pitchFamily="18" charset="0"/>
                                  <a:ea typeface="Cambria Math" panose="02040503050406030204" pitchFamily="18" charset="0"/>
                                </a:rPr>
                                <m:t>,</m:t>
                              </m:r>
                              <m:r>
                                <m:rPr>
                                  <m:sty m:val="p"/>
                                </m:rPr>
                                <a:rPr lang="en-IN" sz="1400" b="0" i="0" smtClean="0">
                                  <a:latin typeface="Cambria Math" panose="02040503050406030204" pitchFamily="18" charset="0"/>
                                  <a:ea typeface="Cambria Math" panose="02040503050406030204" pitchFamily="18" charset="0"/>
                                </a:rPr>
                                <m:t>eff</m:t>
                              </m:r>
                            </m:sub>
                          </m:sSub>
                          <m:r>
                            <a:rPr lang="en-IN" sz="1400" b="0" i="1" smtClean="0">
                              <a:latin typeface="Cambria Math" panose="02040503050406030204" pitchFamily="18" charset="0"/>
                              <a:ea typeface="Cambria Math" panose="02040503050406030204" pitchFamily="18" charset="0"/>
                            </a:rPr>
                            <m:t>𝛻</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𝑐</m:t>
                              </m:r>
                            </m:e>
                            <m:sub>
                              <m:r>
                                <a:rPr lang="en-IN" sz="1400" b="0" i="1" smtClean="0">
                                  <a:latin typeface="Cambria Math" panose="02040503050406030204" pitchFamily="18" charset="0"/>
                                  <a:ea typeface="Cambria Math" panose="02040503050406030204" pitchFamily="18" charset="0"/>
                                </a:rPr>
                                <m:t>𝑖</m:t>
                              </m:r>
                            </m:sub>
                          </m:sSub>
                          <m:r>
                            <a:rPr lang="en-IN" sz="1400" b="0" i="1" smtClean="0">
                              <a:latin typeface="Cambria Math" panose="02040503050406030204" pitchFamily="18" charset="0"/>
                              <a:ea typeface="Cambria Math" panose="02040503050406030204" pitchFamily="18" charset="0"/>
                            </a:rPr>
                            <m:t>−</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𝑧</m:t>
                              </m:r>
                            </m:e>
                            <m:sub>
                              <m:r>
                                <a:rPr lang="en-IN" sz="1400" b="0" i="1" smtClean="0">
                                  <a:latin typeface="Cambria Math" panose="02040503050406030204" pitchFamily="18" charset="0"/>
                                  <a:ea typeface="Cambria Math" panose="02040503050406030204" pitchFamily="18" charset="0"/>
                                </a:rPr>
                                <m:t>𝑖</m:t>
                              </m:r>
                            </m:sub>
                          </m:sSub>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𝑢</m:t>
                              </m:r>
                            </m:e>
                            <m:sub>
                              <m:r>
                                <a:rPr lang="en-IN" sz="1400" b="0" i="1" smtClean="0">
                                  <a:latin typeface="Cambria Math" panose="02040503050406030204" pitchFamily="18" charset="0"/>
                                  <a:ea typeface="Cambria Math" panose="02040503050406030204" pitchFamily="18" charset="0"/>
                                </a:rPr>
                                <m:t>𝑚</m:t>
                              </m:r>
                              <m:r>
                                <a:rPr lang="en-IN" sz="1400" b="0" i="1" smtClean="0">
                                  <a:latin typeface="Cambria Math" panose="02040503050406030204" pitchFamily="18" charset="0"/>
                                  <a:ea typeface="Cambria Math" panose="02040503050406030204" pitchFamily="18" charset="0"/>
                                </a:rPr>
                                <m:t>,</m:t>
                              </m:r>
                              <m:r>
                                <a:rPr lang="en-IN" sz="1400" b="0" i="1" smtClean="0">
                                  <a:latin typeface="Cambria Math" panose="02040503050406030204" pitchFamily="18" charset="0"/>
                                  <a:ea typeface="Cambria Math" panose="02040503050406030204" pitchFamily="18" charset="0"/>
                                </a:rPr>
                                <m:t>𝑖</m:t>
                              </m:r>
                              <m:r>
                                <a:rPr lang="en-IN" sz="1400" i="1">
                                  <a:latin typeface="Cambria Math" panose="02040503050406030204" pitchFamily="18" charset="0"/>
                                  <a:ea typeface="Cambria Math" panose="02040503050406030204" pitchFamily="18" charset="0"/>
                                </a:rPr>
                                <m:t>,</m:t>
                              </m:r>
                              <m:r>
                                <m:rPr>
                                  <m:sty m:val="p"/>
                                </m:rPr>
                                <a:rPr lang="en-IN" sz="1400">
                                  <a:latin typeface="Cambria Math" panose="02040503050406030204" pitchFamily="18" charset="0"/>
                                  <a:ea typeface="Cambria Math" panose="02040503050406030204" pitchFamily="18" charset="0"/>
                                </a:rPr>
                                <m:t>eff</m:t>
                              </m:r>
                            </m:sub>
                          </m:sSub>
                          <m:r>
                            <a:rPr lang="en-IN" sz="1400" b="0" i="1" smtClean="0">
                              <a:latin typeface="Cambria Math" panose="02040503050406030204" pitchFamily="18" charset="0"/>
                              <a:ea typeface="Cambria Math" panose="02040503050406030204" pitchFamily="18" charset="0"/>
                            </a:rPr>
                            <m:t>𝐹</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𝑐</m:t>
                              </m:r>
                            </m:e>
                            <m:sub>
                              <m:r>
                                <a:rPr lang="en-IN" sz="1400" b="0" i="1" smtClean="0">
                                  <a:latin typeface="Cambria Math" panose="02040503050406030204" pitchFamily="18" charset="0"/>
                                  <a:ea typeface="Cambria Math" panose="02040503050406030204" pitchFamily="18" charset="0"/>
                                </a:rPr>
                                <m:t>𝑖</m:t>
                              </m:r>
                            </m:sub>
                          </m:sSub>
                          <m:r>
                            <a:rPr lang="en-IN" sz="1400" b="0" i="1" smtClean="0">
                              <a:latin typeface="Cambria Math" panose="02040503050406030204" pitchFamily="18" charset="0"/>
                              <a:ea typeface="Cambria Math" panose="02040503050406030204" pitchFamily="18" charset="0"/>
                            </a:rPr>
                            <m:t>𝛻</m:t>
                          </m:r>
                          <m:sSub>
                            <m:sSubPr>
                              <m:ctrlPr>
                                <a:rPr lang="en-IN" sz="1400" b="0" i="1" smtClean="0">
                                  <a:latin typeface="Cambria Math"/>
                                  <a:ea typeface="Cambria Math" panose="02040503050406030204" pitchFamily="18" charset="0"/>
                                </a:rPr>
                              </m:ctrlPr>
                            </m:sSubPr>
                            <m:e>
                              <m:r>
                                <a:rPr lang="en-IN" sz="1400" b="0" i="1" smtClean="0">
                                  <a:latin typeface="Cambria Math" panose="02040503050406030204" pitchFamily="18" charset="0"/>
                                  <a:ea typeface="Cambria Math" panose="02040503050406030204" pitchFamily="18" charset="0"/>
                                </a:rPr>
                                <m:t>𝜙</m:t>
                              </m:r>
                            </m:e>
                            <m:sub>
                              <m:r>
                                <a:rPr lang="en-IN" sz="1400" b="0" i="1" smtClean="0">
                                  <a:latin typeface="Cambria Math" panose="02040503050406030204" pitchFamily="18" charset="0"/>
                                  <a:ea typeface="Cambria Math" panose="02040503050406030204" pitchFamily="18" charset="0"/>
                                </a:rPr>
                                <m:t>𝑙</m:t>
                              </m:r>
                            </m:sub>
                          </m:sSub>
                        </m:e>
                      </m:d>
                      <m:r>
                        <a:rPr lang="en-IN" sz="1400" b="0" i="1" smtClean="0">
                          <a:latin typeface="Cambria Math" panose="02040503050406030204" pitchFamily="18" charset="0"/>
                        </a:rPr>
                        <m:t>=</m:t>
                      </m:r>
                      <m:sSub>
                        <m:sSubPr>
                          <m:ctrlPr>
                            <a:rPr lang="en-IN" sz="1400" b="0" i="1" smtClean="0">
                              <a:latin typeface="Cambria Math"/>
                            </a:rPr>
                          </m:ctrlPr>
                        </m:sSubPr>
                        <m:e>
                          <m:r>
                            <a:rPr lang="en-IN" sz="1400" b="0" i="1" smtClean="0">
                              <a:latin typeface="Cambria Math" panose="02040503050406030204" pitchFamily="18" charset="0"/>
                            </a:rPr>
                            <m:t>𝑅</m:t>
                          </m:r>
                        </m:e>
                        <m:sub>
                          <m:r>
                            <a:rPr lang="en-IN" sz="1400" b="0" i="1" smtClean="0">
                              <a:latin typeface="Cambria Math" panose="02040503050406030204" pitchFamily="18" charset="0"/>
                            </a:rPr>
                            <m:t>𝑖</m:t>
                          </m:r>
                        </m:sub>
                      </m:sSub>
                      <m:r>
                        <a:rPr lang="sv-SE" sz="1400" b="0" i="1" smtClean="0">
                          <a:latin typeface="Cambria Math"/>
                        </a:rPr>
                        <m:t>−</m:t>
                      </m:r>
                      <m:f>
                        <m:fPr>
                          <m:ctrlPr>
                            <a:rPr lang="sv-SE" sz="1400" b="0" i="1" smtClean="0">
                              <a:latin typeface="Cambria Math"/>
                            </a:rPr>
                          </m:ctrlPr>
                        </m:fPr>
                        <m:num>
                          <m:sSub>
                            <m:sSubPr>
                              <m:ctrlPr>
                                <a:rPr lang="sv-SE" sz="1400" i="1">
                                  <a:latin typeface="Cambria Math"/>
                                </a:rPr>
                              </m:ctrlPr>
                            </m:sSubPr>
                            <m:e>
                              <m:r>
                                <m:rPr>
                                  <m:sty m:val="p"/>
                                </m:rPr>
                                <a:rPr lang="el-GR" sz="1400" i="1">
                                  <a:latin typeface="Cambria Math"/>
                                </a:rPr>
                                <m:t>ν</m:t>
                              </m:r>
                            </m:e>
                            <m:sub>
                              <m:r>
                                <a:rPr lang="sv-SE" sz="1400" b="0" i="1" smtClean="0">
                                  <a:latin typeface="Cambria Math"/>
                                </a:rPr>
                                <m:t>𝑖</m:t>
                              </m:r>
                            </m:sub>
                          </m:sSub>
                          <m:sSub>
                            <m:sSubPr>
                              <m:ctrlPr>
                                <a:rPr lang="sv-SE" sz="1400" i="1" smtClean="0">
                                  <a:latin typeface="Cambria Math"/>
                                </a:rPr>
                              </m:ctrlPr>
                            </m:sSubPr>
                            <m:e>
                              <m:r>
                                <a:rPr lang="sv-SE" sz="1400" b="0" i="1" smtClean="0">
                                  <a:latin typeface="Cambria Math"/>
                                </a:rPr>
                                <m:t>𝑖</m:t>
                              </m:r>
                            </m:e>
                            <m:sub>
                              <m:r>
                                <a:rPr lang="sv-SE" sz="1400" b="0" i="1" smtClean="0">
                                  <a:latin typeface="Cambria Math"/>
                                </a:rPr>
                                <m:t>𝑣</m:t>
                              </m:r>
                            </m:sub>
                          </m:sSub>
                          <m:r>
                            <m:rPr>
                              <m:nor/>
                            </m:rPr>
                            <a:rPr lang="en-IN" sz="2400" dirty="0"/>
                            <m:t> </m:t>
                          </m:r>
                        </m:num>
                        <m:den>
                          <m:r>
                            <a:rPr lang="sv-SE" sz="1400" b="0" i="1" smtClean="0">
                              <a:latin typeface="Cambria Math"/>
                            </a:rPr>
                            <m:t>𝑛𝐹</m:t>
                          </m:r>
                        </m:den>
                      </m:f>
                    </m:oMath>
                  </m:oMathPara>
                </a14:m>
                <a:endParaRPr lang="en-IN" sz="2400" dirty="0"/>
              </a:p>
            </p:txBody>
          </p:sp>
        </mc:Choice>
        <mc:Fallback>
          <p:sp>
            <p:nvSpPr>
              <p:cNvPr id="3" name="TextBox 2"/>
              <p:cNvSpPr txBox="1">
                <a:spLocks noRot="1" noChangeAspect="1" noMove="1" noResize="1" noEditPoints="1" noAdjustHandles="1" noChangeArrowheads="1" noChangeShapeType="1" noTextEdit="1"/>
              </p:cNvSpPr>
              <p:nvPr/>
            </p:nvSpPr>
            <p:spPr>
              <a:xfrm>
                <a:off x="2401740" y="2362200"/>
                <a:ext cx="4127540" cy="409664"/>
              </a:xfrm>
              <a:prstGeom prst="rect">
                <a:avLst/>
              </a:prstGeom>
              <a:blipFill rotWithShape="1">
                <a:blip r:embed="rId3"/>
                <a:stretch>
                  <a:fillRect t="-1493"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322345" y="4572000"/>
                <a:ext cx="1502912" cy="468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600" i="1" smtClean="0">
                              <a:latin typeface="Cambria Math"/>
                            </a:rPr>
                          </m:ctrlPr>
                        </m:sSubPr>
                        <m:e>
                          <m:r>
                            <a:rPr lang="en-IN" sz="1600" i="1">
                              <a:latin typeface="Cambria Math" panose="02040503050406030204" pitchFamily="18" charset="0"/>
                            </a:rPr>
                            <m:t>𝑅</m:t>
                          </m:r>
                        </m:e>
                        <m:sub>
                          <m:r>
                            <a:rPr lang="en-IN" sz="1600" i="1">
                              <a:latin typeface="Cambria Math" panose="02040503050406030204" pitchFamily="18" charset="0"/>
                            </a:rPr>
                            <m:t>𝑖</m:t>
                          </m:r>
                        </m:sub>
                      </m:sSub>
                      <m:r>
                        <a:rPr lang="en-IN" sz="1600" b="0" i="1" smtClean="0">
                          <a:latin typeface="Cambria Math" panose="02040503050406030204" pitchFamily="18" charset="0"/>
                        </a:rPr>
                        <m:t>=(1−</m:t>
                      </m:r>
                      <m:sSub>
                        <m:sSubPr>
                          <m:ctrlPr>
                            <a:rPr lang="en-IN" sz="1600" i="1">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𝜀</m:t>
                          </m:r>
                        </m:e>
                        <m:sub>
                          <m:r>
                            <a:rPr lang="en-IN" sz="1600" i="1">
                              <a:latin typeface="Cambria Math" panose="02040503050406030204" pitchFamily="18" charset="0"/>
                              <a:ea typeface="Cambria Math" panose="02040503050406030204" pitchFamily="18" charset="0"/>
                            </a:rPr>
                            <m:t>𝑙</m:t>
                          </m:r>
                        </m:sub>
                      </m:sSub>
                      <m:r>
                        <a:rPr lang="en-IN" sz="1600" b="0" i="1" smtClean="0">
                          <a:latin typeface="Cambria Math" panose="02040503050406030204" pitchFamily="18" charset="0"/>
                        </a:rPr>
                        <m:t>)</m:t>
                      </m:r>
                      <m:f>
                        <m:fPr>
                          <m:ctrlPr>
                            <a:rPr lang="en-IN" sz="1600" i="1">
                              <a:latin typeface="Cambria Math"/>
                            </a:rPr>
                          </m:ctrlPr>
                        </m:fPr>
                        <m:num>
                          <m:r>
                            <a:rPr lang="en-IN" sz="1600" i="1">
                              <a:latin typeface="Cambria Math" panose="02040503050406030204" pitchFamily="18" charset="0"/>
                              <a:ea typeface="Cambria Math" panose="02040503050406030204" pitchFamily="18" charset="0"/>
                            </a:rPr>
                            <m:t>𝜕</m:t>
                          </m:r>
                          <m:sSub>
                            <m:sSubPr>
                              <m:ctrlPr>
                                <a:rPr lang="en-IN" sz="1600" i="1">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𝑐</m:t>
                              </m:r>
                            </m:e>
                            <m:sub>
                              <m:r>
                                <a:rPr lang="en-IN" sz="1600" i="1">
                                  <a:latin typeface="Cambria Math" panose="02040503050406030204" pitchFamily="18" charset="0"/>
                                  <a:ea typeface="Cambria Math" panose="02040503050406030204" pitchFamily="18" charset="0"/>
                                </a:rPr>
                                <m:t>𝑖</m:t>
                              </m:r>
                            </m:sub>
                          </m:sSub>
                        </m:num>
                        <m:den>
                          <m:r>
                            <a:rPr lang="en-IN" sz="1600" i="1">
                              <a:latin typeface="Cambria Math" panose="02040503050406030204" pitchFamily="18" charset="0"/>
                              <a:ea typeface="Cambria Math" panose="02040503050406030204" pitchFamily="18" charset="0"/>
                            </a:rPr>
                            <m:t>𝜕</m:t>
                          </m:r>
                          <m:r>
                            <a:rPr lang="en-IN" sz="1600" i="1">
                              <a:latin typeface="Cambria Math" panose="02040503050406030204" pitchFamily="18" charset="0"/>
                              <a:ea typeface="Cambria Math" panose="02040503050406030204" pitchFamily="18" charset="0"/>
                            </a:rPr>
                            <m:t>𝑡</m:t>
                          </m:r>
                        </m:den>
                      </m:f>
                    </m:oMath>
                  </m:oMathPara>
                </a14:m>
                <a:endParaRPr lang="en-IN"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3322345" y="4572000"/>
                <a:ext cx="1502912" cy="468205"/>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475207" y="3228793"/>
                <a:ext cx="1096390" cy="2569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600" i="1">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𝐷</m:t>
                          </m:r>
                        </m:e>
                        <m:sub>
                          <m:r>
                            <a:rPr lang="en-IN" sz="1600" i="1">
                              <a:latin typeface="Cambria Math" panose="02040503050406030204" pitchFamily="18" charset="0"/>
                              <a:ea typeface="Cambria Math" panose="02040503050406030204" pitchFamily="18" charset="0"/>
                            </a:rPr>
                            <m:t>𝑖</m:t>
                          </m:r>
                          <m:r>
                            <a:rPr lang="en-IN" sz="1600" i="1">
                              <a:latin typeface="Cambria Math" panose="02040503050406030204" pitchFamily="18" charset="0"/>
                              <a:ea typeface="Cambria Math" panose="02040503050406030204" pitchFamily="18" charset="0"/>
                            </a:rPr>
                            <m:t>,</m:t>
                          </m:r>
                          <m:r>
                            <m:rPr>
                              <m:sty m:val="p"/>
                            </m:rPr>
                            <a:rPr lang="en-IN" sz="1600">
                              <a:latin typeface="Cambria Math" panose="02040503050406030204" pitchFamily="18" charset="0"/>
                              <a:ea typeface="Cambria Math" panose="02040503050406030204" pitchFamily="18" charset="0"/>
                            </a:rPr>
                            <m:t>eff</m:t>
                          </m:r>
                        </m:sub>
                      </m:sSub>
                      <m:r>
                        <a:rPr lang="en-IN" sz="1600" b="0" i="1" smtClean="0">
                          <a:latin typeface="Cambria Math" panose="02040503050406030204" pitchFamily="18" charset="0"/>
                        </a:rPr>
                        <m:t>=</m:t>
                      </m:r>
                      <m:sSub>
                        <m:sSubPr>
                          <m:ctrlPr>
                            <a:rPr lang="en-IN" sz="1600" i="1">
                              <a:latin typeface="Cambria Math"/>
                              <a:ea typeface="Cambria Math" panose="02040503050406030204" pitchFamily="18" charset="0"/>
                            </a:rPr>
                          </m:ctrlPr>
                        </m:sSubPr>
                        <m:e>
                          <m:sSub>
                            <m:sSubPr>
                              <m:ctrlPr>
                                <a:rPr lang="en-IN" sz="1600" i="1">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𝜀</m:t>
                              </m:r>
                            </m:e>
                            <m:sub>
                              <m:r>
                                <a:rPr lang="en-IN" sz="1600" i="1">
                                  <a:latin typeface="Cambria Math" panose="02040503050406030204" pitchFamily="18" charset="0"/>
                                  <a:ea typeface="Cambria Math" panose="02040503050406030204" pitchFamily="18" charset="0"/>
                                </a:rPr>
                                <m:t>𝑙</m:t>
                              </m:r>
                            </m:sub>
                          </m:sSub>
                          <m:r>
                            <a:rPr lang="en-IN" sz="1600" i="1">
                              <a:latin typeface="Cambria Math" panose="02040503050406030204" pitchFamily="18" charset="0"/>
                              <a:ea typeface="Cambria Math" panose="02040503050406030204" pitchFamily="18" charset="0"/>
                            </a:rPr>
                            <m:t>𝐷</m:t>
                          </m:r>
                        </m:e>
                        <m:sub>
                          <m:r>
                            <a:rPr lang="en-IN" sz="1600" i="1">
                              <a:latin typeface="Cambria Math" panose="02040503050406030204" pitchFamily="18" charset="0"/>
                              <a:ea typeface="Cambria Math" panose="02040503050406030204" pitchFamily="18" charset="0"/>
                            </a:rPr>
                            <m:t>𝑖</m:t>
                          </m:r>
                        </m:sub>
                      </m:sSub>
                    </m:oMath>
                  </m:oMathPara>
                </a14:m>
                <a:endParaRPr lang="en-IN"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3475207" y="3228793"/>
                <a:ext cx="1096390" cy="256993"/>
              </a:xfrm>
              <a:prstGeom prst="rect">
                <a:avLst/>
              </a:prstGeom>
              <a:blipFill rotWithShape="1">
                <a:blip r:embed="rId5"/>
                <a:stretch>
                  <a:fillRect l="-3333" r="-1111" b="-1190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2494649" y="5334000"/>
                <a:ext cx="4264565" cy="468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600" i="1" smtClean="0">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𝜀</m:t>
                          </m:r>
                        </m:e>
                        <m:sub>
                          <m:r>
                            <a:rPr lang="en-IN" sz="1600" i="1">
                              <a:latin typeface="Cambria Math" panose="02040503050406030204" pitchFamily="18" charset="0"/>
                              <a:ea typeface="Cambria Math" panose="02040503050406030204" pitchFamily="18" charset="0"/>
                            </a:rPr>
                            <m:t>𝑙</m:t>
                          </m:r>
                        </m:sub>
                      </m:sSub>
                      <m:f>
                        <m:fPr>
                          <m:ctrlPr>
                            <a:rPr lang="en-IN" sz="1600" i="1" smtClean="0">
                              <a:latin typeface="Cambria Math"/>
                            </a:rPr>
                          </m:ctrlPr>
                        </m:fPr>
                        <m:num>
                          <m:r>
                            <a:rPr lang="en-IN" sz="1600" i="1" smtClean="0">
                              <a:latin typeface="Cambria Math" panose="02040503050406030204" pitchFamily="18" charset="0"/>
                              <a:ea typeface="Cambria Math" panose="02040503050406030204" pitchFamily="18" charset="0"/>
                            </a:rPr>
                            <m:t>𝜕</m:t>
                          </m:r>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𝑐</m:t>
                              </m:r>
                            </m:e>
                            <m:sub>
                              <m:r>
                                <a:rPr lang="en-IN" sz="1600" b="0" i="1" smtClean="0">
                                  <a:latin typeface="Cambria Math" panose="02040503050406030204" pitchFamily="18" charset="0"/>
                                  <a:ea typeface="Cambria Math" panose="02040503050406030204" pitchFamily="18" charset="0"/>
                                </a:rPr>
                                <m:t>𝑖</m:t>
                              </m:r>
                            </m:sub>
                          </m:sSub>
                        </m:num>
                        <m:den>
                          <m:r>
                            <a:rPr lang="en-IN" sz="1600" i="1" smtClean="0">
                              <a:latin typeface="Cambria Math" panose="02040503050406030204" pitchFamily="18" charset="0"/>
                              <a:ea typeface="Cambria Math" panose="02040503050406030204" pitchFamily="18" charset="0"/>
                            </a:rPr>
                            <m:t>𝜕</m:t>
                          </m:r>
                          <m:r>
                            <a:rPr lang="en-IN" sz="1600" b="0" i="1" smtClean="0">
                              <a:latin typeface="Cambria Math" panose="02040503050406030204" pitchFamily="18" charset="0"/>
                              <a:ea typeface="Cambria Math" panose="02040503050406030204" pitchFamily="18" charset="0"/>
                            </a:rPr>
                            <m:t>𝑡</m:t>
                          </m:r>
                        </m:den>
                      </m:f>
                      <m:r>
                        <a:rPr lang="en-IN" sz="1600" b="0" i="1" smtClean="0">
                          <a:latin typeface="Cambria Math" panose="02040503050406030204" pitchFamily="18" charset="0"/>
                        </a:rPr>
                        <m:t>+</m:t>
                      </m:r>
                      <m:r>
                        <a:rPr lang="en-IN" sz="1600" b="0" i="1" smtClean="0">
                          <a:latin typeface="Cambria Math" panose="02040503050406030204" pitchFamily="18" charset="0"/>
                          <a:ea typeface="Cambria Math" panose="02040503050406030204" pitchFamily="18" charset="0"/>
                        </a:rPr>
                        <m:t>𝛻</m:t>
                      </m:r>
                      <m:r>
                        <a:rPr lang="en-IN" sz="1600" b="0" i="1" smtClean="0">
                          <a:latin typeface="Cambria Math" panose="02040503050406030204" pitchFamily="18" charset="0"/>
                          <a:ea typeface="Cambria Math" panose="02040503050406030204" pitchFamily="18" charset="0"/>
                        </a:rPr>
                        <m:t>∙</m:t>
                      </m:r>
                      <m:d>
                        <m:dPr>
                          <m:ctrlPr>
                            <a:rPr lang="en-IN" sz="1600" b="0" i="1" smtClean="0">
                              <a:latin typeface="Cambria Math" panose="02040503050406030204" pitchFamily="18" charset="0"/>
                              <a:ea typeface="Cambria Math" panose="02040503050406030204" pitchFamily="18" charset="0"/>
                            </a:rPr>
                          </m:ctrlPr>
                        </m:dPr>
                        <m:e>
                          <m:r>
                            <a:rPr lang="en-IN" sz="1600" b="0" i="1" smtClean="0">
                              <a:latin typeface="Cambria Math" panose="02040503050406030204" pitchFamily="18" charset="0"/>
                              <a:ea typeface="Cambria Math" panose="02040503050406030204" pitchFamily="18" charset="0"/>
                            </a:rPr>
                            <m:t>−</m:t>
                          </m:r>
                          <m:sSub>
                            <m:sSubPr>
                              <m:ctrlPr>
                                <a:rPr lang="en-IN" sz="1600" b="0" i="1" smtClean="0">
                                  <a:latin typeface="Cambria Math"/>
                                  <a:ea typeface="Cambria Math" panose="02040503050406030204" pitchFamily="18" charset="0"/>
                                </a:rPr>
                              </m:ctrlPr>
                            </m:sSubPr>
                            <m:e>
                              <m:sSub>
                                <m:sSubPr>
                                  <m:ctrlPr>
                                    <a:rPr lang="en-IN" sz="1600" i="1">
                                      <a:latin typeface="Cambria Math"/>
                                      <a:ea typeface="Cambria Math" panose="02040503050406030204" pitchFamily="18" charset="0"/>
                                    </a:rPr>
                                  </m:ctrlPr>
                                </m:sSubPr>
                                <m:e>
                                  <m:r>
                                    <a:rPr lang="en-IN" sz="1600" i="1">
                                      <a:latin typeface="Cambria Math" panose="02040503050406030204" pitchFamily="18" charset="0"/>
                                      <a:ea typeface="Cambria Math" panose="02040503050406030204" pitchFamily="18" charset="0"/>
                                    </a:rPr>
                                    <m:t>𝜀</m:t>
                                  </m:r>
                                </m:e>
                                <m:sub>
                                  <m:r>
                                    <a:rPr lang="en-IN" sz="1600" i="1">
                                      <a:latin typeface="Cambria Math" panose="02040503050406030204" pitchFamily="18" charset="0"/>
                                      <a:ea typeface="Cambria Math" panose="02040503050406030204" pitchFamily="18" charset="0"/>
                                    </a:rPr>
                                    <m:t>𝑙</m:t>
                                  </m:r>
                                </m:sub>
                              </m:sSub>
                              <m:r>
                                <a:rPr lang="en-IN" sz="1600" b="0" i="1" smtClean="0">
                                  <a:latin typeface="Cambria Math" panose="02040503050406030204" pitchFamily="18" charset="0"/>
                                  <a:ea typeface="Cambria Math" panose="02040503050406030204" pitchFamily="18" charset="0"/>
                                </a:rPr>
                                <m:t>𝐷</m:t>
                              </m:r>
                            </m:e>
                            <m:sub>
                              <m:r>
                                <a:rPr lang="en-IN" sz="1600" b="0" i="1" smtClean="0">
                                  <a:latin typeface="Cambria Math" panose="02040503050406030204" pitchFamily="18" charset="0"/>
                                  <a:ea typeface="Cambria Math" panose="02040503050406030204" pitchFamily="18" charset="0"/>
                                </a:rPr>
                                <m:t>𝑖</m:t>
                              </m:r>
                            </m:sub>
                          </m:sSub>
                          <m:r>
                            <a:rPr lang="en-IN" sz="1600" b="0" i="1" smtClean="0">
                              <a:latin typeface="Cambria Math" panose="02040503050406030204" pitchFamily="18" charset="0"/>
                              <a:ea typeface="Cambria Math" panose="02040503050406030204" pitchFamily="18" charset="0"/>
                            </a:rPr>
                            <m:t>𝛻</m:t>
                          </m:r>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𝑐</m:t>
                              </m:r>
                            </m:e>
                            <m:sub>
                              <m:r>
                                <a:rPr lang="en-IN" sz="1600" b="0" i="1" smtClean="0">
                                  <a:latin typeface="Cambria Math" panose="02040503050406030204" pitchFamily="18" charset="0"/>
                                  <a:ea typeface="Cambria Math" panose="02040503050406030204" pitchFamily="18" charset="0"/>
                                </a:rPr>
                                <m:t>𝑖</m:t>
                              </m:r>
                            </m:sub>
                          </m:sSub>
                          <m:r>
                            <a:rPr lang="en-IN" sz="1600" b="0" i="1" smtClean="0">
                              <a:latin typeface="Cambria Math" panose="02040503050406030204" pitchFamily="18" charset="0"/>
                              <a:ea typeface="Cambria Math" panose="02040503050406030204" pitchFamily="18" charset="0"/>
                            </a:rPr>
                            <m:t>−</m:t>
                          </m:r>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𝑧</m:t>
                              </m:r>
                            </m:e>
                            <m:sub>
                              <m:r>
                                <a:rPr lang="en-IN" sz="1600" b="0" i="1" smtClean="0">
                                  <a:latin typeface="Cambria Math" panose="02040503050406030204" pitchFamily="18" charset="0"/>
                                  <a:ea typeface="Cambria Math" panose="02040503050406030204" pitchFamily="18" charset="0"/>
                                </a:rPr>
                                <m:t>𝑖</m:t>
                              </m:r>
                            </m:sub>
                          </m:sSub>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𝑢</m:t>
                              </m:r>
                            </m:e>
                            <m:sub>
                              <m:r>
                                <a:rPr lang="en-IN" sz="1600" b="0" i="1" smtClean="0">
                                  <a:latin typeface="Cambria Math" panose="02040503050406030204" pitchFamily="18" charset="0"/>
                                  <a:ea typeface="Cambria Math" panose="02040503050406030204" pitchFamily="18" charset="0"/>
                                </a:rPr>
                                <m:t>𝑚</m:t>
                              </m:r>
                              <m:r>
                                <a:rPr lang="en-IN" sz="1600" b="0" i="1" smtClean="0">
                                  <a:latin typeface="Cambria Math" panose="02040503050406030204" pitchFamily="18" charset="0"/>
                                  <a:ea typeface="Cambria Math" panose="02040503050406030204" pitchFamily="18" charset="0"/>
                                </a:rPr>
                                <m:t>,</m:t>
                              </m:r>
                              <m:r>
                                <a:rPr lang="en-IN" sz="1600" b="0" i="1" smtClean="0">
                                  <a:latin typeface="Cambria Math" panose="02040503050406030204" pitchFamily="18" charset="0"/>
                                  <a:ea typeface="Cambria Math" panose="02040503050406030204" pitchFamily="18" charset="0"/>
                                </a:rPr>
                                <m:t>𝑖</m:t>
                              </m:r>
                            </m:sub>
                          </m:sSub>
                          <m:r>
                            <a:rPr lang="en-IN" sz="1600" b="0" i="1" smtClean="0">
                              <a:latin typeface="Cambria Math" panose="02040503050406030204" pitchFamily="18" charset="0"/>
                              <a:ea typeface="Cambria Math" panose="02040503050406030204" pitchFamily="18" charset="0"/>
                            </a:rPr>
                            <m:t>𝐹</m:t>
                          </m:r>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𝑐</m:t>
                              </m:r>
                            </m:e>
                            <m:sub>
                              <m:r>
                                <a:rPr lang="en-IN" sz="1600" b="0" i="1" smtClean="0">
                                  <a:latin typeface="Cambria Math" panose="02040503050406030204" pitchFamily="18" charset="0"/>
                                  <a:ea typeface="Cambria Math" panose="02040503050406030204" pitchFamily="18" charset="0"/>
                                </a:rPr>
                                <m:t>𝑖</m:t>
                              </m:r>
                            </m:sub>
                          </m:sSub>
                          <m:r>
                            <a:rPr lang="en-IN" sz="1600" b="0" i="1" smtClean="0">
                              <a:latin typeface="Cambria Math" panose="02040503050406030204" pitchFamily="18" charset="0"/>
                              <a:ea typeface="Cambria Math" panose="02040503050406030204" pitchFamily="18" charset="0"/>
                            </a:rPr>
                            <m:t>𝛻</m:t>
                          </m:r>
                          <m:sSub>
                            <m:sSubPr>
                              <m:ctrlPr>
                                <a:rPr lang="en-IN" sz="1600" b="0" i="1" smtClean="0">
                                  <a:latin typeface="Cambria Math"/>
                                  <a:ea typeface="Cambria Math" panose="02040503050406030204" pitchFamily="18" charset="0"/>
                                </a:rPr>
                              </m:ctrlPr>
                            </m:sSubPr>
                            <m:e>
                              <m:r>
                                <a:rPr lang="en-IN" sz="1600" b="0" i="1" smtClean="0">
                                  <a:latin typeface="Cambria Math" panose="02040503050406030204" pitchFamily="18" charset="0"/>
                                  <a:ea typeface="Cambria Math" panose="02040503050406030204" pitchFamily="18" charset="0"/>
                                </a:rPr>
                                <m:t>𝜙</m:t>
                              </m:r>
                            </m:e>
                            <m:sub>
                              <m:r>
                                <a:rPr lang="en-IN" sz="1600" b="0" i="1" smtClean="0">
                                  <a:latin typeface="Cambria Math" panose="02040503050406030204" pitchFamily="18" charset="0"/>
                                  <a:ea typeface="Cambria Math" panose="02040503050406030204" pitchFamily="18" charset="0"/>
                                </a:rPr>
                                <m:t>𝑙</m:t>
                              </m:r>
                            </m:sub>
                          </m:sSub>
                        </m:e>
                      </m:d>
                      <m:r>
                        <a:rPr lang="en-IN" sz="1600" b="0" i="1" smtClean="0">
                          <a:latin typeface="Cambria Math" panose="02040503050406030204" pitchFamily="18" charset="0"/>
                        </a:rPr>
                        <m:t>=</m:t>
                      </m:r>
                      <m:r>
                        <a:rPr lang="sv-SE" sz="1600" b="0" i="1" smtClean="0">
                          <a:latin typeface="Cambria Math"/>
                        </a:rPr>
                        <m:t>−</m:t>
                      </m:r>
                      <m:f>
                        <m:fPr>
                          <m:ctrlPr>
                            <a:rPr lang="sv-SE" sz="1600" i="1">
                              <a:latin typeface="Cambria Math"/>
                            </a:rPr>
                          </m:ctrlPr>
                        </m:fPr>
                        <m:num>
                          <m:sSub>
                            <m:sSubPr>
                              <m:ctrlPr>
                                <a:rPr lang="sv-SE" sz="1600" i="1">
                                  <a:latin typeface="Cambria Math"/>
                                </a:rPr>
                              </m:ctrlPr>
                            </m:sSubPr>
                            <m:e>
                              <m:r>
                                <m:rPr>
                                  <m:sty m:val="p"/>
                                </m:rPr>
                                <a:rPr lang="el-GR" sz="1600" i="1">
                                  <a:latin typeface="Cambria Math"/>
                                </a:rPr>
                                <m:t>ν</m:t>
                              </m:r>
                            </m:e>
                            <m:sub>
                              <m:r>
                                <a:rPr lang="sv-SE" sz="1600" i="1">
                                  <a:latin typeface="Cambria Math"/>
                                </a:rPr>
                                <m:t>𝑖</m:t>
                              </m:r>
                            </m:sub>
                          </m:sSub>
                          <m:sSub>
                            <m:sSubPr>
                              <m:ctrlPr>
                                <a:rPr lang="sv-SE" sz="1600" i="1">
                                  <a:latin typeface="Cambria Math"/>
                                </a:rPr>
                              </m:ctrlPr>
                            </m:sSubPr>
                            <m:e>
                              <m:r>
                                <a:rPr lang="sv-SE" sz="1600" i="1">
                                  <a:latin typeface="Cambria Math"/>
                                </a:rPr>
                                <m:t>𝑖</m:t>
                              </m:r>
                            </m:e>
                            <m:sub>
                              <m:r>
                                <a:rPr lang="sv-SE" sz="1600" i="1">
                                  <a:latin typeface="Cambria Math"/>
                                </a:rPr>
                                <m:t>𝑣</m:t>
                              </m:r>
                            </m:sub>
                          </m:sSub>
                          <m:r>
                            <m:rPr>
                              <m:nor/>
                            </m:rPr>
                            <a:rPr lang="en-IN" sz="2800" dirty="0"/>
                            <m:t> </m:t>
                          </m:r>
                        </m:num>
                        <m:den>
                          <m:r>
                            <a:rPr lang="sv-SE" sz="1600" i="1">
                              <a:latin typeface="Cambria Math"/>
                            </a:rPr>
                            <m:t>𝑛𝐹</m:t>
                          </m:r>
                        </m:den>
                      </m:f>
                    </m:oMath>
                  </m:oMathPara>
                </a14:m>
                <a:endParaRPr lang="en-IN" sz="2800" dirty="0"/>
              </a:p>
            </p:txBody>
          </p:sp>
        </mc:Choice>
        <mc:Fallback>
          <p:sp>
            <p:nvSpPr>
              <p:cNvPr id="8" name="TextBox 7"/>
              <p:cNvSpPr txBox="1">
                <a:spLocks noRot="1" noChangeAspect="1" noMove="1" noResize="1" noEditPoints="1" noAdjustHandles="1" noChangeArrowheads="1" noChangeShapeType="1" noTextEdit="1"/>
              </p:cNvSpPr>
              <p:nvPr/>
            </p:nvSpPr>
            <p:spPr>
              <a:xfrm>
                <a:off x="2494649" y="5334000"/>
                <a:ext cx="4264565" cy="468205"/>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31400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Setup</a:t>
            </a:r>
          </a:p>
        </p:txBody>
      </p:sp>
      <p:sp>
        <p:nvSpPr>
          <p:cNvPr id="5" name="Content Placeholder 4"/>
          <p:cNvSpPr>
            <a:spLocks noGrp="1"/>
          </p:cNvSpPr>
          <p:nvPr>
            <p:ph idx="1"/>
          </p:nvPr>
        </p:nvSpPr>
        <p:spPr/>
        <p:txBody>
          <a:bodyPr/>
          <a:lstStyle/>
          <a:p>
            <a:r>
              <a:rPr lang="en-US" sz="1600" dirty="0"/>
              <a:t>The </a:t>
            </a:r>
            <a:r>
              <a:rPr lang="en-US" sz="1600" dirty="0" smtClean="0"/>
              <a:t>copper deposition reaction current density </a:t>
            </a:r>
            <a:r>
              <a:rPr lang="en-US" sz="1600" dirty="0" smtClean="0"/>
              <a:t>is added as a source term in the domain, using the level set </a:t>
            </a:r>
            <a:r>
              <a:rPr lang="en-US" sz="1600" dirty="0"/>
              <a:t>delta function </a:t>
            </a:r>
            <a:r>
              <a:rPr lang="en-US" sz="1600" dirty="0" smtClean="0"/>
              <a:t>to represent the deposition reaction along the deforming boundary</a:t>
            </a:r>
          </a:p>
          <a:p>
            <a:endParaRPr lang="en-US" sz="1600" dirty="0"/>
          </a:p>
          <a:p>
            <a:endParaRPr lang="en-US" sz="1600" dirty="0" smtClean="0"/>
          </a:p>
          <a:p>
            <a:r>
              <a:rPr lang="en-US" sz="1600" dirty="0" smtClean="0"/>
              <a:t>The </a:t>
            </a:r>
            <a:r>
              <a:rPr lang="en-US" sz="1600" dirty="0"/>
              <a:t>initial value of level set variable is assumed to be 1 in the electrolyte domain.</a:t>
            </a:r>
          </a:p>
          <a:p>
            <a:endParaRPr lang="en-US" sz="1600" dirty="0"/>
          </a:p>
          <a:p>
            <a:r>
              <a:rPr lang="en-US" sz="1600" dirty="0"/>
              <a:t>The level set variable of value 0.5 represents the depositing cathode boundary.</a:t>
            </a:r>
          </a:p>
          <a:p>
            <a:endParaRPr lang="en-US" sz="1600" dirty="0"/>
          </a:p>
          <a:p>
            <a:r>
              <a:rPr lang="en-US" sz="1600" dirty="0"/>
              <a:t>The Inlet node with level set variable of value 0 is prescribed at the cathode boundary while  the rest of boundaries of </a:t>
            </a:r>
            <a:r>
              <a:rPr lang="en-US" sz="1600" dirty="0" smtClean="0"/>
              <a:t>the </a:t>
            </a:r>
            <a:r>
              <a:rPr lang="en-US" sz="1600" dirty="0"/>
              <a:t>computational domain are prescribed with the Outlet node.</a:t>
            </a:r>
          </a:p>
          <a:p>
            <a:endParaRPr lang="en-US" sz="1600" dirty="0"/>
          </a:p>
          <a:p>
            <a:r>
              <a:rPr lang="en-US" sz="1600" dirty="0"/>
              <a:t>The level set variable is </a:t>
            </a:r>
            <a:r>
              <a:rPr lang="en-US" sz="1600" dirty="0" err="1"/>
              <a:t>advected</a:t>
            </a:r>
            <a:r>
              <a:rPr lang="en-US" sz="1600" dirty="0"/>
              <a:t> by </a:t>
            </a:r>
            <a:r>
              <a:rPr lang="en-US" sz="1600" dirty="0" smtClean="0"/>
              <a:t>the velocity field, </a:t>
            </a:r>
            <a:r>
              <a:rPr lang="en-US" sz="1600" dirty="0"/>
              <a:t>which is estimated from the local current density. </a:t>
            </a:r>
          </a:p>
          <a:p>
            <a:pPr marL="0" indent="0">
              <a:buNone/>
            </a:pPr>
            <a:endParaRPr lang="en-IN" sz="1600" dirty="0"/>
          </a:p>
        </p:txBody>
      </p:sp>
      <mc:AlternateContent xmlns:mc="http://schemas.openxmlformats.org/markup-compatibility/2006">
        <mc:Choice xmlns:a14="http://schemas.microsoft.com/office/drawing/2010/main" Requires="a14">
          <p:sp>
            <p:nvSpPr>
              <p:cNvPr id="4" name="TextBox 3"/>
              <p:cNvSpPr txBox="1"/>
              <p:nvPr/>
            </p:nvSpPr>
            <p:spPr>
              <a:xfrm>
                <a:off x="4038600" y="2626407"/>
                <a:ext cx="8979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600" i="1" smtClean="0">
                              <a:latin typeface="Cambria Math"/>
                            </a:rPr>
                          </m:ctrlPr>
                        </m:sSubPr>
                        <m:e>
                          <m:r>
                            <a:rPr lang="sv-SE" sz="1600" b="0" i="1" smtClean="0">
                              <a:latin typeface="Cambria Math"/>
                            </a:rPr>
                            <m:t>𝑖</m:t>
                          </m:r>
                        </m:e>
                        <m:sub>
                          <m:r>
                            <a:rPr lang="sv-SE" sz="1600" b="0" i="1" smtClean="0">
                              <a:latin typeface="Cambria Math"/>
                            </a:rPr>
                            <m:t>𝑣</m:t>
                          </m:r>
                        </m:sub>
                      </m:sSub>
                      <m:r>
                        <a:rPr lang="en-IN" sz="1600" b="0" i="1" smtClean="0">
                          <a:latin typeface="Cambria Math" panose="02040503050406030204" pitchFamily="18" charset="0"/>
                        </a:rPr>
                        <m:t>=</m:t>
                      </m:r>
                      <m:sSub>
                        <m:sSubPr>
                          <m:ctrlPr>
                            <a:rPr lang="en-IN" sz="1600" i="1">
                              <a:latin typeface="Cambria Math"/>
                            </a:rPr>
                          </m:ctrlPr>
                        </m:sSubPr>
                        <m:e>
                          <m:r>
                            <a:rPr lang="sv-SE" sz="1600" i="1">
                              <a:latin typeface="Cambria Math"/>
                            </a:rPr>
                            <m:t>𝑖</m:t>
                          </m:r>
                        </m:e>
                        <m:sub>
                          <m:r>
                            <a:rPr lang="sv-SE" sz="1600" b="0" i="1" smtClean="0">
                              <a:latin typeface="Cambria Math"/>
                            </a:rPr>
                            <m:t>𝑙𝑜𝑐</m:t>
                          </m:r>
                        </m:sub>
                      </m:sSub>
                      <m:r>
                        <a:rPr lang="sv-SE" sz="1600" b="0" i="1" smtClean="0">
                          <a:latin typeface="Cambria Math"/>
                        </a:rPr>
                        <m:t>𝛿</m:t>
                      </m:r>
                    </m:oMath>
                  </m:oMathPara>
                </a14:m>
                <a:endParaRPr lang="en-IN" sz="1600" dirty="0"/>
              </a:p>
            </p:txBody>
          </p:sp>
        </mc:Choice>
        <mc:Fallback>
          <p:sp>
            <p:nvSpPr>
              <p:cNvPr id="4" name="TextBox 3"/>
              <p:cNvSpPr txBox="1">
                <a:spLocks noRot="1" noChangeAspect="1" noMove="1" noResize="1" noEditPoints="1" noAdjustHandles="1" noChangeArrowheads="1" noChangeShapeType="1" noTextEdit="1"/>
              </p:cNvSpPr>
              <p:nvPr/>
            </p:nvSpPr>
            <p:spPr>
              <a:xfrm>
                <a:off x="4038600" y="2626407"/>
                <a:ext cx="897938" cy="246221"/>
              </a:xfrm>
              <a:prstGeom prst="rect">
                <a:avLst/>
              </a:prstGeom>
              <a:blipFill rotWithShape="1">
                <a:blip r:embed="rId2"/>
                <a:stretch>
                  <a:fillRect l="-4762" r="-4082" b="-15000"/>
                </a:stretch>
              </a:blipFill>
            </p:spPr>
            <p:txBody>
              <a:bodyPr/>
              <a:lstStyle/>
              <a:p>
                <a:r>
                  <a:rPr lang="en-US">
                    <a:noFill/>
                  </a:rPr>
                  <a:t> </a:t>
                </a:r>
              </a:p>
            </p:txBody>
          </p:sp>
        </mc:Fallback>
      </mc:AlternateContent>
    </p:spTree>
    <p:extLst>
      <p:ext uri="{BB962C8B-B14F-4D97-AF65-F5344CB8AC3E}">
        <p14:creationId xmlns:p14="http://schemas.microsoft.com/office/powerpoint/2010/main" val="1692812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r>
              <a:rPr lang="en-IN" dirty="0"/>
              <a:t>Model Results</a:t>
            </a:r>
          </a:p>
        </p:txBody>
      </p:sp>
      <p:pic>
        <p:nvPicPr>
          <p:cNvPr id="12" name="Picture 11"/>
          <p:cNvPicPr>
            <a:picLocks noChangeAspect="1"/>
          </p:cNvPicPr>
          <p:nvPr/>
        </p:nvPicPr>
        <p:blipFill>
          <a:blip r:embed="rId2"/>
          <a:stretch>
            <a:fillRect/>
          </a:stretch>
        </p:blipFill>
        <p:spPr>
          <a:xfrm>
            <a:off x="1219200" y="1586146"/>
            <a:ext cx="6096000" cy="4572000"/>
          </a:xfrm>
          <a:prstGeom prst="rect">
            <a:avLst/>
          </a:prstGeom>
        </p:spPr>
      </p:pic>
      <p:pic>
        <p:nvPicPr>
          <p:cNvPr id="13" name="Picture 12"/>
          <p:cNvPicPr>
            <a:picLocks noChangeAspect="1"/>
          </p:cNvPicPr>
          <p:nvPr/>
        </p:nvPicPr>
        <p:blipFill>
          <a:blip r:embed="rId3"/>
          <a:stretch>
            <a:fillRect/>
          </a:stretch>
        </p:blipFill>
        <p:spPr>
          <a:xfrm>
            <a:off x="1219200" y="1600200"/>
            <a:ext cx="6096000" cy="4572000"/>
          </a:xfrm>
          <a:prstGeom prst="rect">
            <a:avLst/>
          </a:prstGeom>
        </p:spPr>
      </p:pic>
    </p:spTree>
    <p:extLst>
      <p:ext uri="{BB962C8B-B14F-4D97-AF65-F5344CB8AC3E}">
        <p14:creationId xmlns:p14="http://schemas.microsoft.com/office/powerpoint/2010/main" val="163279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Results</a:t>
            </a:r>
          </a:p>
        </p:txBody>
      </p:sp>
      <p:sp>
        <p:nvSpPr>
          <p:cNvPr id="5" name="Content Placeholder 4"/>
          <p:cNvSpPr>
            <a:spLocks noGrp="1"/>
          </p:cNvSpPr>
          <p:nvPr>
            <p:ph idx="1"/>
          </p:nvPr>
        </p:nvSpPr>
        <p:spPr/>
        <p:txBody>
          <a:bodyPr>
            <a:normAutofit lnSpcReduction="10000"/>
          </a:bodyPr>
          <a:lstStyle/>
          <a:p>
            <a:r>
              <a:rPr lang="en-US" sz="1800" dirty="0"/>
              <a:t>The model results demonstrate the evolution of </a:t>
            </a:r>
            <a:r>
              <a:rPr lang="en-US" sz="1800" dirty="0" smtClean="0"/>
              <a:t>the boundary (level </a:t>
            </a:r>
            <a:r>
              <a:rPr lang="en-US" sz="1800" dirty="0"/>
              <a:t>set </a:t>
            </a:r>
            <a:r>
              <a:rPr lang="en-US" sz="1800" dirty="0" smtClean="0"/>
              <a:t>variable = 0.5) and </a:t>
            </a:r>
            <a:r>
              <a:rPr lang="en-US" sz="1800" dirty="0"/>
              <a:t>ionic concentration of copper ions with time.</a:t>
            </a:r>
            <a:endParaRPr lang="en-IN" sz="1800" dirty="0"/>
          </a:p>
          <a:p>
            <a:r>
              <a:rPr lang="en-IN" sz="1800" dirty="0"/>
              <a:t>It can be seen that the copper deposition rate is considerably higher at the mouth of a trench than that at the bottom of the trench which results in the cavity formation. </a:t>
            </a:r>
          </a:p>
          <a:p>
            <a:r>
              <a:rPr lang="en-IN" sz="1800" dirty="0"/>
              <a:t>Nonuniform deposition rate is attributed to nonuniform electrolyte current density distribution which is accentuated by depletion of copper ions at the bottom of the trench.</a:t>
            </a:r>
          </a:p>
          <a:p>
            <a:r>
              <a:rPr lang="en-IN" sz="1800" dirty="0"/>
              <a:t>The model demonstrates how the topological changes such as cavity formation can be simulated using the level set method.</a:t>
            </a:r>
          </a:p>
          <a:p>
            <a:r>
              <a:rPr lang="en-IN" sz="1800" dirty="0"/>
              <a:t>The electrodeposition models developed using the level set method can thus be useful in identifying the cavity or void regions developed during electrodeposition process in complex geometries. </a:t>
            </a:r>
          </a:p>
          <a:p>
            <a:r>
              <a:rPr lang="en-IN" sz="1800" dirty="0"/>
              <a:t>The model results obtained from the level set formulation match well with the application library example of </a:t>
            </a:r>
            <a:r>
              <a:rPr lang="en-US" sz="1800" i="1" dirty="0"/>
              <a:t>Copper Deposition in a Trench </a:t>
            </a:r>
            <a:r>
              <a:rPr lang="en-US" sz="1800" dirty="0"/>
              <a:t>that uses the</a:t>
            </a:r>
            <a:r>
              <a:rPr lang="en-IN" sz="1800" dirty="0"/>
              <a:t> deformed geometry formulation, until cavity formation. </a:t>
            </a:r>
          </a:p>
        </p:txBody>
      </p:sp>
    </p:spTree>
    <p:extLst>
      <p:ext uri="{BB962C8B-B14F-4D97-AF65-F5344CB8AC3E}">
        <p14:creationId xmlns:p14="http://schemas.microsoft.com/office/powerpoint/2010/main" val="731777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a:t>
            </a:r>
          </a:p>
        </p:txBody>
      </p:sp>
      <p:sp>
        <p:nvSpPr>
          <p:cNvPr id="6" name="Content Placeholder 5"/>
          <p:cNvSpPr>
            <a:spLocks noGrp="1"/>
          </p:cNvSpPr>
          <p:nvPr>
            <p:ph sz="half" idx="2"/>
          </p:nvPr>
        </p:nvSpPr>
        <p:spPr>
          <a:xfrm>
            <a:off x="762000" y="1752600"/>
            <a:ext cx="7620000" cy="685800"/>
          </a:xfrm>
        </p:spPr>
        <p:txBody>
          <a:bodyPr>
            <a:noAutofit/>
          </a:bodyPr>
          <a:lstStyle/>
          <a:p>
            <a:pPr marL="457200" indent="-457200">
              <a:buFont typeface="+mj-lt"/>
              <a:buAutoNum type="arabicPeriod"/>
            </a:pPr>
            <a:r>
              <a:rPr lang="en-IN" sz="2000" dirty="0"/>
              <a:t>Copper Deposition in a Trench, Application Library of Electrodeposition Module, COMSOL Multiphysics</a:t>
            </a:r>
            <a:r>
              <a:rPr lang="fr-FR" sz="2000" i="1" dirty="0"/>
              <a:t>.</a:t>
            </a:r>
          </a:p>
        </p:txBody>
      </p:sp>
    </p:spTree>
    <p:extLst>
      <p:ext uri="{BB962C8B-B14F-4D97-AF65-F5344CB8AC3E}">
        <p14:creationId xmlns:p14="http://schemas.microsoft.com/office/powerpoint/2010/main" val="2640985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9389</TotalTime>
  <Words>893</Words>
  <Application>Microsoft Office PowerPoint</Application>
  <PresentationFormat>On-screen Show (4:3)</PresentationFormat>
  <Paragraphs>60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Copper Electrodeposition in a Trench Using the Level Set Method</vt:lpstr>
      <vt:lpstr>Background and Motivation</vt:lpstr>
      <vt:lpstr>Model Geometry and Setup</vt:lpstr>
      <vt:lpstr>Model Setup</vt:lpstr>
      <vt:lpstr>Model Setup</vt:lpstr>
      <vt:lpstr>Model Results</vt:lpstr>
      <vt:lpstr>Model Results</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c</cp:lastModifiedBy>
  <cp:revision>176</cp:revision>
  <cp:lastPrinted>2017-04-26T11:04:35Z</cp:lastPrinted>
  <dcterms:created xsi:type="dcterms:W3CDTF">2006-08-16T00:00:00Z</dcterms:created>
  <dcterms:modified xsi:type="dcterms:W3CDTF">2017-04-26T13:58:13Z</dcterms:modified>
</cp:coreProperties>
</file>