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1"/>
  </p:sldMasterIdLst>
  <p:notesMasterIdLst>
    <p:notesMasterId r:id="rId10"/>
  </p:notesMasterIdLst>
  <p:sldIdLst>
    <p:sldId id="272" r:id="rId2"/>
    <p:sldId id="279" r:id="rId3"/>
    <p:sldId id="274" r:id="rId4"/>
    <p:sldId id="273" r:id="rId5"/>
    <p:sldId id="275" r:id="rId6"/>
    <p:sldId id="276" r:id="rId7"/>
    <p:sldId id="277" r:id="rId8"/>
    <p:sldId id="278" r:id="rId9"/>
  </p:sldIdLst>
  <p:sldSz cx="9144000" cy="6858000" type="screen4x3"/>
  <p:notesSz cx="6858000" cy="9144000"/>
  <p:defaultTextStyle>
    <a:defPPr>
      <a:defRPr lang="sv-SE"/>
    </a:defPPr>
    <a:lvl1pPr marL="0" algn="l" defTabSz="6857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75" algn="l" defTabSz="6857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49" algn="l" defTabSz="6857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624" algn="l" defTabSz="6857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498" algn="l" defTabSz="6857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373" algn="l" defTabSz="6857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246" algn="l" defTabSz="6857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120" algn="l" defTabSz="6857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995" algn="l" defTabSz="6857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126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B6754-E9CC-4B14-9659-6C591300CFEB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1C57B-2B8C-4FD0-A189-5F508C105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47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9" y="1710269"/>
            <a:ext cx="8062912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8933"/>
            <a:ext cx="1837944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8" y="4953000"/>
            <a:ext cx="1837944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2729294" y="4603641"/>
            <a:ext cx="1837944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2729294" y="4967708"/>
            <a:ext cx="1837944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80343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43" y="457200"/>
            <a:ext cx="2949575" cy="1600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79400"/>
            <a:ext cx="48006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43" y="2057400"/>
            <a:ext cx="2949575" cy="381211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40885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5959715"/>
            <a:ext cx="21336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5359402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024571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9" y="1710269"/>
            <a:ext cx="8062912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8817" y="4582089"/>
            <a:ext cx="1836821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928817" y="4946156"/>
            <a:ext cx="1836821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5055883" y="4582089"/>
            <a:ext cx="1836821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5055883" y="4946156"/>
            <a:ext cx="1836821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4576741"/>
            <a:ext cx="1115568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4572000"/>
            <a:ext cx="1115568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3514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1833"/>
            <a:ext cx="70104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573"/>
            <a:ext cx="70104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 algn="ctr">
              <a:buNone/>
              <a:defRPr sz="2000"/>
            </a:lvl2pPr>
            <a:lvl3pPr marL="914310" indent="0" algn="ctr">
              <a:buNone/>
              <a:defRPr sz="1800"/>
            </a:lvl3pPr>
            <a:lvl4pPr marL="1371464" indent="0" algn="ctr">
              <a:buNone/>
              <a:defRPr sz="1600"/>
            </a:lvl4pPr>
            <a:lvl5pPr marL="1828619" indent="0" algn="ctr">
              <a:buNone/>
              <a:defRPr sz="1600"/>
            </a:lvl5pPr>
            <a:lvl6pPr marL="2285772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5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148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81000"/>
            <a:ext cx="805815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71600"/>
            <a:ext cx="805815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08439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1" y="1371606"/>
            <a:ext cx="3965576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371606"/>
            <a:ext cx="3965576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81000"/>
            <a:ext cx="805815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439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43" y="1371606"/>
            <a:ext cx="3970337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 b="1"/>
            </a:lvl2pPr>
            <a:lvl3pPr marL="914310" indent="0">
              <a:buNone/>
              <a:defRPr sz="1800" b="1"/>
            </a:lvl3pPr>
            <a:lvl4pPr marL="1371464" indent="0">
              <a:buNone/>
              <a:defRPr sz="1600" b="1"/>
            </a:lvl4pPr>
            <a:lvl5pPr marL="1828619" indent="0">
              <a:buNone/>
              <a:defRPr sz="1600" b="1"/>
            </a:lvl5pPr>
            <a:lvl6pPr marL="2285772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5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43" y="2209781"/>
            <a:ext cx="3970337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5" y="1371601"/>
            <a:ext cx="3971926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 b="1"/>
            </a:lvl2pPr>
            <a:lvl3pPr marL="914310" indent="0">
              <a:buNone/>
              <a:defRPr sz="1800" b="1"/>
            </a:lvl3pPr>
            <a:lvl4pPr marL="1371464" indent="0">
              <a:buNone/>
              <a:defRPr sz="1600" b="1"/>
            </a:lvl4pPr>
            <a:lvl5pPr marL="1828619" indent="0">
              <a:buNone/>
              <a:defRPr sz="1600" b="1"/>
            </a:lvl5pPr>
            <a:lvl6pPr marL="2285772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5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5" y="2209803"/>
            <a:ext cx="3971926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81000"/>
            <a:ext cx="805815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654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71600"/>
            <a:ext cx="805815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81000"/>
            <a:ext cx="805815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5969000"/>
            <a:ext cx="3027178" cy="406400"/>
          </a:xfrm>
        </p:spPr>
        <p:txBody>
          <a:bodyPr>
            <a:normAutofit/>
          </a:bodyPr>
          <a:lstStyle>
            <a:lvl1pPr marL="0" indent="0">
              <a:buNone/>
              <a:defRPr sz="800" i="1">
                <a:solidFill>
                  <a:srgbClr val="393A39"/>
                </a:solidFill>
              </a:defRPr>
            </a:lvl1pPr>
            <a:lvl2pPr marL="457154" indent="0">
              <a:buNone/>
              <a:defRPr/>
            </a:lvl2pPr>
            <a:lvl3pPr marL="91431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0057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7781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79401"/>
            <a:ext cx="4800600" cy="6299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2000">
                <a:latin typeface="Lato" panose="020F0502020204030203" pitchFamily="34" charset="0"/>
              </a:defRPr>
            </a:lvl4pPr>
            <a:lvl5pPr marL="1828619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43" y="457200"/>
            <a:ext cx="2949575" cy="1600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43" y="2057400"/>
            <a:ext cx="2949575" cy="381211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744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81006"/>
            <a:ext cx="8058150" cy="990601"/>
          </a:xfrm>
          <a:prstGeom prst="rect">
            <a:avLst/>
          </a:prstGeom>
        </p:spPr>
        <p:txBody>
          <a:bodyPr vert="horz" lIns="91432" tIns="45716" rIns="91432" bIns="45716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1601"/>
            <a:ext cx="8058150" cy="5003797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43662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defTabSz="91431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576" indent="-228576" algn="l" defTabSz="91431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32" indent="-228576" algn="l" defTabSz="914310" rtl="0" eaLnBrk="1" latinLnBrk="0" hangingPunct="1">
        <a:lnSpc>
          <a:spcPct val="110000"/>
        </a:lnSpc>
        <a:spcBef>
          <a:spcPts val="500"/>
        </a:spcBef>
        <a:buFont typeface="Lato" panose="020F0502020204030203" pitchFamily="34" charset="0"/>
        <a:buChar char="–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2887" indent="-228576" algn="l" defTabSz="91431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464" indent="0" algn="l" defTabSz="9143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619" indent="0" algn="l" defTabSz="9143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348" indent="-228576" algn="l" defTabSz="9143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4" indent="-228576" algn="l" defTabSz="9143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8" indent="-228576" algn="l" defTabSz="9143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2" indent="-228576" algn="l" defTabSz="9143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0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4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9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2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5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/>
              <a:t>Heat and Moisture in Building Materials</a:t>
            </a:r>
            <a:endParaRPr lang="fr-FR" dirty="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/>
              <a:t>Benchmark from EN15026:2007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8318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Background and Motivation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The model is defined as a benchmark case in norm 15026:2007 annex A</a:t>
            </a:r>
          </a:p>
          <a:p>
            <a:r>
              <a:rPr lang="fr-FR"/>
              <a:t>This model also shows how to use the Heat and Moisture Transport interface.</a:t>
            </a:r>
          </a:p>
          <a:p>
            <a:r>
              <a:rPr lang="en-US"/>
              <a:t>The purpose of the model is to calculate the temperature and moisture profiles at different times after a change in the external conditions (temperature and relative humidity) inside a wall material (kind of concrete).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585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Geometry and Operating Conditions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1D geometry</a:t>
            </a:r>
          </a:p>
          <a:p>
            <a:r>
              <a:rPr lang="fr-FR"/>
              <a:t>Transient analysis during one year</a:t>
            </a:r>
          </a:p>
          <a:p>
            <a:r>
              <a:rPr lang="en-US"/>
              <a:t>Thick single homogeneous material </a:t>
            </a:r>
          </a:p>
          <a:p>
            <a:r>
              <a:rPr lang="en-US"/>
              <a:t>Water losses due to vapor only (no liquid water loss)</a:t>
            </a:r>
          </a:p>
          <a:p>
            <a:r>
              <a:rPr lang="en-US"/>
              <a:t>At the initial condition the relative humidity and the temperature are homogeneous in all the model. When the simulation starts the external  temperature and the relative humidity changes.</a:t>
            </a:r>
          </a:p>
          <a:p>
            <a:pPr lvl="1"/>
            <a:r>
              <a:rPr lang="fr-FR"/>
              <a:t>Initial condition: ϕ = 50 % , T = 20 °C</a:t>
            </a:r>
          </a:p>
          <a:p>
            <a:pPr lvl="1"/>
            <a:r>
              <a:rPr lang="en-US"/>
              <a:t>External conditions change : ϕ = 95 %, Ts = 30 °C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2038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Modeling</a:t>
            </a:r>
            <a:r>
              <a:rPr lang="sv-SE" dirty="0"/>
              <a:t> Interfaces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Multiphysics</a:t>
            </a:r>
            <a:r>
              <a:rPr lang="fr-FR" dirty="0"/>
              <a:t> interface:</a:t>
            </a:r>
          </a:p>
          <a:p>
            <a:pPr lvl="1"/>
            <a:r>
              <a:rPr lang="fr-FR" dirty="0" err="1"/>
              <a:t>Heat</a:t>
            </a:r>
            <a:r>
              <a:rPr lang="fr-FR" dirty="0"/>
              <a:t> and </a:t>
            </a:r>
            <a:r>
              <a:rPr lang="fr-FR" dirty="0" err="1"/>
              <a:t>Moisture</a:t>
            </a:r>
            <a:r>
              <a:rPr lang="fr-FR" dirty="0"/>
              <a:t> Transport</a:t>
            </a:r>
          </a:p>
          <a:p>
            <a:pPr lvl="1"/>
            <a:r>
              <a:rPr lang="fr-FR" dirty="0"/>
              <a:t>(Building Materials version)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r>
              <a:rPr lang="fr-FR" dirty="0"/>
              <a:t>Constituent interfaces:</a:t>
            </a:r>
          </a:p>
          <a:p>
            <a:pPr lvl="1"/>
            <a:r>
              <a:rPr lang="fr-FR" dirty="0" err="1"/>
              <a:t>Heat</a:t>
            </a:r>
            <a:r>
              <a:rPr lang="fr-FR" dirty="0"/>
              <a:t> Transfer in Building Materials (</a:t>
            </a:r>
            <a:r>
              <a:rPr lang="fr-FR" dirty="0" err="1"/>
              <a:t>ht</a:t>
            </a:r>
            <a:r>
              <a:rPr lang="fr-FR" dirty="0"/>
              <a:t>)</a:t>
            </a:r>
          </a:p>
          <a:p>
            <a:pPr lvl="1"/>
            <a:r>
              <a:rPr lang="fr-FR" dirty="0" err="1"/>
              <a:t>Moisture</a:t>
            </a:r>
            <a:r>
              <a:rPr lang="fr-FR" dirty="0"/>
              <a:t> transport in Building Materials (mt)</a:t>
            </a:r>
          </a:p>
          <a:p>
            <a:r>
              <a:rPr lang="fr-FR" dirty="0" err="1"/>
              <a:t>Multiphysics</a:t>
            </a:r>
            <a:r>
              <a:rPr lang="fr-FR" dirty="0"/>
              <a:t> </a:t>
            </a:r>
            <a:r>
              <a:rPr lang="fr-FR" dirty="0" err="1"/>
              <a:t>coupling</a:t>
            </a:r>
            <a:r>
              <a:rPr lang="fr-FR" dirty="0"/>
              <a:t> </a:t>
            </a:r>
            <a:r>
              <a:rPr lang="fr-FR" dirty="0" err="1"/>
              <a:t>node</a:t>
            </a:r>
            <a:r>
              <a:rPr lang="fr-FR" dirty="0"/>
              <a:t>:</a:t>
            </a:r>
          </a:p>
          <a:p>
            <a:pPr lvl="1"/>
            <a:r>
              <a:rPr lang="fr-FR" dirty="0" err="1"/>
              <a:t>Heat</a:t>
            </a:r>
            <a:r>
              <a:rPr lang="fr-FR" dirty="0"/>
              <a:t> and </a:t>
            </a:r>
            <a:r>
              <a:rPr lang="fr-FR" dirty="0" err="1"/>
              <a:t>Moisture</a:t>
            </a:r>
            <a:r>
              <a:rPr lang="fr-FR" dirty="0"/>
              <a:t> (</a:t>
            </a:r>
            <a:r>
              <a:rPr lang="fr-FR" dirty="0" err="1"/>
              <a:t>ham</a:t>
            </a:r>
            <a:r>
              <a:rPr lang="fr-FR" dirty="0"/>
              <a:t>)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0300" y="1504950"/>
            <a:ext cx="2305050" cy="17145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8325" y="3637374"/>
            <a:ext cx="2867025" cy="1066800"/>
          </a:xfrm>
          <a:prstGeom prst="rect">
            <a:avLst/>
          </a:prstGeom>
        </p:spPr>
      </p:pic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9AC32797-0E58-41C9-B535-627B18B92380}"/>
              </a:ext>
            </a:extLst>
          </p:cNvPr>
          <p:cNvCxnSpPr>
            <a:cxnSpLocks/>
          </p:cNvCxnSpPr>
          <p:nvPr/>
        </p:nvCxnSpPr>
        <p:spPr>
          <a:xfrm rot="10800000">
            <a:off x="3730489" y="1868165"/>
            <a:ext cx="2621283" cy="927389"/>
          </a:xfrm>
          <a:prstGeom prst="bentConnector3">
            <a:avLst>
              <a:gd name="adj1" fmla="val 4484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ABEF67A5-4E84-49E3-ACC4-CBD85BB21B32}"/>
              </a:ext>
            </a:extLst>
          </p:cNvPr>
          <p:cNvCxnSpPr>
            <a:cxnSpLocks/>
          </p:cNvCxnSpPr>
          <p:nvPr/>
        </p:nvCxnSpPr>
        <p:spPr>
          <a:xfrm rot="10800000">
            <a:off x="3581400" y="2165798"/>
            <a:ext cx="2971800" cy="810727"/>
          </a:xfrm>
          <a:prstGeom prst="bentConnector3">
            <a:avLst>
              <a:gd name="adj1" fmla="val 5321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F2258EC5-0828-4777-B5C9-5CA1A286EAB3}"/>
              </a:ext>
            </a:extLst>
          </p:cNvPr>
          <p:cNvCxnSpPr>
            <a:cxnSpLocks/>
          </p:cNvCxnSpPr>
          <p:nvPr/>
        </p:nvCxnSpPr>
        <p:spPr>
          <a:xfrm rot="10800000" flipV="1">
            <a:off x="4495800" y="3951223"/>
            <a:ext cx="1295400" cy="11122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FE68E5AE-A01F-475A-B77F-59EC82848E71}"/>
              </a:ext>
            </a:extLst>
          </p:cNvPr>
          <p:cNvCxnSpPr/>
          <p:nvPr/>
        </p:nvCxnSpPr>
        <p:spPr>
          <a:xfrm rot="10800000" flipV="1">
            <a:off x="4953000" y="4170774"/>
            <a:ext cx="838200" cy="17262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C5C507D0-A73B-4988-ACA7-96ACD82433C6}"/>
              </a:ext>
            </a:extLst>
          </p:cNvPr>
          <p:cNvCxnSpPr/>
          <p:nvPr/>
        </p:nvCxnSpPr>
        <p:spPr>
          <a:xfrm rot="10800000" flipV="1">
            <a:off x="3429000" y="4480377"/>
            <a:ext cx="2590800" cy="57267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821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341245"/>
            <a:ext cx="8058150" cy="990600"/>
          </a:xfrm>
        </p:spPr>
        <p:txBody>
          <a:bodyPr vert="horz" lIns="91432" tIns="45716" rIns="91432" bIns="45716" rtlCol="0" anchor="t">
            <a:normAutofit/>
          </a:bodyPr>
          <a:lstStyle/>
          <a:p>
            <a:pPr lvl="1"/>
            <a:r>
              <a:rPr lang="fr-FR" sz="2400" b="1" dirty="0" err="1">
                <a:solidFill>
                  <a:schemeClr val="accent1"/>
                </a:solidFill>
                <a:latin typeface="+mn-lt"/>
              </a:rPr>
              <a:t>Material</a:t>
            </a:r>
            <a:r>
              <a:rPr lang="fr-FR" sz="2400" b="1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fr-FR" sz="2400" b="1" dirty="0" err="1">
                <a:solidFill>
                  <a:schemeClr val="accent1"/>
                </a:solidFill>
                <a:latin typeface="+mn-lt"/>
              </a:rPr>
              <a:t>properties</a:t>
            </a:r>
            <a:r>
              <a:rPr lang="fr-FR" sz="2400" b="1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fr-FR" sz="2400" b="1" dirty="0" err="1">
                <a:solidFill>
                  <a:schemeClr val="accent1"/>
                </a:solidFill>
                <a:latin typeface="+mn-lt"/>
              </a:rPr>
              <a:t>from</a:t>
            </a:r>
            <a:r>
              <a:rPr lang="fr-FR" sz="2400" b="1" dirty="0">
                <a:solidFill>
                  <a:schemeClr val="accent1"/>
                </a:solidFill>
                <a:latin typeface="+mn-lt"/>
              </a:rPr>
              <a:t> EN15026:2007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50809D6B-8C63-4EE1-A58E-F2BA39B519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0" y="4306955"/>
            <a:ext cx="3657600" cy="646046"/>
          </a:xfrm>
        </p:spPr>
        <p:txBody>
          <a:bodyPr/>
          <a:lstStyle/>
          <a:p>
            <a:r>
              <a:rPr lang="fr-FR" dirty="0" err="1"/>
              <a:t>Moisture</a:t>
            </a:r>
            <a:r>
              <a:rPr lang="fr-FR" dirty="0"/>
              <a:t> </a:t>
            </a:r>
            <a:r>
              <a:rPr lang="fr-FR" dirty="0" err="1"/>
              <a:t>storage</a:t>
            </a:r>
            <a:r>
              <a:rPr lang="fr-FR" dirty="0"/>
              <a:t> </a:t>
            </a:r>
            <a:r>
              <a:rPr lang="fr-FR" dirty="0" err="1"/>
              <a:t>function</a:t>
            </a:r>
            <a:r>
              <a:rPr lang="fr-FR" dirty="0"/>
              <a:t> </a:t>
            </a:r>
            <a:r>
              <a:rPr lang="fr-FR" dirty="0" err="1"/>
              <a:t>wc</a:t>
            </a:r>
            <a:r>
              <a:rPr lang="fr-FR" dirty="0"/>
              <a:t> as a </a:t>
            </a:r>
            <a:r>
              <a:rPr lang="fr-FR" dirty="0" err="1"/>
              <a:t>function</a:t>
            </a:r>
            <a:r>
              <a:rPr lang="fr-FR" dirty="0"/>
              <a:t> of the relative </a:t>
            </a:r>
            <a:r>
              <a:rPr lang="fr-FR" dirty="0" err="1"/>
              <a:t>humidity</a:t>
            </a:r>
            <a:r>
              <a:rPr lang="fr-FR" dirty="0"/>
              <a:t>, ϕ. </a:t>
            </a:r>
          </a:p>
          <a:p>
            <a:endParaRPr lang="en-SE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992" y="1331845"/>
            <a:ext cx="3113994" cy="194475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/>
          <a:srcRect r="19726"/>
          <a:stretch/>
        </p:blipFill>
        <p:spPr>
          <a:xfrm>
            <a:off x="721992" y="4325508"/>
            <a:ext cx="3113994" cy="1459503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331845"/>
            <a:ext cx="4114800" cy="286006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66413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ADFD655-5E5D-47C4-9BA7-D94A45AEC15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Temperature and moisture content for exterior and interior sides</a:t>
            </a:r>
          </a:p>
          <a:p>
            <a:r>
              <a:rPr lang="en-US"/>
              <a:t>Initial temperature and relative humidity provided by Ambient settings in the Heat Transfer in Building Materials.</a:t>
            </a:r>
          </a:p>
          <a:p>
            <a:r>
              <a:rPr lang="en-US"/>
              <a:t>Simulation over one year</a:t>
            </a:r>
          </a:p>
          <a:p>
            <a:endParaRPr lang="fr-FR"/>
          </a:p>
          <a:p>
            <a:endParaRPr lang="en-SE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Model definition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017" y="4114800"/>
            <a:ext cx="5953125" cy="124777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75" y="1424081"/>
            <a:ext cx="2733675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368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Temperature profile at d=7, 30, 365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437811" y="6596390"/>
            <a:ext cx="44979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* </a:t>
            </a:r>
            <a:r>
              <a:rPr lang="fr-FR" sz="1100" dirty="0" err="1"/>
              <a:t>Represents</a:t>
            </a:r>
            <a:r>
              <a:rPr lang="fr-FR" sz="1100" dirty="0"/>
              <a:t> the </a:t>
            </a:r>
            <a:r>
              <a:rPr lang="fr-FR" sz="1100" dirty="0" err="1"/>
              <a:t>norm</a:t>
            </a:r>
            <a:r>
              <a:rPr lang="fr-FR" sz="1100" dirty="0"/>
              <a:t> </a:t>
            </a:r>
            <a:r>
              <a:rPr lang="fr-FR" sz="1100" dirty="0" err="1"/>
              <a:t>reference</a:t>
            </a:r>
            <a:r>
              <a:rPr lang="fr-FR" sz="1100" dirty="0"/>
              <a:t> </a:t>
            </a:r>
            <a:r>
              <a:rPr lang="fr-FR" sz="1100" dirty="0" err="1"/>
              <a:t>intervals</a:t>
            </a:r>
            <a:endParaRPr lang="fr-FR" sz="11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441" y="1357599"/>
            <a:ext cx="7135092" cy="374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761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Water content profile at d=7, 30, 365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400800" y="6596390"/>
            <a:ext cx="3429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* </a:t>
            </a:r>
            <a:r>
              <a:rPr lang="fr-FR" sz="1100" dirty="0" err="1"/>
              <a:t>Represents</a:t>
            </a:r>
            <a:r>
              <a:rPr lang="fr-FR" sz="1100" dirty="0"/>
              <a:t> the </a:t>
            </a:r>
            <a:r>
              <a:rPr lang="fr-FR" sz="1100" dirty="0" err="1"/>
              <a:t>norm</a:t>
            </a:r>
            <a:r>
              <a:rPr lang="fr-FR" sz="1100" dirty="0"/>
              <a:t> </a:t>
            </a:r>
            <a:r>
              <a:rPr lang="fr-FR" sz="1100" dirty="0" err="1"/>
              <a:t>reference</a:t>
            </a:r>
            <a:r>
              <a:rPr lang="fr-FR" sz="1100" dirty="0"/>
              <a:t> </a:t>
            </a:r>
            <a:r>
              <a:rPr lang="fr-FR" sz="1100" dirty="0" err="1"/>
              <a:t>intervals</a:t>
            </a:r>
            <a:endParaRPr lang="fr-FR" sz="11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920" y="1295400"/>
            <a:ext cx="7438159" cy="390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154334"/>
      </p:ext>
    </p:extLst>
  </p:cSld>
  <p:clrMapOvr>
    <a:masterClrMapping/>
  </p:clrMapOvr>
</p:sld>
</file>

<file path=ppt/theme/theme1.xml><?xml version="1.0" encoding="utf-8"?>
<a:theme xmlns:a="http://schemas.openxmlformats.org/drawingml/2006/main" name="MallV5.5">
  <a:themeElements>
    <a:clrScheme name="COMSOL">
      <a:dk1>
        <a:srgbClr val="393A39"/>
      </a:dk1>
      <a:lt1>
        <a:srgbClr val="D3E2E9"/>
      </a:lt1>
      <a:dk2>
        <a:srgbClr val="12192D"/>
      </a:dk2>
      <a:lt2>
        <a:srgbClr val="FFFFFF"/>
      </a:lt2>
      <a:accent1>
        <a:srgbClr val="1B4D81"/>
      </a:accent1>
      <a:accent2>
        <a:srgbClr val="D3E2E9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llV5.5" id="{E23453FF-A3CC-4444-BB78-969C35448C1D}" vid="{F306FB6A-B3F0-4275-88B5-0DCC4D1783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MallV5.5</Template>
  <TotalTime>268</TotalTime>
  <Words>286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Lato</vt:lpstr>
      <vt:lpstr>MallV5.5</vt:lpstr>
      <vt:lpstr>Heat and Moisture in Building Materials</vt:lpstr>
      <vt:lpstr>Background and Motivation</vt:lpstr>
      <vt:lpstr>Geometry and Operating Conditions</vt:lpstr>
      <vt:lpstr>Modeling Interfaces</vt:lpstr>
      <vt:lpstr>Material properties from EN15026:2007</vt:lpstr>
      <vt:lpstr>Model definition</vt:lpstr>
      <vt:lpstr>Temperature profile at d=7, 30, 365</vt:lpstr>
      <vt:lpstr>Water content profile at d=7, 30, 365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Valerio Marra</dc:creator>
  <cp:lastModifiedBy>Rasmus Kinnane</cp:lastModifiedBy>
  <cp:revision>31</cp:revision>
  <dcterms:created xsi:type="dcterms:W3CDTF">2006-08-16T00:00:00Z</dcterms:created>
  <dcterms:modified xsi:type="dcterms:W3CDTF">2020-07-10T13:22:13Z</dcterms:modified>
</cp:coreProperties>
</file>