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5" r:id="rId4"/>
    <p:sldId id="266" r:id="rId5"/>
    <p:sldId id="267" r:id="rId6"/>
    <p:sldId id="261" r:id="rId7"/>
    <p:sldId id="262" r:id="rId8"/>
    <p:sldId id="268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90" y="-2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>
            <a:normAutofit/>
          </a:bodyPr>
          <a:lstStyle>
            <a:lvl1pPr>
              <a:defRPr sz="58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B8CF-1C0E-4572-B4F9-7C133ECC650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86D7-CB3A-4634-A2DC-C695175040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138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5600"/>
            <a:ext cx="8229600" cy="856800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606"/>
            <a:ext cx="8229600" cy="3353544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B8CF-1C0E-4572-B4F9-7C133ECC650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86D7-CB3A-4634-A2DC-C695175040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66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5600"/>
            <a:ext cx="8229600" cy="857250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75606"/>
            <a:ext cx="4038600" cy="3353544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75606"/>
            <a:ext cx="4038600" cy="3353544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B8CF-1C0E-4572-B4F9-7C133ECC650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86D7-CB3A-4634-A2DC-C695175040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600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B8CF-1C0E-4572-B4F9-7C133ECC650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86D7-CB3A-4634-A2DC-C695175040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345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B8CF-1C0E-4572-B4F9-7C133ECC650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86D7-CB3A-4634-A2DC-C695175040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291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6348"/>
            <a:ext cx="82296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5607"/>
            <a:ext cx="8229600" cy="3384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48E0B8CF-1C0E-4572-B4F9-7C133ECC650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FCC86D7-CB3A-4634-A2DC-C695175040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0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 algn="ctr" defTabSz="121917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133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133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627534"/>
            <a:ext cx="4739304" cy="355509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635646"/>
            <a:ext cx="8229600" cy="856800"/>
          </a:xfrm>
          <a:solidFill>
            <a:schemeClr val="bg1">
              <a:alpha val="62000"/>
            </a:schemeClr>
          </a:solidFill>
        </p:spPr>
        <p:txBody>
          <a:bodyPr/>
          <a:lstStyle/>
          <a:p>
            <a:r>
              <a:rPr lang="nl-NL" dirty="0" smtClean="0"/>
              <a:t>Flow in a Hydrocyclone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475656" y="2489493"/>
            <a:ext cx="6120680" cy="43815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33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33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en-US" sz="1900" dirty="0" smtClean="0">
                <a:solidFill>
                  <a:prstClr val="black">
                    <a:tint val="75000"/>
                  </a:prstClr>
                </a:solidFill>
              </a:rPr>
              <a:t>Example </a:t>
            </a:r>
            <a:r>
              <a:rPr lang="en-US" sz="1900" dirty="0">
                <a:solidFill>
                  <a:prstClr val="black">
                    <a:tint val="75000"/>
                  </a:prstClr>
                </a:solidFill>
              </a:rPr>
              <a:t>m</a:t>
            </a:r>
            <a:r>
              <a:rPr lang="en-US" sz="1900" dirty="0" smtClean="0">
                <a:solidFill>
                  <a:prstClr val="black">
                    <a:tint val="75000"/>
                  </a:prstClr>
                </a:solidFill>
              </a:rPr>
              <a:t>odel for the Turbulent Flow, v2-f interface </a:t>
            </a:r>
            <a:endParaRPr lang="en-US" sz="1900" dirty="0">
              <a:solidFill>
                <a:prstClr val="black">
                  <a:tint val="75000"/>
                </a:prst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0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Model Overview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79255"/>
                <a:ext cx="8229600" cy="335354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800" dirty="0" smtClean="0"/>
                  <a:t>Cyclones are used in a variety of applications ranging from the mining industry to vacuum cleaners. In </a:t>
                </a:r>
                <a:r>
                  <a:rPr lang="en-US" sz="1800" dirty="0"/>
                  <a:t>the pulp and paper industry, </a:t>
                </a:r>
                <a:r>
                  <a:rPr lang="en-US" sz="1800" dirty="0" err="1"/>
                  <a:t>hydrocyclones</a:t>
                </a:r>
                <a:r>
                  <a:rPr lang="en-US" sz="1800" dirty="0"/>
                  <a:t> are used </a:t>
                </a:r>
                <a:r>
                  <a:rPr lang="en-US" sz="1800" dirty="0" smtClean="0"/>
                  <a:t>for several purposes including </a:t>
                </a:r>
                <a:r>
                  <a:rPr lang="en-US" sz="1800" dirty="0"/>
                  <a:t>contaminant removal, pulp thickening and fiber fractionation. </a:t>
                </a:r>
                <a:endParaRPr lang="en-US" sz="1800" dirty="0" smtClean="0"/>
              </a:p>
              <a:p>
                <a:r>
                  <a:rPr lang="en-US" sz="1800" dirty="0" smtClean="0"/>
                  <a:t>The </a:t>
                </a:r>
                <a:r>
                  <a:rPr lang="en-US" sz="1800" dirty="0"/>
                  <a:t>flow in a </a:t>
                </a:r>
                <a:r>
                  <a:rPr lang="en-US" sz="1800" dirty="0" err="1"/>
                  <a:t>hydrocyclone</a:t>
                </a:r>
                <a:r>
                  <a:rPr lang="en-US" sz="1800" dirty="0"/>
                  <a:t> is characterized by a very strong swirl, which makes it difficult to simulate using isotropic turbulence models. </a:t>
                </a:r>
                <a:r>
                  <a:rPr lang="en-US" sz="1800" dirty="0" smtClean="0"/>
                  <a:t>In </a:t>
                </a:r>
                <a:r>
                  <a:rPr lang="sv-SE" sz="1800" dirty="0"/>
                  <a:t>t</a:t>
                </a:r>
                <a:r>
                  <a:rPr lang="sv-SE" sz="1800" dirty="0" smtClean="0"/>
                  <a:t>his tutorial model,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v-SE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v-SE" sz="1800" i="1" dirty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sv-SE" sz="18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sv-SE" sz="1800" i="1" dirty="0">
                        <a:latin typeface="Cambria Math"/>
                        <a:ea typeface="Cambria Math"/>
                      </a:rPr>
                      <m:t>−</m:t>
                    </m:r>
                    <m:r>
                      <a:rPr lang="sv-SE" sz="1800" i="1" dirty="0" smtClean="0">
                        <a:latin typeface="Cambria Math"/>
                      </a:rPr>
                      <m:t>𝑓</m:t>
                    </m:r>
                  </m:oMath>
                </a14:m>
                <a:r>
                  <a:rPr lang="sv-SE" sz="1800" dirty="0" smtClean="0"/>
                  <a:t> turbulence model is used to simulate the flow. </a:t>
                </a:r>
              </a:p>
              <a:p>
                <a:r>
                  <a:rPr lang="en-US" sz="1800" dirty="0"/>
                  <a:t>It is imperative that the swirl flow is accurately captured in order to assess the separation efficiency for various particles.</a:t>
                </a:r>
                <a:endParaRPr lang="sv-SE" sz="1800" dirty="0"/>
              </a:p>
              <a:p>
                <a:r>
                  <a:rPr lang="en-US" sz="1800" dirty="0" smtClean="0"/>
                  <a:t>The </a:t>
                </a:r>
                <a:r>
                  <a:rPr lang="en-US" sz="1800" dirty="0"/>
                  <a:t>resulting velocity field, and pressure drops between the inlets and the two outlets are both in qualitative and quantitative agreement with results in the literature</a:t>
                </a:r>
                <a:r>
                  <a:rPr lang="en-US" sz="1800" dirty="0" smtClean="0"/>
                  <a:t>. 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79255"/>
                <a:ext cx="8229600" cy="3353544"/>
              </a:xfrm>
              <a:blipFill rotWithShape="1">
                <a:blip r:embed="rId2"/>
                <a:stretch>
                  <a:fillRect l="-444" t="-1636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01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Geometry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606"/>
            <a:ext cx="4042792" cy="3353544"/>
          </a:xfrm>
        </p:spPr>
        <p:txBody>
          <a:bodyPr>
            <a:normAutofit/>
          </a:bodyPr>
          <a:lstStyle/>
          <a:p>
            <a:r>
              <a:rPr lang="sv-SE" sz="1800" dirty="0" smtClean="0"/>
              <a:t>The geometry was created in COMSOL by drawing the cross-section in a workplane, revolving it and forming a union with two cylindrical inlets. </a:t>
            </a:r>
          </a:p>
          <a:p>
            <a:r>
              <a:rPr lang="sv-SE" sz="1800" dirty="0" smtClean="0"/>
              <a:t>The two inlets, the overflow, underflow and vortex finder are shown in the figure.</a:t>
            </a:r>
          </a:p>
          <a:p>
            <a:pPr marL="0" indent="0">
              <a:buNone/>
            </a:pPr>
            <a:endParaRPr lang="sv-SE" sz="9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4704948" y="1123571"/>
            <a:ext cx="3562414" cy="3628213"/>
            <a:chOff x="5032080" y="1123571"/>
            <a:chExt cx="3562414" cy="362821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52" r="28387"/>
            <a:stretch/>
          </p:blipFill>
          <p:spPr>
            <a:xfrm>
              <a:off x="5508104" y="1204342"/>
              <a:ext cx="1979912" cy="334111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032080" y="1781171"/>
              <a:ext cx="4659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Inlet</a:t>
              </a:r>
              <a:endParaRPr lang="sv-SE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596336" y="1781171"/>
              <a:ext cx="4659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Inlet</a:t>
              </a:r>
              <a:endParaRPr lang="sv-SE" sz="1200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5471850" y="1922051"/>
              <a:ext cx="22608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7236296" y="1919670"/>
              <a:ext cx="360040" cy="23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498060" y="1347614"/>
              <a:ext cx="0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486155" y="4324320"/>
              <a:ext cx="0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129786" y="1123571"/>
              <a:ext cx="7580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O</a:t>
              </a:r>
              <a:r>
                <a:rPr lang="sv-SE" sz="1200" dirty="0" smtClean="0"/>
                <a:t>verflow</a:t>
              </a:r>
              <a:endParaRPr lang="sv-SE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71906" y="4474785"/>
              <a:ext cx="8477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Underflow</a:t>
              </a:r>
              <a:endParaRPr lang="sv-SE" sz="1200" dirty="0"/>
            </a:p>
          </p:txBody>
        </p:sp>
        <p:cxnSp>
          <p:nvCxnSpPr>
            <p:cNvPr id="20" name="Elbow Connector 19"/>
            <p:cNvCxnSpPr/>
            <p:nvPr/>
          </p:nvCxnSpPr>
          <p:spPr>
            <a:xfrm>
              <a:off x="6698906" y="2183138"/>
              <a:ext cx="897430" cy="216024"/>
            </a:xfrm>
            <a:prstGeom prst="bentConnector3">
              <a:avLst>
                <a:gd name="adj1" fmla="val 116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596336" y="2260662"/>
              <a:ext cx="998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Vortex finder</a:t>
              </a:r>
              <a:endParaRPr lang="sv-SE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133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Model Setup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sv-SE" sz="1800" dirty="0" smtClean="0"/>
                  <a:t>The flowing medium is water at </a:t>
                </a:r>
                <a14:m>
                  <m:oMath xmlns:m="http://schemas.openxmlformats.org/officeDocument/2006/math">
                    <m:r>
                      <a:rPr lang="sv-SE" sz="1800" b="0" i="1" smtClean="0">
                        <a:latin typeface="Cambria Math"/>
                      </a:rPr>
                      <m:t>20</m:t>
                    </m:r>
                    <m:r>
                      <a:rPr lang="sv-SE" sz="1800" b="0" i="1" smtClean="0">
                        <a:latin typeface="Cambria Math"/>
                        <a:ea typeface="Cambria Math"/>
                      </a:rPr>
                      <m:t>°</m:t>
                    </m:r>
                    <m:r>
                      <m:rPr>
                        <m:sty m:val="p"/>
                      </m:rPr>
                      <a:rPr lang="sv-SE" sz="1800" b="0" i="0" smtClean="0">
                        <a:latin typeface="Cambria Math"/>
                        <a:ea typeface="Cambria Math"/>
                      </a:rPr>
                      <m:t>C</m:t>
                    </m:r>
                  </m:oMath>
                </a14:m>
                <a:r>
                  <a:rPr lang="en-GB" sz="1800" dirty="0" smtClean="0"/>
                  <a:t>.</a:t>
                </a:r>
              </a:p>
              <a:p>
                <a:r>
                  <a:rPr lang="en-GB" sz="1800" dirty="0" smtClean="0"/>
                  <a:t>The initial </a:t>
                </a:r>
                <a:r>
                  <a:rPr lang="en-GB" sz="1800" dirty="0"/>
                  <a:t>v</a:t>
                </a:r>
                <a:r>
                  <a:rPr lang="en-GB" sz="1800" dirty="0" smtClean="0"/>
                  <a:t>alues were chosen as zero velocity and zero pressure, and default values for the turbulence variables.</a:t>
                </a:r>
              </a:p>
              <a:p>
                <a:r>
                  <a:rPr lang="sv-SE" sz="1800" dirty="0"/>
                  <a:t>No </a:t>
                </a:r>
                <a:r>
                  <a:rPr lang="sv-SE" sz="1800" dirty="0" smtClean="0"/>
                  <a:t>slip conditions </a:t>
                </a:r>
                <a:r>
                  <a:rPr lang="sv-SE" sz="1800" dirty="0"/>
                  <a:t>with </a:t>
                </a:r>
                <a:r>
                  <a:rPr lang="sv-SE" sz="1800" dirty="0" smtClean="0"/>
                  <a:t>automatic wall treatment were </a:t>
                </a:r>
                <a:r>
                  <a:rPr lang="sv-SE" sz="1800" dirty="0"/>
                  <a:t>applied on all </a:t>
                </a:r>
                <a:r>
                  <a:rPr lang="sv-SE" sz="1800" dirty="0" smtClean="0"/>
                  <a:t>walls.</a:t>
                </a:r>
                <a:endParaRPr lang="sv-SE" sz="1800" dirty="0"/>
              </a:p>
              <a:p>
                <a:r>
                  <a:rPr lang="en-GB" sz="1800" dirty="0" smtClean="0"/>
                  <a:t>At the two inlets, the normal-flow velocity was set to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latin typeface="Cambria Math"/>
                      </a:rPr>
                      <m:t>5[</m:t>
                    </m:r>
                    <m:r>
                      <a:rPr lang="en-GB" sz="1800" i="1" dirty="0" smtClean="0">
                        <a:latin typeface="Cambria Math"/>
                      </a:rPr>
                      <m:t>𝑚</m:t>
                    </m:r>
                    <m:r>
                      <a:rPr lang="en-GB" sz="1800" i="1" dirty="0" smtClean="0">
                        <a:latin typeface="Cambria Math"/>
                      </a:rPr>
                      <m:t>/</m:t>
                    </m:r>
                    <m:r>
                      <a:rPr lang="en-GB" sz="1800" i="1" dirty="0" smtClean="0">
                        <a:latin typeface="Cambria Math"/>
                      </a:rPr>
                      <m:t>𝑠</m:t>
                    </m:r>
                    <m:r>
                      <a:rPr lang="en-GB" sz="1800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en-GB" sz="1800" dirty="0" smtClean="0"/>
                  <a:t>. Isotropic turbulence conditions with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latin typeface="Cambria Math"/>
                      </a:rPr>
                      <m:t>5%</m:t>
                    </m:r>
                  </m:oMath>
                </a14:m>
                <a:r>
                  <a:rPr lang="en-GB" sz="1800" dirty="0" smtClean="0"/>
                  <a:t> turbulence intensity and a turbulence length scale equal to </a:t>
                </a:r>
                <a14:m>
                  <m:oMath xmlns:m="http://schemas.openxmlformats.org/officeDocument/2006/math">
                    <m:r>
                      <a:rPr lang="sv-SE" sz="1800" b="0" i="1" dirty="0" smtClean="0">
                        <a:latin typeface="Cambria Math"/>
                      </a:rPr>
                      <m:t>0.07</m:t>
                    </m:r>
                  </m:oMath>
                </a14:m>
                <a:r>
                  <a:rPr lang="en-GB" sz="1800" dirty="0" smtClean="0"/>
                  <a:t> times the inlet diameter were prescribed.</a:t>
                </a:r>
              </a:p>
              <a:p>
                <a:r>
                  <a:rPr lang="en-GB" sz="1800" dirty="0" smtClean="0"/>
                  <a:t>A uniform pressure was applied at the overflow outlet and a constant outflow velocity corresponding to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latin typeface="Cambria Math"/>
                      </a:rPr>
                      <m:t>5%</m:t>
                    </m:r>
                  </m:oMath>
                </a14:m>
                <a:r>
                  <a:rPr lang="en-GB" sz="1800" dirty="0" smtClean="0"/>
                  <a:t> of the total flow was applied at the underflow outlet</a:t>
                </a:r>
                <a:r>
                  <a:rPr lang="en-GB" sz="1800" baseline="30000" dirty="0" smtClean="0"/>
                  <a:t>(1)</a:t>
                </a:r>
                <a:r>
                  <a:rPr lang="en-GB" sz="1800" dirty="0" smtClean="0"/>
                  <a:t>.    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909" r="-81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64044" y="4642886"/>
            <a:ext cx="6048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baseline="30000" dirty="0" smtClean="0">
                <a:latin typeface="Calibri Light" panose="020F0302020204030204" pitchFamily="34" charset="0"/>
              </a:rPr>
              <a:t>(1)</a:t>
            </a:r>
            <a:r>
              <a:rPr lang="sv-SE" sz="1000" dirty="0" smtClean="0">
                <a:latin typeface="Calibri Light" panose="020F0302020204030204" pitchFamily="34" charset="0"/>
              </a:rPr>
              <a:t>More realistic outflow conditions can be simulated by attaching outlet chambers to the under- and overflow.</a:t>
            </a:r>
            <a:endParaRPr lang="sv-SE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8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Mesh and Solver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75606"/>
                <a:ext cx="4906888" cy="3353544"/>
              </a:xfrm>
            </p:spPr>
            <p:txBody>
              <a:bodyPr>
                <a:normAutofit/>
              </a:bodyPr>
              <a:lstStyle/>
              <a:p>
                <a:r>
                  <a:rPr lang="sv-SE" sz="1800" dirty="0" smtClean="0"/>
                  <a:t>The mimimum element size on the domain had to be reduced to </a:t>
                </a:r>
                <a14:m>
                  <m:oMath xmlns:m="http://schemas.openxmlformats.org/officeDocument/2006/math">
                    <m:r>
                      <a:rPr lang="sv-SE" sz="1800" i="1" dirty="0" smtClean="0">
                        <a:latin typeface="Cambria Math"/>
                      </a:rPr>
                      <m:t>0.4[</m:t>
                    </m:r>
                    <m:r>
                      <a:rPr lang="sv-SE" sz="1800" i="1" dirty="0" smtClean="0">
                        <a:latin typeface="Cambria Math"/>
                      </a:rPr>
                      <m:t>𝑚𝑚</m:t>
                    </m:r>
                    <m:r>
                      <a:rPr lang="sv-SE" sz="1800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sv-SE" sz="1800" dirty="0" smtClean="0"/>
                  <a:t> and the minimum element size on the boundaries had to be reduced to </a:t>
                </a:r>
                <a14:m>
                  <m:oMath xmlns:m="http://schemas.openxmlformats.org/officeDocument/2006/math">
                    <m:r>
                      <a:rPr lang="sv-SE" sz="1800" i="1" dirty="0" smtClean="0">
                        <a:latin typeface="Cambria Math"/>
                      </a:rPr>
                      <m:t>0.1[</m:t>
                    </m:r>
                    <m:r>
                      <a:rPr lang="sv-SE" sz="1800" i="1" dirty="0" smtClean="0">
                        <a:latin typeface="Cambria Math"/>
                      </a:rPr>
                      <m:t>𝑚𝑚</m:t>
                    </m:r>
                    <m:r>
                      <a:rPr lang="sv-SE" sz="1800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sv-SE" sz="1800" dirty="0" smtClean="0"/>
                  <a:t> in order to comply with the geometry.</a:t>
                </a:r>
              </a:p>
              <a:p>
                <a:r>
                  <a:rPr lang="sv-SE" sz="1800" dirty="0" smtClean="0"/>
                  <a:t>The Algebraic Multigrid (AMG) </a:t>
                </a:r>
                <a:r>
                  <a:rPr lang="sv-SE" sz="1800" dirty="0" err="1" smtClean="0"/>
                  <a:t>was</a:t>
                </a:r>
                <a:r>
                  <a:rPr lang="sv-SE" sz="1800" dirty="0" smtClean="0"/>
                  <a:t> </a:t>
                </a:r>
                <a:r>
                  <a:rPr lang="sv-SE" sz="1800" dirty="0" smtClean="0"/>
                  <a:t>applied.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75606"/>
                <a:ext cx="4906888" cy="3353544"/>
              </a:xfrm>
              <a:blipFill rotWithShape="1">
                <a:blip r:embed="rId2"/>
                <a:stretch>
                  <a:fillRect l="-745" t="-909" r="-1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059582"/>
            <a:ext cx="2304256" cy="3620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08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029" r="26591"/>
          <a:stretch/>
        </p:blipFill>
        <p:spPr>
          <a:xfrm>
            <a:off x="1835696" y="1995686"/>
            <a:ext cx="1836000" cy="2907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71" r="22589"/>
          <a:stretch/>
        </p:blipFill>
        <p:spPr>
          <a:xfrm>
            <a:off x="4893651" y="1996312"/>
            <a:ext cx="2412000" cy="29070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393990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Streamlines to the overflow (burgundy) and to the underflow (teal).</a:t>
            </a:r>
            <a:endParaRPr lang="sv-SE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3939902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Isosurface of vertical vorticity, displaying the vortex core.</a:t>
            </a:r>
            <a:endParaRPr lang="sv-SE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3776" y="1275605"/>
                <a:ext cx="836669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 smtClean="0">
                    <a:latin typeface="Calibri Light" panose="020F0302020204030204" pitchFamily="34" charset="0"/>
                  </a:rPr>
                  <a:t>The streamlines describe a strong swirl-flow motion created in the annular inlet chamber. </a:t>
                </a:r>
                <a14:m>
                  <m:oMath xmlns:m="http://schemas.openxmlformats.org/officeDocument/2006/math">
                    <m:r>
                      <a:rPr lang="sv-SE" i="1" dirty="0" smtClean="0">
                        <a:latin typeface="Cambria Math"/>
                      </a:rPr>
                      <m:t>95%</m:t>
                    </m:r>
                  </m:oMath>
                </a14:m>
                <a:r>
                  <a:rPr lang="sv-SE" dirty="0" smtClean="0">
                    <a:latin typeface="Calibri Light" panose="020F0302020204030204" pitchFamily="34" charset="0"/>
                  </a:rPr>
                  <a:t> of the flow (burgundy streamlines) reverses prior to reaching the underflow and instead exits through the overflow.</a:t>
                </a:r>
                <a:r>
                  <a:rPr lang="sv-SE" dirty="0" smtClean="0"/>
                  <a:t>  </a:t>
                </a:r>
                <a:endParaRPr lang="sv-SE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76" y="1275605"/>
                <a:ext cx="8366696" cy="923330"/>
              </a:xfrm>
              <a:prstGeom prst="rect">
                <a:avLst/>
              </a:prstGeom>
              <a:blipFill rotWithShape="1">
                <a:blip r:embed="rId6"/>
                <a:stretch>
                  <a:fillRect l="-583" t="-3289" b="-9211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099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532836"/>
            <a:ext cx="2641526" cy="1981490"/>
          </a:xfrm>
        </p:spPr>
      </p:pic>
      <p:grpSp>
        <p:nvGrpSpPr>
          <p:cNvPr id="8" name="Group 7"/>
          <p:cNvGrpSpPr/>
          <p:nvPr/>
        </p:nvGrpSpPr>
        <p:grpSpPr>
          <a:xfrm>
            <a:off x="4557317" y="2494444"/>
            <a:ext cx="2623868" cy="1868239"/>
            <a:chOff x="4572000" y="2479703"/>
            <a:chExt cx="2781533" cy="203249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44008" y="2479703"/>
              <a:ext cx="2709525" cy="203249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572000" y="3939902"/>
              <a:ext cx="576064" cy="505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3896" y="1279374"/>
                <a:ext cx="799288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 smtClean="0">
                    <a:latin typeface="Calibri Light" panose="020F0302020204030204" pitchFamily="34" charset="0"/>
                  </a:rPr>
                  <a:t>The graph shows the azimuthal velocity component </a:t>
                </a:r>
                <a14:m>
                  <m:oMath xmlns:m="http://schemas.openxmlformats.org/officeDocument/2006/math">
                    <m:r>
                      <a:rPr lang="sv-SE" i="1" dirty="0" smtClean="0">
                        <a:latin typeface="Cambria Math"/>
                      </a:rPr>
                      <m:t>10[</m:t>
                    </m:r>
                    <m:r>
                      <a:rPr lang="sv-SE" i="1" dirty="0" smtClean="0">
                        <a:latin typeface="Cambria Math"/>
                      </a:rPr>
                      <m:t>𝑐𝑚</m:t>
                    </m:r>
                    <m:r>
                      <a:rPr lang="sv-SE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sv-SE" dirty="0" smtClean="0">
                    <a:latin typeface="Calibri Light" panose="020F0302020204030204" pitchFamily="34" charset="0"/>
                  </a:rPr>
                  <a:t> below the vortex finder, clearly distinguishing a core with solid-body rotation from an outer, semi-free vortex. The pressure drop and the complex flow structure in the annular inlet chamber are shown in the plot to the right.</a:t>
                </a:r>
                <a:endParaRPr lang="sv-SE" dirty="0">
                  <a:latin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896" y="1279374"/>
                <a:ext cx="7992888" cy="1200329"/>
              </a:xfrm>
              <a:prstGeom prst="rect">
                <a:avLst/>
              </a:prstGeom>
              <a:blipFill rotWithShape="1">
                <a:blip r:embed="rId6"/>
                <a:stretch>
                  <a:fillRect l="-610" t="-2538" r="-534" b="-7107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74230" y="4512201"/>
            <a:ext cx="3783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Azimuthal velocity profile 10[cm] below the vortex finder </a:t>
            </a:r>
            <a:endParaRPr lang="sv-SE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829147" y="4512201"/>
            <a:ext cx="2660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Pressure drop and in-plane streamlines.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417200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Summary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sv-SE" sz="1800" dirty="0" smtClean="0"/>
                  <a:t>The swirling flow in a hydrocyclone was simulated using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v-SE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v-SE" sz="1800" i="1" dirty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sv-SE" sz="18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sv-SE" sz="1800" i="1" dirty="0" smtClean="0">
                        <a:latin typeface="Cambria Math"/>
                      </a:rPr>
                      <m:t>−</m:t>
                    </m:r>
                    <m:r>
                      <a:rPr lang="sv-SE" sz="1800" i="1" dirty="0" smtClean="0">
                        <a:latin typeface="Cambria Math"/>
                      </a:rPr>
                      <m:t>𝑓</m:t>
                    </m:r>
                  </m:oMath>
                </a14:m>
                <a:r>
                  <a:rPr lang="sv-SE" sz="1800" dirty="0" smtClean="0"/>
                  <a:t> turbulence model.</a:t>
                </a:r>
                <a:endParaRPr lang="en-GB" sz="1800" dirty="0" smtClean="0"/>
              </a:p>
              <a:p>
                <a:r>
                  <a:rPr lang="en-GB" sz="1800" dirty="0" smtClean="0"/>
                  <a:t>The shape of the azimuthal velocity profile, including a vortex core and an outer, semi-free vortex , was captured in the simulation. </a:t>
                </a:r>
              </a:p>
              <a:p>
                <a:r>
                  <a:rPr lang="sv-SE" sz="1800" dirty="0"/>
                  <a:t>T</a:t>
                </a:r>
                <a:r>
                  <a:rPr lang="sv-SE" sz="1800" dirty="0" smtClean="0"/>
                  <a:t>he flow field and pressure drops are in both qualitative and quantitative agreement with results from experiments and simulations on similar designs found in literature.</a:t>
                </a:r>
              </a:p>
              <a:p>
                <a:r>
                  <a:rPr lang="sv-SE" sz="1800" dirty="0" smtClean="0"/>
                  <a:t>Further studies could include adding particle tracing to study the separation efficiency, varying the flow rate, adding outlet chambers at the under- and overflow to examine the effect of outlet conditions, or changing the design. </a:t>
                </a:r>
                <a:endParaRPr lang="sv-SE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909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756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16_9_fv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15634</TotalTime>
  <Words>622</Words>
  <Application>Microsoft Office PowerPoint</Application>
  <PresentationFormat>On-screen Show (16:9)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 16_9_fvg</vt:lpstr>
      <vt:lpstr>Flow in a Hydrocyclone</vt:lpstr>
      <vt:lpstr>Model Overview</vt:lpstr>
      <vt:lpstr>Geometry</vt:lpstr>
      <vt:lpstr>Model Setup</vt:lpstr>
      <vt:lpstr>Mesh and Solver</vt:lpstr>
      <vt:lpstr>Results</vt:lpstr>
      <vt:lpstr>Results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Viscous Fingering</dc:title>
  <dc:creator>Tycho van Noorden</dc:creator>
  <cp:lastModifiedBy>Ed Fontes</cp:lastModifiedBy>
  <cp:revision>55</cp:revision>
  <dcterms:created xsi:type="dcterms:W3CDTF">2017-01-19T10:46:36Z</dcterms:created>
  <dcterms:modified xsi:type="dcterms:W3CDTF">2017-05-12T12:05:00Z</dcterms:modified>
</cp:coreProperties>
</file>