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1" r:id="rId2"/>
    <p:sldId id="262" r:id="rId3"/>
    <p:sldId id="271" r:id="rId4"/>
    <p:sldId id="272" r:id="rId5"/>
    <p:sldId id="273" r:id="rId6"/>
    <p:sldId id="263" r:id="rId7"/>
    <p:sldId id="274" r:id="rId8"/>
    <p:sldId id="275" r:id="rId9"/>
    <p:sldId id="276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90" y="-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You</a:t>
            </a:r>
            <a:r>
              <a:rPr lang="sv-SE" baseline="0" dirty="0" smtClean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Shape Memory Alloy examples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079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Shape memory alloys properties are based on transformations between austenite and </a:t>
            </a:r>
            <a:r>
              <a:rPr lang="en-US" sz="2400" dirty="0" err="1" smtClean="0"/>
              <a:t>martensite</a:t>
            </a:r>
            <a:r>
              <a:rPr lang="en-US" sz="2400" dirty="0" smtClean="0"/>
              <a:t> phases.</a:t>
            </a:r>
          </a:p>
          <a:p>
            <a:r>
              <a:rPr lang="en-US" sz="2400" dirty="0" smtClean="0"/>
              <a:t>Transformations can be induced thermally or mechanically.</a:t>
            </a:r>
          </a:p>
          <a:p>
            <a:r>
              <a:rPr lang="en-US" sz="2400" dirty="0" smtClean="0"/>
              <a:t>The main phenomena in shape memory alloys are </a:t>
            </a:r>
            <a:r>
              <a:rPr lang="en-US" sz="2400" dirty="0" err="1" smtClean="0"/>
              <a:t>pseudoelasticity</a:t>
            </a:r>
            <a:r>
              <a:rPr lang="en-US" sz="2400" dirty="0" smtClean="0"/>
              <a:t> and shape memory effect.</a:t>
            </a:r>
          </a:p>
        </p:txBody>
      </p:sp>
    </p:spTree>
    <p:extLst>
      <p:ext uri="{BB962C8B-B14F-4D97-AF65-F5344CB8AC3E}">
        <p14:creationId xmlns:p14="http://schemas.microsoft.com/office/powerpoint/2010/main" val="9655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Transformation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04950"/>
            <a:ext cx="4648200" cy="3124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phase transformation is described by the </a:t>
            </a:r>
            <a:r>
              <a:rPr lang="en-US" dirty="0" err="1" smtClean="0"/>
              <a:t>martensite</a:t>
            </a:r>
            <a:r>
              <a:rPr lang="en-US" dirty="0" smtClean="0"/>
              <a:t> volume fraction variable </a:t>
            </a:r>
            <a:r>
              <a:rPr lang="en-US" dirty="0" smtClean="0">
                <a:latin typeface="Symbol" panose="05050102010706020507" pitchFamily="18" charset="2"/>
              </a:rPr>
              <a:t>x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the material in its austenite phase is cooled, the </a:t>
            </a:r>
            <a:r>
              <a:rPr lang="en-US" dirty="0" err="1" smtClean="0"/>
              <a:t>martensite</a:t>
            </a:r>
            <a:r>
              <a:rPr lang="en-US" dirty="0" smtClean="0"/>
              <a:t> transformation starts at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</a:t>
            </a:r>
            <a:r>
              <a:rPr lang="en-US" dirty="0" smtClean="0"/>
              <a:t> temperature and ends at M</a:t>
            </a:r>
            <a:r>
              <a:rPr lang="en-US" baseline="-25000" dirty="0" smtClean="0"/>
              <a:t>f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the </a:t>
            </a:r>
            <a:r>
              <a:rPr lang="en-US" dirty="0" err="1" smtClean="0"/>
              <a:t>martensite</a:t>
            </a:r>
            <a:r>
              <a:rPr lang="en-US" dirty="0" smtClean="0"/>
              <a:t> is heated the austenite transformation starts at A</a:t>
            </a:r>
            <a:r>
              <a:rPr lang="en-US" baseline="-25000" dirty="0" smtClean="0"/>
              <a:t>s</a:t>
            </a:r>
            <a:r>
              <a:rPr lang="en-US" dirty="0" smtClean="0"/>
              <a:t> and end at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f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55" name="Groupe 54"/>
          <p:cNvGrpSpPr/>
          <p:nvPr/>
        </p:nvGrpSpPr>
        <p:grpSpPr>
          <a:xfrm>
            <a:off x="5205196" y="1596412"/>
            <a:ext cx="3472713" cy="1978907"/>
            <a:chOff x="841234" y="1733550"/>
            <a:chExt cx="2206766" cy="1103744"/>
          </a:xfrm>
        </p:grpSpPr>
        <p:grpSp>
          <p:nvGrpSpPr>
            <p:cNvPr id="54" name="Groupe 53"/>
            <p:cNvGrpSpPr/>
            <p:nvPr/>
          </p:nvGrpSpPr>
          <p:grpSpPr>
            <a:xfrm>
              <a:off x="841235" y="1733550"/>
              <a:ext cx="2054365" cy="1103744"/>
              <a:chOff x="841235" y="1733550"/>
              <a:chExt cx="2054365" cy="1103744"/>
            </a:xfrm>
          </p:grpSpPr>
          <p:cxnSp>
            <p:nvCxnSpPr>
              <p:cNvPr id="5" name="Connecteur droit avec flèche 4"/>
              <p:cNvCxnSpPr/>
              <p:nvPr/>
            </p:nvCxnSpPr>
            <p:spPr>
              <a:xfrm flipV="1">
                <a:off x="1066800" y="1733550"/>
                <a:ext cx="0" cy="914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avec flèche 5"/>
              <p:cNvCxnSpPr/>
              <p:nvPr/>
            </p:nvCxnSpPr>
            <p:spPr>
              <a:xfrm>
                <a:off x="1066800" y="2647950"/>
                <a:ext cx="18288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/>
            </p:nvCxnSpPr>
            <p:spPr>
              <a:xfrm>
                <a:off x="1066800" y="2038350"/>
                <a:ext cx="304800" cy="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/>
            </p:nvCxnSpPr>
            <p:spPr>
              <a:xfrm>
                <a:off x="1371600" y="2038350"/>
                <a:ext cx="381000" cy="60960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/>
              <p:nvPr/>
            </p:nvCxnSpPr>
            <p:spPr>
              <a:xfrm flipV="1">
                <a:off x="1752600" y="2635250"/>
                <a:ext cx="1066800" cy="635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>
                <a:off x="1066800" y="2032000"/>
                <a:ext cx="10668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/>
            </p:nvCxnSpPr>
            <p:spPr>
              <a:xfrm>
                <a:off x="2438400" y="2632869"/>
                <a:ext cx="3810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>
                <a:off x="2133600" y="2031206"/>
                <a:ext cx="304800" cy="60166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ZoneTexte 30"/>
              <p:cNvSpPr txBox="1"/>
              <p:nvPr/>
            </p:nvSpPr>
            <p:spPr>
              <a:xfrm>
                <a:off x="841235" y="2540228"/>
                <a:ext cx="225565" cy="17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0</a:t>
                </a:r>
                <a:endParaRPr lang="en-US" sz="1400" dirty="0"/>
              </a:p>
            </p:txBody>
          </p:sp>
          <p:sp>
            <p:nvSpPr>
              <p:cNvPr id="32" name="ZoneTexte 31"/>
              <p:cNvSpPr txBox="1"/>
              <p:nvPr/>
            </p:nvSpPr>
            <p:spPr>
              <a:xfrm>
                <a:off x="841235" y="1930628"/>
                <a:ext cx="225565" cy="17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1</a:t>
                </a:r>
                <a:endParaRPr lang="en-US" sz="1400" dirty="0"/>
              </a:p>
            </p:txBody>
          </p:sp>
          <p:cxnSp>
            <p:nvCxnSpPr>
              <p:cNvPr id="34" name="Connecteur droit 33"/>
              <p:cNvCxnSpPr/>
              <p:nvPr/>
            </p:nvCxnSpPr>
            <p:spPr>
              <a:xfrm>
                <a:off x="1371600" y="2031206"/>
                <a:ext cx="0" cy="616744"/>
              </a:xfrm>
              <a:prstGeom prst="line">
                <a:avLst/>
              </a:prstGeom>
              <a:ln w="635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/>
              <p:cNvCxnSpPr/>
              <p:nvPr/>
            </p:nvCxnSpPr>
            <p:spPr>
              <a:xfrm>
                <a:off x="2127250" y="2024856"/>
                <a:ext cx="0" cy="616744"/>
              </a:xfrm>
              <a:prstGeom prst="line">
                <a:avLst/>
              </a:prstGeom>
              <a:ln w="635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ZoneTexte 37"/>
              <p:cNvSpPr txBox="1"/>
              <p:nvPr/>
            </p:nvSpPr>
            <p:spPr>
              <a:xfrm>
                <a:off x="1257300" y="2665630"/>
                <a:ext cx="304800" cy="17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M</a:t>
                </a:r>
                <a:r>
                  <a:rPr lang="en-US" sz="1400" baseline="-25000" dirty="0" smtClean="0"/>
                  <a:t>f</a:t>
                </a:r>
                <a:endParaRPr lang="en-US" sz="1400" baseline="-25000" dirty="0"/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1587500" y="2660193"/>
                <a:ext cx="304800" cy="17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M</a:t>
                </a:r>
                <a:r>
                  <a:rPr lang="en-US" sz="1400" baseline="-25000" dirty="0" err="1"/>
                  <a:t>s</a:t>
                </a:r>
                <a:endParaRPr lang="en-US" sz="1400" baseline="-25000" dirty="0"/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2053951" y="2664816"/>
                <a:ext cx="304800" cy="17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A</a:t>
                </a:r>
                <a:r>
                  <a:rPr lang="en-US" sz="1400" baseline="-25000" dirty="0"/>
                  <a:t>s</a:t>
                </a:r>
              </a:p>
            </p:txBody>
          </p:sp>
          <p:sp>
            <p:nvSpPr>
              <p:cNvPr id="41" name="ZoneTexte 40"/>
              <p:cNvSpPr txBox="1"/>
              <p:nvPr/>
            </p:nvSpPr>
            <p:spPr>
              <a:xfrm>
                <a:off x="2362200" y="2660193"/>
                <a:ext cx="304800" cy="17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A</a:t>
                </a:r>
                <a:r>
                  <a:rPr lang="en-US" sz="1400" baseline="-25000" dirty="0" err="1" smtClean="0"/>
                  <a:t>f</a:t>
                </a:r>
                <a:endParaRPr lang="en-US" sz="1400" baseline="-25000" dirty="0"/>
              </a:p>
            </p:txBody>
          </p:sp>
        </p:grpSp>
        <p:sp>
          <p:nvSpPr>
            <p:cNvPr id="52" name="ZoneTexte 51"/>
            <p:cNvSpPr txBox="1"/>
            <p:nvPr/>
          </p:nvSpPr>
          <p:spPr>
            <a:xfrm>
              <a:off x="841234" y="1734921"/>
              <a:ext cx="225565" cy="17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Symbol" panose="05050102010706020507" pitchFamily="18" charset="2"/>
                </a:rPr>
                <a:t>x</a:t>
              </a:r>
              <a:endParaRPr lang="en-US" sz="1400" dirty="0">
                <a:latin typeface="Symbol" panose="05050102010706020507" pitchFamily="18" charset="2"/>
              </a:endParaRPr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2743200" y="2660193"/>
              <a:ext cx="304800" cy="17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</a:t>
              </a:r>
              <a:endParaRPr lang="en-US" sz="1400" baseline="-25000" dirty="0"/>
            </a:p>
          </p:txBody>
        </p:sp>
      </p:grpSp>
      <p:sp>
        <p:nvSpPr>
          <p:cNvPr id="56" name="Rectangle à coins arrondis 55"/>
          <p:cNvSpPr/>
          <p:nvPr/>
        </p:nvSpPr>
        <p:spPr>
          <a:xfrm>
            <a:off x="7728594" y="2900981"/>
            <a:ext cx="829402" cy="21534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Austenite</a:t>
            </a:r>
            <a:endParaRPr lang="en-US" sz="11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5600132" y="1871523"/>
            <a:ext cx="829402" cy="21534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Martensite</a:t>
            </a:r>
            <a:endParaRPr lang="en-US" sz="11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55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Pseudoelasticity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04950"/>
            <a:ext cx="4267200" cy="3124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At high temperature the austenite transforms to </a:t>
            </a:r>
            <a:r>
              <a:rPr lang="en-US" dirty="0" err="1" smtClean="0"/>
              <a:t>martensite</a:t>
            </a:r>
            <a:r>
              <a:rPr lang="en-US" dirty="0" smtClean="0"/>
              <a:t> under mechanical loading. The (</a:t>
            </a:r>
            <a:r>
              <a:rPr lang="en-US" dirty="0" err="1" smtClean="0">
                <a:latin typeface="Symbol" panose="05050102010706020507" pitchFamily="18" charset="2"/>
              </a:rPr>
              <a:t>s,e</a:t>
            </a:r>
            <a:r>
              <a:rPr lang="en-US" dirty="0" smtClean="0"/>
              <a:t>) graph shows inelastic behavior.</a:t>
            </a:r>
          </a:p>
          <a:p>
            <a:r>
              <a:rPr lang="en-US" dirty="0" smtClean="0"/>
              <a:t>Once transformation is completed the material behaves linearly in </a:t>
            </a:r>
            <a:r>
              <a:rPr lang="en-US" dirty="0" err="1" smtClean="0"/>
              <a:t>martensite</a:t>
            </a:r>
            <a:r>
              <a:rPr lang="en-US" dirty="0" smtClean="0"/>
              <a:t> phase.</a:t>
            </a:r>
          </a:p>
          <a:p>
            <a:r>
              <a:rPr lang="en-US" dirty="0" smtClean="0"/>
              <a:t>When the loading is decreased the material transforms back to austenite and recovers its </a:t>
            </a:r>
            <a:br>
              <a:rPr lang="en-US" dirty="0" smtClean="0"/>
            </a:br>
            <a:r>
              <a:rPr lang="en-US" dirty="0" smtClean="0"/>
              <a:t>initial shape.</a:t>
            </a:r>
            <a:endParaRPr lang="en-US" dirty="0"/>
          </a:p>
        </p:txBody>
      </p:sp>
      <p:grpSp>
        <p:nvGrpSpPr>
          <p:cNvPr id="45" name="Groupe 44"/>
          <p:cNvGrpSpPr/>
          <p:nvPr/>
        </p:nvGrpSpPr>
        <p:grpSpPr>
          <a:xfrm>
            <a:off x="5031602" y="1575251"/>
            <a:ext cx="3555889" cy="2114102"/>
            <a:chOff x="5380898" y="2076860"/>
            <a:chExt cx="3555889" cy="2114102"/>
          </a:xfrm>
        </p:grpSpPr>
        <p:cxnSp>
          <p:nvCxnSpPr>
            <p:cNvPr id="5" name="Connecteur droit avec flèche 4"/>
            <p:cNvCxnSpPr/>
            <p:nvPr/>
          </p:nvCxnSpPr>
          <p:spPr>
            <a:xfrm flipV="1">
              <a:off x="5943600" y="2114550"/>
              <a:ext cx="0" cy="1752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/>
            <p:cNvCxnSpPr/>
            <p:nvPr/>
          </p:nvCxnSpPr>
          <p:spPr>
            <a:xfrm>
              <a:off x="5943600" y="3867150"/>
              <a:ext cx="2590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 flipV="1">
              <a:off x="5943600" y="2798445"/>
              <a:ext cx="533400" cy="1068705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6477000" y="2798445"/>
              <a:ext cx="1600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 flipV="1">
              <a:off x="7806690" y="2263140"/>
              <a:ext cx="541020" cy="107061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 flipH="1">
              <a:off x="6244296" y="3333750"/>
              <a:ext cx="1570014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/>
            <p:cNvSpPr txBox="1"/>
            <p:nvPr/>
          </p:nvSpPr>
          <p:spPr>
            <a:xfrm>
              <a:off x="5583154" y="2076860"/>
              <a:ext cx="354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Symbol" panose="05050102010706020507" pitchFamily="18" charset="2"/>
                </a:rPr>
                <a:t>s</a:t>
              </a:r>
              <a:endParaRPr lang="en-US" sz="1400" dirty="0">
                <a:latin typeface="Symbol" panose="05050102010706020507" pitchFamily="18" charset="2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8331836" y="3883185"/>
              <a:ext cx="354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Symbol" panose="05050102010706020507" pitchFamily="18" charset="2"/>
                </a:rPr>
                <a:t>e</a:t>
              </a:r>
              <a:endParaRPr lang="en-US" sz="1400" dirty="0">
                <a:latin typeface="Symbol" panose="05050102010706020507" pitchFamily="18" charset="2"/>
              </a:endParaRPr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>
              <a:off x="6781800" y="2724150"/>
              <a:ext cx="6096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 flipH="1">
              <a:off x="6705600" y="3409950"/>
              <a:ext cx="6096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/>
            <p:nvPr/>
          </p:nvCxnSpPr>
          <p:spPr>
            <a:xfrm flipV="1">
              <a:off x="8229600" y="2263140"/>
              <a:ext cx="228600" cy="46101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à coins arrondis 42"/>
            <p:cNvSpPr/>
            <p:nvPr/>
          </p:nvSpPr>
          <p:spPr>
            <a:xfrm>
              <a:off x="8107385" y="2963414"/>
              <a:ext cx="829402" cy="21534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Calibri Light" panose="020F0302020204030204" pitchFamily="34" charset="0"/>
                </a:rPr>
                <a:t>Martensite</a:t>
              </a:r>
              <a:endParaRPr lang="en-US" sz="1100" dirty="0">
                <a:solidFill>
                  <a:schemeClr val="tx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5380898" y="2963414"/>
              <a:ext cx="829402" cy="21534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Calibri Light" panose="020F0302020204030204" pitchFamily="34" charset="0"/>
                </a:rPr>
                <a:t>Austenite</a:t>
              </a:r>
              <a:endParaRPr lang="en-US" sz="1100" dirty="0">
                <a:solidFill>
                  <a:schemeClr val="tx1"/>
                </a:solidFill>
                <a:latin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746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Memory Effect </a:t>
            </a:r>
            <a:endParaRPr lang="en-US" dirty="0"/>
          </a:p>
        </p:txBody>
      </p:sp>
      <p:sp>
        <p:nvSpPr>
          <p:cNvPr id="27" name="ZoneTexte 26"/>
          <p:cNvSpPr txBox="1"/>
          <p:nvPr/>
        </p:nvSpPr>
        <p:spPr>
          <a:xfrm>
            <a:off x="6248400" y="3409950"/>
            <a:ext cx="9144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heating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28" name="Espace réservé du contenu 2"/>
          <p:cNvSpPr>
            <a:spLocks noGrp="1"/>
          </p:cNvSpPr>
          <p:nvPr>
            <p:ph idx="1"/>
          </p:nvPr>
        </p:nvSpPr>
        <p:spPr>
          <a:xfrm>
            <a:off x="457200" y="1504950"/>
            <a:ext cx="4495800" cy="3124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At lower temperature the austenite transforms to </a:t>
            </a:r>
            <a:r>
              <a:rPr lang="en-US" dirty="0" err="1" smtClean="0"/>
              <a:t>martensite</a:t>
            </a:r>
            <a:r>
              <a:rPr lang="en-US" dirty="0" smtClean="0"/>
              <a:t> under mechanical loading as well.</a:t>
            </a:r>
          </a:p>
          <a:p>
            <a:r>
              <a:rPr lang="en-US" dirty="0" smtClean="0"/>
              <a:t>When the loading is decreased the material stays in its </a:t>
            </a:r>
            <a:r>
              <a:rPr lang="en-US" dirty="0" err="1" smtClean="0"/>
              <a:t>martensite</a:t>
            </a:r>
            <a:r>
              <a:rPr lang="en-US" dirty="0" smtClean="0"/>
              <a:t> phase and residual </a:t>
            </a:r>
            <a:br>
              <a:rPr lang="en-US" dirty="0" smtClean="0"/>
            </a:br>
            <a:r>
              <a:rPr lang="en-US" dirty="0" smtClean="0"/>
              <a:t>deformation remains.</a:t>
            </a:r>
          </a:p>
          <a:p>
            <a:r>
              <a:rPr lang="en-US" dirty="0" smtClean="0"/>
              <a:t>The austenite phase is retrieved by heating the material. The material then recovers its initial shape.</a:t>
            </a:r>
            <a:endParaRPr lang="en-US" dirty="0"/>
          </a:p>
        </p:txBody>
      </p:sp>
      <p:grpSp>
        <p:nvGrpSpPr>
          <p:cNvPr id="29" name="Groupe 28"/>
          <p:cNvGrpSpPr/>
          <p:nvPr/>
        </p:nvGrpSpPr>
        <p:grpSpPr>
          <a:xfrm>
            <a:off x="5019804" y="1551655"/>
            <a:ext cx="3555889" cy="2114102"/>
            <a:chOff x="5380898" y="2076860"/>
            <a:chExt cx="3555889" cy="2114102"/>
          </a:xfrm>
        </p:grpSpPr>
        <p:cxnSp>
          <p:nvCxnSpPr>
            <p:cNvPr id="30" name="Connecteur droit avec flèche 29"/>
            <p:cNvCxnSpPr/>
            <p:nvPr/>
          </p:nvCxnSpPr>
          <p:spPr>
            <a:xfrm flipV="1">
              <a:off x="5943600" y="2114550"/>
              <a:ext cx="0" cy="1752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>
              <a:off x="5943600" y="3867150"/>
              <a:ext cx="2590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 flipV="1">
              <a:off x="5943600" y="2798445"/>
              <a:ext cx="533400" cy="1068705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6477000" y="2798445"/>
              <a:ext cx="1600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 flipV="1">
              <a:off x="7539990" y="2263140"/>
              <a:ext cx="807720" cy="1587976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 flipH="1">
              <a:off x="5953358" y="3855720"/>
              <a:ext cx="1570014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/>
            <p:cNvSpPr txBox="1"/>
            <p:nvPr/>
          </p:nvSpPr>
          <p:spPr>
            <a:xfrm>
              <a:off x="5583154" y="2076860"/>
              <a:ext cx="354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Symbol" panose="05050102010706020507" pitchFamily="18" charset="2"/>
                </a:rPr>
                <a:t>s</a:t>
              </a:r>
              <a:endParaRPr lang="en-US" sz="1400" dirty="0">
                <a:latin typeface="Symbol" panose="05050102010706020507" pitchFamily="18" charset="2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331836" y="3883185"/>
              <a:ext cx="354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Symbol" panose="05050102010706020507" pitchFamily="18" charset="2"/>
                </a:rPr>
                <a:t>e</a:t>
              </a:r>
              <a:endParaRPr lang="en-US" sz="1400" dirty="0">
                <a:latin typeface="Symbol" panose="05050102010706020507" pitchFamily="18" charset="2"/>
              </a:endParaRPr>
            </a:p>
          </p:txBody>
        </p:sp>
        <p:cxnSp>
          <p:nvCxnSpPr>
            <p:cNvPr id="38" name="Connecteur droit avec flèche 37"/>
            <p:cNvCxnSpPr/>
            <p:nvPr/>
          </p:nvCxnSpPr>
          <p:spPr>
            <a:xfrm>
              <a:off x="6781800" y="2724150"/>
              <a:ext cx="6096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/>
            <p:nvPr/>
          </p:nvCxnSpPr>
          <p:spPr>
            <a:xfrm flipH="1">
              <a:off x="7772400" y="3182573"/>
              <a:ext cx="228600" cy="45597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 flipV="1">
              <a:off x="8170610" y="2316231"/>
              <a:ext cx="228600" cy="46101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à coins arrondis 40"/>
            <p:cNvSpPr/>
            <p:nvPr/>
          </p:nvSpPr>
          <p:spPr>
            <a:xfrm>
              <a:off x="8107385" y="2963414"/>
              <a:ext cx="829402" cy="21534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Calibri Light" panose="020F0302020204030204" pitchFamily="34" charset="0"/>
                </a:rPr>
                <a:t>Martensite</a:t>
              </a:r>
              <a:endParaRPr lang="en-US" sz="1100" dirty="0">
                <a:solidFill>
                  <a:schemeClr val="tx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5380898" y="2963414"/>
              <a:ext cx="829402" cy="21534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Calibri Light" panose="020F0302020204030204" pitchFamily="34" charset="0"/>
                </a:rPr>
                <a:t>Austenite</a:t>
              </a:r>
              <a:endParaRPr lang="en-US" sz="1100" dirty="0">
                <a:solidFill>
                  <a:schemeClr val="tx1"/>
                </a:solidFill>
                <a:latin typeface="Calibri Light" panose="020F0302020204030204" pitchFamily="34" charset="0"/>
              </a:endParaRPr>
            </a:p>
          </p:txBody>
        </p:sp>
      </p:grpSp>
      <p:cxnSp>
        <p:nvCxnSpPr>
          <p:cNvPr id="44" name="Connecteur droit avec flèche 43"/>
          <p:cNvCxnSpPr/>
          <p:nvPr/>
        </p:nvCxnSpPr>
        <p:spPr>
          <a:xfrm flipH="1">
            <a:off x="6230206" y="3420018"/>
            <a:ext cx="609600" cy="0"/>
          </a:xfrm>
          <a:prstGeom prst="straightConnector1">
            <a:avLst/>
          </a:prstGeom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7178896" y="332591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7157534" y="3313439"/>
            <a:ext cx="45719" cy="4571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Pseudoelasticity</a:t>
            </a:r>
            <a:r>
              <a:rPr lang="en-US" dirty="0" smtClean="0"/>
              <a:t>: Parametric model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model used for </a:t>
            </a:r>
            <a:r>
              <a:rPr lang="en-US" dirty="0" err="1" smtClean="0"/>
              <a:t>pseudoelasticity</a:t>
            </a:r>
            <a:r>
              <a:rPr lang="en-US" dirty="0" smtClean="0"/>
              <a:t> is a cylinder submitted to uniaxial loading.</a:t>
            </a:r>
          </a:p>
          <a:p>
            <a:r>
              <a:rPr lang="en-US" dirty="0" smtClean="0"/>
              <a:t>2D axisymmetric geometry </a:t>
            </a:r>
            <a:br>
              <a:rPr lang="en-US" dirty="0" smtClean="0"/>
            </a:br>
            <a:r>
              <a:rPr lang="en-US" dirty="0" smtClean="0"/>
              <a:t>is used.</a:t>
            </a:r>
          </a:p>
          <a:p>
            <a:r>
              <a:rPr lang="en-US" dirty="0" smtClean="0"/>
              <a:t>A parametric study is performed to study the material at several temperatures: 328 K, 308 K, 276K, and 260 K.</a:t>
            </a:r>
          </a:p>
          <a:p>
            <a:endParaRPr lang="en-US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278686"/>
              </p:ext>
            </p:extLst>
          </p:nvPr>
        </p:nvGraphicFramePr>
        <p:xfrm>
          <a:off x="4572000" y="1531566"/>
          <a:ext cx="3962400" cy="22633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9800"/>
                <a:gridCol w="838200"/>
                <a:gridCol w="914400"/>
              </a:tblGrid>
              <a:tr h="280089">
                <a:tc>
                  <a:txBody>
                    <a:bodyPr/>
                    <a:lstStyle/>
                    <a:p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Austenite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err="1" smtClean="0"/>
                        <a:t>Martensite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51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Young’s modulus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55 </a:t>
                      </a:r>
                      <a:r>
                        <a:rPr lang="en-US" sz="1000" baseline="0" dirty="0" err="1" smtClean="0"/>
                        <a:t>GPa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46 </a:t>
                      </a:r>
                      <a:r>
                        <a:rPr lang="en-US" sz="1000" baseline="0" dirty="0" err="1" smtClean="0"/>
                        <a:t>GPa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34358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Poisson’s ratio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0.33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0.33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Heat capacity at constant pressure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400 J/(</a:t>
                      </a:r>
                      <a:r>
                        <a:rPr lang="en-US" sz="1000" baseline="0" dirty="0" err="1" smtClean="0"/>
                        <a:t>kg.K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400 J/(</a:t>
                      </a:r>
                      <a:r>
                        <a:rPr lang="en-US" sz="1000" baseline="0" dirty="0" err="1" smtClean="0"/>
                        <a:t>kg.K</a:t>
                      </a:r>
                      <a:r>
                        <a:rPr lang="en-US" sz="1000" baseline="0" dirty="0" smtClean="0"/>
                        <a:t>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80089">
                <a:tc>
                  <a:txBody>
                    <a:bodyPr/>
                    <a:lstStyle/>
                    <a:p>
                      <a:r>
                        <a:rPr lang="en-US" sz="1000" baseline="0" dirty="0" err="1" smtClean="0"/>
                        <a:t>Clausius-Clapeyron</a:t>
                      </a:r>
                      <a:r>
                        <a:rPr lang="en-US" sz="1000" baseline="0" dirty="0" smtClean="0"/>
                        <a:t> coefficient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7.4 </a:t>
                      </a:r>
                      <a:r>
                        <a:rPr lang="en-US" sz="1000" baseline="0" dirty="0" err="1" smtClean="0"/>
                        <a:t>Mpa</a:t>
                      </a:r>
                      <a:r>
                        <a:rPr lang="en-US" sz="1000" baseline="0" dirty="0" smtClean="0"/>
                        <a:t>/K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7.4 </a:t>
                      </a:r>
                      <a:r>
                        <a:rPr lang="en-US" sz="1000" baseline="0" dirty="0" err="1" smtClean="0"/>
                        <a:t>Mpa</a:t>
                      </a:r>
                      <a:r>
                        <a:rPr lang="en-US" sz="1000" baseline="0" dirty="0" smtClean="0"/>
                        <a:t>/K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80089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Transformation start temperature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270 K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245 K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80089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Transformation finish temperature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280 K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230 K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80089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Maximum transformation strain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0.056</a:t>
                      </a:r>
                      <a:endParaRPr lang="en-US" sz="10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aseline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4648200" y="417195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1" dirty="0" smtClean="0">
                <a:latin typeface="Calibri Light" panose="020F0302020204030204" pitchFamily="34" charset="0"/>
              </a:rPr>
              <a:t>data taken from D.C. </a:t>
            </a:r>
            <a:r>
              <a:rPr lang="en-US" sz="1000" i="1" dirty="0" err="1" smtClean="0">
                <a:latin typeface="Calibri Light" panose="020F0302020204030204" pitchFamily="34" charset="0"/>
              </a:rPr>
              <a:t>Lagoudas</a:t>
            </a:r>
            <a:r>
              <a:rPr lang="en-US" sz="1000" i="1" dirty="0" smtClean="0">
                <a:latin typeface="Calibri Light" panose="020F0302020204030204" pitchFamily="34" charset="0"/>
              </a:rPr>
              <a:t>, Shape Memory Alloys, Modelling and Engineering Applications, Springer 2008</a:t>
            </a:r>
            <a:endParaRPr lang="en-US" sz="1000" i="1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3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305" y="2137172"/>
            <a:ext cx="2743201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Pseudoelasticity</a:t>
            </a:r>
            <a:r>
              <a:rPr lang="en-US" dirty="0" smtClean="0"/>
              <a:t>: Results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8229600" cy="9906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For high temperatures (328 K, 308 K) a </a:t>
            </a:r>
            <a:r>
              <a:rPr lang="en-US" dirty="0" err="1" smtClean="0"/>
              <a:t>pseudoelastic</a:t>
            </a:r>
            <a:r>
              <a:rPr lang="en-US" dirty="0" smtClean="0"/>
              <a:t> behavior is seen, with return to initial state</a:t>
            </a:r>
          </a:p>
          <a:p>
            <a:r>
              <a:rPr lang="en-US" dirty="0" smtClean="0"/>
              <a:t>At 276 K (As&lt;T&lt;</a:t>
            </a:r>
            <a:r>
              <a:rPr lang="en-US" dirty="0" err="1" smtClean="0"/>
              <a:t>Af</a:t>
            </a:r>
            <a:r>
              <a:rPr lang="en-US" dirty="0" smtClean="0"/>
              <a:t>) the reverse transformation is not complete at zero stress, so residual deformations remain.</a:t>
            </a:r>
          </a:p>
          <a:p>
            <a:r>
              <a:rPr lang="en-US" dirty="0" smtClean="0"/>
              <a:t>At 260 K (T&lt;As) the reverse transformation has not started. The material is purely </a:t>
            </a:r>
            <a:r>
              <a:rPr lang="en-US" dirty="0" err="1" smtClean="0"/>
              <a:t>martensite</a:t>
            </a:r>
            <a:r>
              <a:rPr lang="en-US" dirty="0" smtClean="0"/>
              <a:t> and the residual strain is maximal.</a:t>
            </a:r>
            <a:endParaRPr lang="en-US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071" y="2114550"/>
            <a:ext cx="2743200" cy="205740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808705" y="4171949"/>
            <a:ext cx="32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Calibri Light" panose="020F0302020204030204" pitchFamily="34" charset="0"/>
              </a:rPr>
              <a:t>Stress-strain curves for parametric temperature</a:t>
            </a:r>
            <a:endParaRPr lang="en-US" sz="1050" dirty="0">
              <a:latin typeface="Calibri Light" panose="020F030202020403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269598" y="4171949"/>
            <a:ext cx="3200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 smtClean="0">
                <a:latin typeface="Calibri Light" panose="020F0302020204030204" pitchFamily="34" charset="0"/>
              </a:rPr>
              <a:t>Martensite</a:t>
            </a:r>
            <a:r>
              <a:rPr lang="en-US" sz="1050" dirty="0" smtClean="0">
                <a:latin typeface="Calibri Light" panose="020F0302020204030204" pitchFamily="34" charset="0"/>
              </a:rPr>
              <a:t> volume fraction vs pseudo-time parameter</a:t>
            </a:r>
            <a:endParaRPr lang="en-US" sz="105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3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Pseudoelasticity</a:t>
            </a:r>
            <a:r>
              <a:rPr lang="en-US" dirty="0" smtClean="0"/>
              <a:t>: partial transformation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419350"/>
            <a:ext cx="2590800" cy="1943100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9144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On this model a prescribed displacement is applied.</a:t>
            </a:r>
          </a:p>
          <a:p>
            <a:r>
              <a:rPr lang="en-US" dirty="0" smtClean="0"/>
              <a:t>The material is loaded to a fixed maximal displacement, then decreased to 40%, increased to 80%, and finally decreased to 0.</a:t>
            </a:r>
          </a:p>
          <a:p>
            <a:r>
              <a:rPr lang="en-US" dirty="0" smtClean="0"/>
              <a:t>It induces an “internal loop” in the stress-strain graph.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424" y="2419350"/>
            <a:ext cx="2590801" cy="19431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419350"/>
            <a:ext cx="2590800" cy="19431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62000" y="4362450"/>
            <a:ext cx="2362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alibri Light" panose="020F0302020204030204" pitchFamily="34" charset="0"/>
              </a:rPr>
              <a:t>Prescribed displacement</a:t>
            </a:r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518112" y="4362450"/>
            <a:ext cx="2362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 smtClean="0">
                <a:latin typeface="Calibri Light" panose="020F0302020204030204" pitchFamily="34" charset="0"/>
              </a:rPr>
              <a:t>Martensite</a:t>
            </a:r>
            <a:r>
              <a:rPr lang="en-US" sz="1100" dirty="0" smtClean="0">
                <a:latin typeface="Calibri Light" panose="020F0302020204030204" pitchFamily="34" charset="0"/>
              </a:rPr>
              <a:t> volume fraction</a:t>
            </a:r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185112" y="4362450"/>
            <a:ext cx="2362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alibri Light" panose="020F0302020204030204" pitchFamily="34" charset="0"/>
              </a:rPr>
              <a:t>Stress-strain graph</a:t>
            </a:r>
            <a:endParaRPr lang="en-US" sz="11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57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Memory Effect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98" y="2378057"/>
            <a:ext cx="2610269" cy="1957702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10668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In this model the temperature is initially lower than the austenite start temperature. A stress cycle is applied and then the temperature is increased.</a:t>
            </a:r>
          </a:p>
          <a:p>
            <a:r>
              <a:rPr lang="en-US" dirty="0" smtClean="0"/>
              <a:t>The unloading does not induce reverse transformation. It occurs only when the temperature is increased. At the same time the residual strain are decreased and the material recovers its </a:t>
            </a:r>
            <a:br>
              <a:rPr lang="en-US" dirty="0" smtClean="0"/>
            </a:br>
            <a:r>
              <a:rPr lang="en-US" dirty="0" smtClean="0"/>
              <a:t>initial shape.</a:t>
            </a:r>
          </a:p>
          <a:p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293" y="2378057"/>
            <a:ext cx="2570905" cy="192817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752" y="2378057"/>
            <a:ext cx="2515026" cy="188626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08705" y="4335759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 Light" panose="020F0302020204030204" pitchFamily="34" charset="0"/>
              </a:rPr>
              <a:t>Loading: stress and temperature</a:t>
            </a:r>
            <a:endParaRPr lang="en-US" sz="1000" dirty="0">
              <a:latin typeface="Calibri Light" panose="020F030202020403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569653" y="4335759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latin typeface="Calibri Light" panose="020F0302020204030204" pitchFamily="34" charset="0"/>
              </a:rPr>
              <a:t>Martensite</a:t>
            </a:r>
            <a:r>
              <a:rPr lang="en-US" sz="1000" dirty="0" smtClean="0">
                <a:latin typeface="Calibri Light" panose="020F0302020204030204" pitchFamily="34" charset="0"/>
              </a:rPr>
              <a:t> volume fraction</a:t>
            </a:r>
            <a:endParaRPr lang="en-US" sz="1000" dirty="0">
              <a:latin typeface="Calibri Light" panose="020F030202020403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36398" y="432964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 Light" panose="020F0302020204030204" pitchFamily="34" charset="0"/>
              </a:rPr>
              <a:t>Stress-strain graph</a:t>
            </a:r>
            <a:endParaRPr lang="en-US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6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505</Words>
  <Application>Microsoft Office PowerPoint</Application>
  <PresentationFormat>On-screen Show (16:9)</PresentationFormat>
  <Paragraphs>84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Shape Memory Alloy examples</vt:lpstr>
      <vt:lpstr>Background and Motivation</vt:lpstr>
      <vt:lpstr>Thermal Transformation</vt:lpstr>
      <vt:lpstr>Pseudoelasticity</vt:lpstr>
      <vt:lpstr>Shape Memory Effect </vt:lpstr>
      <vt:lpstr>Pseudoelasticity: Parametric model</vt:lpstr>
      <vt:lpstr>Pseudoelasticity: Results</vt:lpstr>
      <vt:lpstr>Pseudoelasticity: partial transformation</vt:lpstr>
      <vt:lpstr>Shape Memory Effect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COMSOL</dc:creator>
  <cp:lastModifiedBy>Rasmus Kinnane</cp:lastModifiedBy>
  <cp:revision>53</cp:revision>
  <dcterms:created xsi:type="dcterms:W3CDTF">2006-08-16T00:00:00Z</dcterms:created>
  <dcterms:modified xsi:type="dcterms:W3CDTF">2018-08-15T13:08:21Z</dcterms:modified>
</cp:coreProperties>
</file>