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6" r:id="rId2"/>
    <p:sldId id="262" r:id="rId3"/>
    <p:sldId id="265" r:id="rId4"/>
    <p:sldId id="263" r:id="rId5"/>
    <p:sldId id="264" r:id="rId6"/>
    <p:sldId id="266" r:id="rId7"/>
    <p:sldId id="257"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43" autoAdjust="0"/>
  </p:normalViewPr>
  <p:slideViewPr>
    <p:cSldViewPr snapToGrid="0">
      <p:cViewPr varScale="1">
        <p:scale>
          <a:sx n="122" d="100"/>
          <a:sy n="122" d="100"/>
        </p:scale>
        <p:origin x="-114" y="-19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hyperlink" Target="http://www.comsol.com/trademarks"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800" y="3886200"/>
            <a:ext cx="85344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8E39FA4-9703-4DE6-85F3-0D76173560FE}" type="datetimeFigureOut">
              <a:rPr lang="en-US" smtClean="0"/>
              <a:t>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3BB14-BF24-43FD-819C-4FF1FC25AFBF}" type="slidenum">
              <a:rPr lang="en-US" smtClean="0"/>
              <a:t>‹#›</a:t>
            </a:fld>
            <a:endParaRPr lang="en-US"/>
          </a:p>
        </p:txBody>
      </p:sp>
      <p:sp>
        <p:nvSpPr>
          <p:cNvPr id="7" name="TextBox 6"/>
          <p:cNvSpPr txBox="1"/>
          <p:nvPr/>
        </p:nvSpPr>
        <p:spPr>
          <a:xfrm>
            <a:off x="812800" y="6159754"/>
            <a:ext cx="4876800" cy="338554"/>
          </a:xfrm>
          <a:prstGeom prst="rect">
            <a:avLst/>
          </a:prstGeom>
          <a:noFill/>
        </p:spPr>
        <p:txBody>
          <a:bodyPr wrap="square" rtlCol="0">
            <a:spAutoFit/>
          </a:bodyPr>
          <a:lstStyle/>
          <a:p>
            <a:r>
              <a:rPr lang="en-US" sz="800" dirty="0"/>
              <a:t>© Copyright 2014 COMSOL. Any of the images, text, and equations here may be copied and modified for your own internal use. All trademarks are the property of their respective owners. See </a:t>
            </a:r>
            <a:r>
              <a:rPr lang="en-US" sz="800" dirty="0">
                <a:hlinkClick r:id="rId2"/>
              </a:rPr>
              <a:t>www.comsol.com/trademarks</a:t>
            </a:r>
            <a:r>
              <a:rPr lang="en-US" sz="800" dirty="0"/>
              <a:t>.</a:t>
            </a:r>
          </a:p>
        </p:txBody>
      </p:sp>
    </p:spTree>
    <p:extLst>
      <p:ext uri="{BB962C8B-B14F-4D97-AF65-F5344CB8AC3E}">
        <p14:creationId xmlns:p14="http://schemas.microsoft.com/office/powerpoint/2010/main" val="42384449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10972800" cy="1143000"/>
          </a:xfrm>
        </p:spPr>
        <p:txBody>
          <a:bodyPr/>
          <a:lstStyle/>
          <a:p>
            <a:r>
              <a:rPr lang="en-US" smtClean="0"/>
              <a:t>Click to edit Master title style</a:t>
            </a:r>
            <a:endParaRPr lang="en-US"/>
          </a:p>
        </p:txBody>
      </p:sp>
      <p:sp>
        <p:nvSpPr>
          <p:cNvPr id="3" name="Content Placeholder 2"/>
          <p:cNvSpPr>
            <a:spLocks noGrp="1"/>
          </p:cNvSpPr>
          <p:nvPr>
            <p:ph idx="1"/>
          </p:nvPr>
        </p:nvSpPr>
        <p:spPr>
          <a:xfrm>
            <a:off x="609600" y="1828801"/>
            <a:ext cx="10972800" cy="4343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8E39FA4-9703-4DE6-85F3-0D76173560FE}" type="datetimeFigureOut">
              <a:rPr lang="en-US" smtClean="0"/>
              <a:t>2/23/2018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73BB14-BF24-43FD-819C-4FF1FC25AFBF}" type="slidenum">
              <a:rPr lang="en-US" smtClean="0"/>
              <a:t>‹#›</a:t>
            </a:fld>
            <a:endParaRPr lang="en-US"/>
          </a:p>
        </p:txBody>
      </p:sp>
    </p:spTree>
    <p:extLst>
      <p:ext uri="{BB962C8B-B14F-4D97-AF65-F5344CB8AC3E}">
        <p14:creationId xmlns:p14="http://schemas.microsoft.com/office/powerpoint/2010/main" val="2975218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109728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828801"/>
            <a:ext cx="5384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828801"/>
            <a:ext cx="53848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8E39FA4-9703-4DE6-85F3-0D76173560FE}" type="datetimeFigureOut">
              <a:rPr lang="en-US" smtClean="0"/>
              <a:t>2/23/2018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73BB14-BF24-43FD-819C-4FF1FC25AFBF}" type="slidenum">
              <a:rPr lang="en-US" smtClean="0"/>
              <a:t>‹#›</a:t>
            </a:fld>
            <a:endParaRPr lang="en-US"/>
          </a:p>
        </p:txBody>
      </p:sp>
    </p:spTree>
    <p:extLst>
      <p:ext uri="{BB962C8B-B14F-4D97-AF65-F5344CB8AC3E}">
        <p14:creationId xmlns:p14="http://schemas.microsoft.com/office/powerpoint/2010/main" val="17335716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latin typeface="Calibri Light" panose="020F0302020204030204" pitchFamily="34" charset="0"/>
              </a:defRPr>
            </a:lvl1pPr>
          </a:lstStyle>
          <a:p>
            <a:fld id="{38E39FA4-9703-4DE6-85F3-0D76173560FE}" type="datetimeFigureOut">
              <a:rPr lang="en-US" smtClean="0"/>
              <a:t>2/23/2018</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alibri Light" panose="020F0302020204030204" pitchFamily="34" charset="0"/>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latin typeface="Calibri Light" panose="020F0302020204030204" pitchFamily="34" charset="0"/>
              </a:defRPr>
            </a:lvl1pPr>
          </a:lstStyle>
          <a:p>
            <a:fld id="{9373BB14-BF24-43FD-819C-4FF1FC25AFBF}" type="slidenum">
              <a:rPr lang="en-US" smtClean="0"/>
              <a:t>‹#›</a:t>
            </a:fld>
            <a:endParaRPr lang="en-US"/>
          </a:p>
        </p:txBody>
      </p:sp>
    </p:spTree>
    <p:extLst>
      <p:ext uri="{BB962C8B-B14F-4D97-AF65-F5344CB8AC3E}">
        <p14:creationId xmlns:p14="http://schemas.microsoft.com/office/powerpoint/2010/main" val="3233102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ctr" defTabSz="914400" rtl="0" eaLnBrk="1" latinLnBrk="0" hangingPunct="1">
        <a:spcBef>
          <a:spcPct val="0"/>
        </a:spcBef>
        <a:buNone/>
        <a:defRPr sz="4400" kern="1200">
          <a:solidFill>
            <a:schemeClr val="tx1"/>
          </a:solidFill>
          <a:latin typeface="Calibri Light" panose="020F0302020204030204" pitchFamily="34" charset="0"/>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Calibri Light" panose="020F0302020204030204" pitchFamily="34" charset="0"/>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Calibri Light" panose="020F0302020204030204" pitchFamily="34" charset="0"/>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Calibri Light" panose="020F0302020204030204" pitchFamily="34" charset="0"/>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Calibri Light" panose="020F0302020204030204"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45662" y="2829520"/>
            <a:ext cx="10308492" cy="1066800"/>
          </a:xfrm>
        </p:spPr>
        <p:txBody>
          <a:bodyPr>
            <a:normAutofit fontScale="90000"/>
          </a:bodyPr>
          <a:lstStyle/>
          <a:p>
            <a:r>
              <a:rPr lang="en-US" dirty="0"/>
              <a:t>Cavity Eigenfrequency Modeling Using the Electromagnetic Waves, Beam Envelopes Interface</a:t>
            </a:r>
            <a:endParaRPr lang="en-US" noProof="0" dirty="0"/>
          </a:p>
        </p:txBody>
      </p:sp>
    </p:spTree>
    <p:extLst>
      <p:ext uri="{BB962C8B-B14F-4D97-AF65-F5344CB8AC3E}">
        <p14:creationId xmlns:p14="http://schemas.microsoft.com/office/powerpoint/2010/main" val="11025594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Description of Simulation</a:t>
            </a:r>
            <a:endParaRPr lang="en-US"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p:txBody>
              <a:bodyPr>
                <a:normAutofit fontScale="92500" lnSpcReduction="10000"/>
              </a:bodyPr>
              <a:lstStyle/>
              <a:p>
                <a:r>
                  <a:rPr lang="en-US" sz="2000" dirty="0" smtClean="0">
                    <a:latin typeface="+mn-lt"/>
                  </a:rPr>
                  <a:t>The first model, electromagnetic_waves_beam_envelopes_cavity_eigenfrequencies1.mph, demonstrates three different ways of finding the eigenfrequencies of a simple rectangular metallic cavity.</a:t>
                </a:r>
              </a:p>
              <a:p>
                <a:r>
                  <a:rPr lang="en-US" sz="2000" dirty="0">
                    <a:latin typeface="+mn-lt"/>
                  </a:rPr>
                  <a:t>The first method uses an eigenfrequency study step together with the Electromagnetic Waves, Beam Envelopes interface. </a:t>
                </a:r>
                <a:r>
                  <a:rPr lang="en-US" sz="2000" dirty="0" smtClean="0">
                    <a:latin typeface="+mn-lt"/>
                  </a:rPr>
                  <a:t>When using the eigenfrequency study step, the eigenfrequency (or eigenvalue) should NOT be included in any constraint, as it will only be considered in the linearization process but not </a:t>
                </a:r>
                <a:r>
                  <a:rPr lang="en-US" sz="2000" dirty="0">
                    <a:latin typeface="+mn-lt"/>
                  </a:rPr>
                  <a:t>self-consistently </a:t>
                </a:r>
                <a:r>
                  <a:rPr lang="en-US" sz="2000" dirty="0" smtClean="0">
                    <a:latin typeface="+mn-lt"/>
                  </a:rPr>
                  <a:t>solved for. The PEC boundary condition for the bidirectional formulation for the Electromagnetic Waves, Beam Envelopes interface adds the constraint</a:t>
                </a:r>
              </a:p>
              <a:p>
                <a14:m>
                  <m:oMath xmlns:m="http://schemas.openxmlformats.org/officeDocument/2006/math">
                    <m:r>
                      <m:rPr>
                        <m:nor/>
                      </m:rPr>
                      <a:rPr lang="sv-SE" sz="2000" b="1" i="0" smtClean="0">
                        <a:latin typeface="Cambria Math"/>
                      </a:rPr>
                      <m:t>E</m:t>
                    </m:r>
                    <m:r>
                      <a:rPr lang="sv-SE" sz="2000" b="0" i="1" smtClean="0">
                        <a:latin typeface="Cambria Math"/>
                      </a:rPr>
                      <m:t>=</m:t>
                    </m:r>
                    <m:nary>
                      <m:naryPr>
                        <m:chr m:val="∑"/>
                        <m:ctrlPr>
                          <a:rPr lang="sv-SE" sz="2000" b="0" i="1" smtClean="0">
                            <a:latin typeface="Cambria Math"/>
                          </a:rPr>
                        </m:ctrlPr>
                      </m:naryPr>
                      <m:sub>
                        <m:r>
                          <m:rPr>
                            <m:brk m:alnAt="23"/>
                          </m:rPr>
                          <a:rPr lang="sv-SE" sz="2000" b="0" i="1" smtClean="0">
                            <a:latin typeface="Cambria Math"/>
                          </a:rPr>
                          <m:t>𝑖</m:t>
                        </m:r>
                        <m:r>
                          <a:rPr lang="sv-SE" sz="2000" b="0" i="1" smtClean="0">
                            <a:latin typeface="Cambria Math"/>
                          </a:rPr>
                          <m:t>=1</m:t>
                        </m:r>
                      </m:sub>
                      <m:sup>
                        <m:r>
                          <a:rPr lang="sv-SE" sz="2000" b="0" i="1" smtClean="0">
                            <a:latin typeface="Cambria Math"/>
                          </a:rPr>
                          <m:t>2</m:t>
                        </m:r>
                      </m:sup>
                      <m:e>
                        <m:sSub>
                          <m:sSubPr>
                            <m:ctrlPr>
                              <a:rPr lang="sv-SE" sz="2000" b="0" i="1" smtClean="0">
                                <a:latin typeface="Cambria Math"/>
                              </a:rPr>
                            </m:ctrlPr>
                          </m:sSubPr>
                          <m:e>
                            <m:r>
                              <m:rPr>
                                <m:nor/>
                              </m:rPr>
                              <a:rPr lang="sv-SE" sz="2000" b="1" i="0" smtClean="0">
                                <a:latin typeface="Cambria Math"/>
                              </a:rPr>
                              <m:t>E</m:t>
                            </m:r>
                          </m:e>
                          <m:sub>
                            <m:r>
                              <a:rPr lang="sv-SE" sz="2000" b="0" i="1" smtClean="0">
                                <a:latin typeface="Cambria Math"/>
                              </a:rPr>
                              <m:t>𝑖</m:t>
                            </m:r>
                          </m:sub>
                        </m:sSub>
                        <m:sSup>
                          <m:sSupPr>
                            <m:ctrlPr>
                              <a:rPr lang="sv-SE" sz="2000" b="0" i="1" smtClean="0">
                                <a:latin typeface="Cambria Math"/>
                              </a:rPr>
                            </m:ctrlPr>
                          </m:sSupPr>
                          <m:e>
                            <m:r>
                              <a:rPr lang="sv-SE" sz="2000" b="0" i="1" smtClean="0">
                                <a:latin typeface="Cambria Math"/>
                              </a:rPr>
                              <m:t>𝑒</m:t>
                            </m:r>
                          </m:e>
                          <m:sup>
                            <m:r>
                              <a:rPr lang="sv-SE" sz="2000" b="0" i="1" smtClean="0">
                                <a:latin typeface="Cambria Math"/>
                              </a:rPr>
                              <m:t>−</m:t>
                            </m:r>
                            <m:r>
                              <a:rPr lang="sv-SE" sz="2000" b="0" i="1" smtClean="0">
                                <a:latin typeface="Cambria Math"/>
                              </a:rPr>
                              <m:t>𝑖</m:t>
                            </m:r>
                            <m:sSub>
                              <m:sSubPr>
                                <m:ctrlPr>
                                  <a:rPr lang="sv-SE" sz="2000" b="0" i="1" smtClean="0">
                                    <a:latin typeface="Cambria Math"/>
                                  </a:rPr>
                                </m:ctrlPr>
                              </m:sSubPr>
                              <m:e>
                                <m:r>
                                  <m:rPr>
                                    <m:nor/>
                                  </m:rPr>
                                  <a:rPr lang="sv-SE" sz="2000" b="1" i="0" smtClean="0">
                                    <a:latin typeface="Cambria Math"/>
                                  </a:rPr>
                                  <m:t>k</m:t>
                                </m:r>
                              </m:e>
                              <m:sub>
                                <m:r>
                                  <a:rPr lang="sv-SE" sz="2000" b="0" i="1" smtClean="0">
                                    <a:latin typeface="Cambria Math"/>
                                  </a:rPr>
                                  <m:t>𝑖</m:t>
                                </m:r>
                              </m:sub>
                            </m:sSub>
                            <m:r>
                              <a:rPr lang="sv-SE" sz="2000" b="0" i="1" smtClean="0">
                                <a:latin typeface="Cambria Math"/>
                                <a:ea typeface="Cambria Math"/>
                              </a:rPr>
                              <m:t>∙</m:t>
                            </m:r>
                            <m:r>
                              <m:rPr>
                                <m:nor/>
                              </m:rPr>
                              <a:rPr lang="sv-SE" sz="2000" b="1" i="0" smtClean="0">
                                <a:latin typeface="Cambria Math"/>
                                <a:ea typeface="Cambria Math"/>
                              </a:rPr>
                              <m:t>r</m:t>
                            </m:r>
                          </m:sup>
                        </m:sSup>
                        <m:r>
                          <a:rPr lang="sv-SE" sz="2000" b="0" i="1" smtClean="0">
                            <a:latin typeface="Cambria Math"/>
                          </a:rPr>
                          <m:t>=0</m:t>
                        </m:r>
                      </m:e>
                    </m:nary>
                  </m:oMath>
                </a14:m>
                <a:r>
                  <a:rPr lang="en-US" sz="2000" dirty="0" smtClean="0">
                    <a:latin typeface="+mn-lt"/>
                  </a:rPr>
                  <a:t>.</a:t>
                </a:r>
              </a:p>
              <a:p>
                <a:r>
                  <a:rPr lang="en-US" sz="2000" dirty="0" smtClean="0">
                    <a:latin typeface="+mn-lt"/>
                  </a:rPr>
                  <a:t>So if the wave vectors, </a:t>
                </a:r>
                <a:r>
                  <a:rPr lang="en-US" sz="2000" b="1" dirty="0" err="1" smtClean="0">
                    <a:latin typeface="+mn-lt"/>
                  </a:rPr>
                  <a:t>k</a:t>
                </a:r>
                <a:r>
                  <a:rPr lang="en-US" sz="2000" i="1" baseline="-25000" dirty="0" err="1" smtClean="0">
                    <a:latin typeface="+mn-lt"/>
                  </a:rPr>
                  <a:t>i</a:t>
                </a:r>
                <a:r>
                  <a:rPr lang="en-US" sz="2000" dirty="0" smtClean="0">
                    <a:latin typeface="+mn-lt"/>
                  </a:rPr>
                  <a:t>, include the frequency, the exponential factors will include the eigenvalue. This should be avoided. Instead, set the wave vector component in the propagation direction to a value that is resonant with the cavity length, </a:t>
                </a:r>
                <a:r>
                  <a:rPr lang="en-US" sz="2000" i="1" dirty="0" smtClean="0">
                    <a:latin typeface="+mn-lt"/>
                  </a:rPr>
                  <a:t>L</a:t>
                </a:r>
                <a:r>
                  <a:rPr lang="en-US" sz="2000" dirty="0" smtClean="0">
                    <a:latin typeface="+mn-lt"/>
                  </a:rPr>
                  <a:t>,</a:t>
                </a:r>
              </a:p>
              <a:p>
                <a14:m>
                  <m:oMath xmlns:m="http://schemas.openxmlformats.org/officeDocument/2006/math">
                    <m:sSub>
                      <m:sSubPr>
                        <m:ctrlPr>
                          <a:rPr lang="en-US" sz="2000" i="1" smtClean="0">
                            <a:latin typeface="Cambria Math"/>
                          </a:rPr>
                        </m:ctrlPr>
                      </m:sSubPr>
                      <m:e>
                        <m:r>
                          <a:rPr lang="sv-SE" sz="2000" b="0" i="1" smtClean="0">
                            <a:latin typeface="Cambria Math"/>
                          </a:rPr>
                          <m:t>𝑘</m:t>
                        </m:r>
                      </m:e>
                      <m:sub>
                        <m:r>
                          <a:rPr lang="sv-SE" sz="2000" b="0" i="1" smtClean="0">
                            <a:latin typeface="Cambria Math"/>
                          </a:rPr>
                          <m:t>𝑥</m:t>
                        </m:r>
                      </m:sub>
                    </m:sSub>
                    <m:r>
                      <a:rPr lang="sv-SE" sz="2000" b="0" i="1" smtClean="0">
                        <a:latin typeface="Cambria Math"/>
                      </a:rPr>
                      <m:t>=</m:t>
                    </m:r>
                    <m:r>
                      <a:rPr lang="sv-SE" sz="2000" b="0" i="1" smtClean="0">
                        <a:latin typeface="Cambria Math"/>
                      </a:rPr>
                      <m:t>𝑚</m:t>
                    </m:r>
                    <m:r>
                      <a:rPr lang="sv-SE" sz="2000" b="0" i="1" smtClean="0">
                        <a:latin typeface="Cambria Math"/>
                        <a:ea typeface="Cambria Math"/>
                      </a:rPr>
                      <m:t>𝜋</m:t>
                    </m:r>
                    <m:r>
                      <a:rPr lang="sv-SE" sz="2000" b="0" i="1" smtClean="0">
                        <a:latin typeface="Cambria Math"/>
                        <a:ea typeface="Cambria Math"/>
                      </a:rPr>
                      <m:t>/</m:t>
                    </m:r>
                    <m:r>
                      <a:rPr lang="sv-SE" sz="2000" b="0" i="1" smtClean="0">
                        <a:latin typeface="Cambria Math"/>
                        <a:ea typeface="Cambria Math"/>
                      </a:rPr>
                      <m:t>𝐿</m:t>
                    </m:r>
                  </m:oMath>
                </a14:m>
                <a:r>
                  <a:rPr lang="en-US" sz="2000" dirty="0" smtClean="0">
                    <a:latin typeface="+mn-lt"/>
                  </a:rPr>
                  <a:t>.</a:t>
                </a:r>
              </a:p>
              <a:p>
                <a:r>
                  <a:rPr lang="en-US" sz="2000" dirty="0" smtClean="0">
                    <a:latin typeface="+mn-lt"/>
                  </a:rPr>
                  <a:t>This value does not depend on the frequency and thereby the eigenfrequency study will calculate accurate results.</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blipFill rotWithShape="1">
                <a:blip r:embed="rId2"/>
                <a:stretch>
                  <a:fillRect l="-389" t="-1403" r="-722"/>
                </a:stretch>
              </a:blipFill>
            </p:spPr>
            <p:txBody>
              <a:bodyPr/>
              <a:lstStyle/>
              <a:p>
                <a:r>
                  <a:rPr lang="sv-SE">
                    <a:noFill/>
                  </a:rPr>
                  <a:t> </a:t>
                </a:r>
              </a:p>
            </p:txBody>
          </p:sp>
        </mc:Fallback>
      </mc:AlternateContent>
    </p:spTree>
    <p:extLst>
      <p:ext uri="{BB962C8B-B14F-4D97-AF65-F5344CB8AC3E}">
        <p14:creationId xmlns:p14="http://schemas.microsoft.com/office/powerpoint/2010/main" val="14001913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Description of </a:t>
            </a:r>
            <a:r>
              <a:rPr lang="en-US" dirty="0" smtClean="0"/>
              <a:t>Simulation (cont’d)</a:t>
            </a:r>
            <a:endParaRPr lang="sv-SE" dirty="0"/>
          </a:p>
        </p:txBody>
      </p:sp>
      <p:sp>
        <p:nvSpPr>
          <p:cNvPr id="3" name="Content Placeholder 2"/>
          <p:cNvSpPr>
            <a:spLocks noGrp="1"/>
          </p:cNvSpPr>
          <p:nvPr>
            <p:ph idx="1"/>
          </p:nvPr>
        </p:nvSpPr>
        <p:spPr/>
        <p:txBody>
          <a:bodyPr>
            <a:normAutofit fontScale="77500" lnSpcReduction="20000"/>
          </a:bodyPr>
          <a:lstStyle/>
          <a:p>
            <a:r>
              <a:rPr lang="en-US" dirty="0" smtClean="0"/>
              <a:t>The </a:t>
            </a:r>
            <a:r>
              <a:rPr lang="en-US" dirty="0"/>
              <a:t>second method uses a nonlinear eigenfrequency setup, together with the Electromagnetic Waves, Beam Envelopes interface. This method is also used in the Wave Optics Module Application Library model Transverse Modes for a Symmetric Laser Cavity and is included for comparison with the first method</a:t>
            </a:r>
            <a:r>
              <a:rPr lang="en-US" dirty="0" smtClean="0"/>
              <a:t>. Since this method does is not using the Eigenvalue solver, it doesn’t matter that the wave vector in the propagation direction depends on the frequency.</a:t>
            </a:r>
            <a:endParaRPr lang="en-US" dirty="0"/>
          </a:p>
          <a:p>
            <a:r>
              <a:rPr lang="en-US" dirty="0"/>
              <a:t>The third method uses an eigenfrequency study step together with the Electromagnetic Waves, Frequency Domain physics interface. It is demonstrated that a much finer </a:t>
            </a:r>
            <a:r>
              <a:rPr lang="en-US" dirty="0" smtClean="0"/>
              <a:t>mesh and cubic discretization order </a:t>
            </a:r>
            <a:r>
              <a:rPr lang="en-US" dirty="0"/>
              <a:t>is required for this physics interface to obtain the expected eigenfrequencies</a:t>
            </a:r>
            <a:r>
              <a:rPr lang="en-US" dirty="0" smtClean="0"/>
              <a:t>.</a:t>
            </a:r>
            <a:endParaRPr lang="en-US" dirty="0"/>
          </a:p>
          <a:p>
            <a:r>
              <a:rPr lang="en-US" dirty="0"/>
              <a:t>A second model is also included, where the simple rectangular cavity has been slightly modified using two central metallic protrusions. This perturbs the modes and requires finer meshes, but all three methods produce similar results</a:t>
            </a:r>
            <a:r>
              <a:rPr lang="en-US" dirty="0" smtClean="0"/>
              <a:t>.</a:t>
            </a:r>
            <a:endParaRPr lang="en-US" dirty="0"/>
          </a:p>
        </p:txBody>
      </p:sp>
    </p:spTree>
    <p:extLst>
      <p:ext uri="{BB962C8B-B14F-4D97-AF65-F5344CB8AC3E}">
        <p14:creationId xmlns:p14="http://schemas.microsoft.com/office/powerpoint/2010/main" val="3264933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sp>
        <p:nvSpPr>
          <p:cNvPr id="4" name="Content Placeholder 3"/>
          <p:cNvSpPr>
            <a:spLocks noGrp="1"/>
          </p:cNvSpPr>
          <p:nvPr>
            <p:ph sz="half" idx="1"/>
          </p:nvPr>
        </p:nvSpPr>
        <p:spPr/>
        <p:txBody>
          <a:bodyPr/>
          <a:lstStyle/>
          <a:p>
            <a:r>
              <a:rPr lang="sv-SE" dirty="0" smtClean="0"/>
              <a:t>Simple rectangular cavity</a:t>
            </a:r>
            <a:endParaRPr lang="en-US" dirty="0"/>
          </a:p>
        </p:txBody>
      </p:sp>
      <p:sp>
        <p:nvSpPr>
          <p:cNvPr id="5" name="Content Placeholder 4"/>
          <p:cNvSpPr>
            <a:spLocks noGrp="1"/>
          </p:cNvSpPr>
          <p:nvPr>
            <p:ph sz="half" idx="2"/>
          </p:nvPr>
        </p:nvSpPr>
        <p:spPr/>
        <p:txBody>
          <a:bodyPr/>
          <a:lstStyle/>
          <a:p>
            <a:r>
              <a:rPr lang="sv-SE" dirty="0" smtClean="0"/>
              <a:t>Cavity with protrusions (aperture)</a:t>
            </a:r>
            <a:endParaRPr lang="en-US" dirty="0"/>
          </a:p>
        </p:txBody>
      </p:sp>
      <p:sp>
        <p:nvSpPr>
          <p:cNvPr id="11" name="TextBox 10"/>
          <p:cNvSpPr txBox="1"/>
          <p:nvPr/>
        </p:nvSpPr>
        <p:spPr>
          <a:xfrm>
            <a:off x="6864845" y="4097383"/>
            <a:ext cx="3649140" cy="276999"/>
          </a:xfrm>
          <a:prstGeom prst="rect">
            <a:avLst/>
          </a:prstGeom>
          <a:noFill/>
        </p:spPr>
        <p:txBody>
          <a:bodyPr wrap="none" rtlCol="0">
            <a:spAutoFit/>
          </a:bodyPr>
          <a:lstStyle/>
          <a:p>
            <a:r>
              <a:rPr lang="sv-SE" sz="1200" dirty="0" smtClean="0"/>
              <a:t>The protrusions (aperture) are indicated in the top plot.</a:t>
            </a:r>
            <a:endParaRPr lang="en-US" sz="1200" dirty="0"/>
          </a:p>
        </p:txBody>
      </p:sp>
      <p:sp>
        <p:nvSpPr>
          <p:cNvPr id="12" name="TextBox 11"/>
          <p:cNvSpPr txBox="1"/>
          <p:nvPr/>
        </p:nvSpPr>
        <p:spPr>
          <a:xfrm>
            <a:off x="2043548" y="5445038"/>
            <a:ext cx="8139898" cy="646331"/>
          </a:xfrm>
          <a:prstGeom prst="rect">
            <a:avLst/>
          </a:prstGeom>
          <a:noFill/>
        </p:spPr>
        <p:txBody>
          <a:bodyPr wrap="square" rtlCol="0">
            <a:spAutoFit/>
          </a:bodyPr>
          <a:lstStyle/>
          <a:p>
            <a:r>
              <a:rPr lang="en-US" sz="1200" dirty="0" smtClean="0"/>
              <a:t>Top: Eigenfrequency solution, Electromagnetic Waves, Beam Envelopes</a:t>
            </a:r>
          </a:p>
          <a:p>
            <a:r>
              <a:rPr lang="en-US" sz="1200" dirty="0" smtClean="0"/>
              <a:t>Middle: Nonlinear eigenfrequency solution, Electromagnetic Waves, Beam Envelopes</a:t>
            </a:r>
          </a:p>
          <a:p>
            <a:r>
              <a:rPr lang="en-US" sz="1200" dirty="0" smtClean="0"/>
              <a:t>Bottom</a:t>
            </a:r>
            <a:r>
              <a:rPr lang="en-US" sz="1200" dirty="0"/>
              <a:t>: Eigenfrequency solution, Electromagnetic Waves, </a:t>
            </a:r>
            <a:r>
              <a:rPr lang="en-US" sz="1200" dirty="0" smtClean="0"/>
              <a:t>Frequency Domain</a:t>
            </a:r>
            <a:endParaRPr lang="en-US" sz="1200" dirty="0"/>
          </a:p>
        </p:txBody>
      </p:sp>
      <p:pic>
        <p:nvPicPr>
          <p:cNvPr id="10242" name="Picture 2" descr="\\ODEN\Profile$\ulfo\Downloads\rect_cavity.png"/>
          <p:cNvPicPr>
            <a:picLocks noChangeAspect="1" noChangeArrowheads="1"/>
          </p:cNvPicPr>
          <p:nvPr/>
        </p:nvPicPr>
        <p:blipFill rotWithShape="1">
          <a:blip r:embed="rId2">
            <a:extLst>
              <a:ext uri="{28A0092B-C50C-407E-A947-70E740481C1C}">
                <a14:useLocalDpi xmlns:a14="http://schemas.microsoft.com/office/drawing/2010/main" val="0"/>
              </a:ext>
            </a:extLst>
          </a:blip>
          <a:srcRect t="31335" b="32134"/>
          <a:stretch/>
        </p:blipFill>
        <p:spPr bwMode="auto">
          <a:xfrm>
            <a:off x="777455" y="2657231"/>
            <a:ext cx="4137476" cy="1415933"/>
          </a:xfrm>
          <a:prstGeom prst="rect">
            <a:avLst/>
          </a:prstGeom>
          <a:noFill/>
          <a:extLst>
            <a:ext uri="{909E8E84-426E-40DD-AFC4-6F175D3DCCD1}">
              <a14:hiddenFill xmlns:a14="http://schemas.microsoft.com/office/drawing/2010/main">
                <a:solidFill>
                  <a:srgbClr val="FFFFFF"/>
                </a:solidFill>
              </a14:hiddenFill>
            </a:ext>
          </a:extLst>
        </p:spPr>
      </p:pic>
      <p:pic>
        <p:nvPicPr>
          <p:cNvPr id="10243" name="Picture 3" descr="\\ODEN\Profile$\ulfo\Downloads\rect_prot_cavity.png"/>
          <p:cNvPicPr>
            <a:picLocks noChangeAspect="1" noChangeArrowheads="1"/>
          </p:cNvPicPr>
          <p:nvPr/>
        </p:nvPicPr>
        <p:blipFill rotWithShape="1">
          <a:blip r:embed="rId3">
            <a:extLst>
              <a:ext uri="{28A0092B-C50C-407E-A947-70E740481C1C}">
                <a14:useLocalDpi xmlns:a14="http://schemas.microsoft.com/office/drawing/2010/main" val="0"/>
              </a:ext>
            </a:extLst>
          </a:blip>
          <a:srcRect t="30966" b="31396"/>
          <a:stretch/>
        </p:blipFill>
        <p:spPr bwMode="auto">
          <a:xfrm>
            <a:off x="6540848" y="2635776"/>
            <a:ext cx="4137476" cy="14588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845940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Details</a:t>
            </a:r>
            <a:endParaRPr lang="en-US" dirty="0"/>
          </a:p>
        </p:txBody>
      </p:sp>
      <p:sp>
        <p:nvSpPr>
          <p:cNvPr id="3" name="Content Placeholder 2"/>
          <p:cNvSpPr>
            <a:spLocks noGrp="1"/>
          </p:cNvSpPr>
          <p:nvPr>
            <p:ph idx="1"/>
          </p:nvPr>
        </p:nvSpPr>
        <p:spPr/>
        <p:txBody>
          <a:bodyPr>
            <a:normAutofit/>
          </a:bodyPr>
          <a:lstStyle/>
          <a:p>
            <a:r>
              <a:rPr lang="en-US" sz="2000" dirty="0" smtClean="0">
                <a:latin typeface="+mn-lt"/>
              </a:rPr>
              <a:t>electromagnetic_waves_beam_envelopes_cavity_eigenfrequencies1.mph</a:t>
            </a:r>
          </a:p>
          <a:p>
            <a:pPr lvl="1"/>
            <a:r>
              <a:rPr lang="en-US" sz="1600" dirty="0" smtClean="0">
                <a:latin typeface="+mn-lt"/>
              </a:rPr>
              <a:t>Method 1: Set the </a:t>
            </a:r>
            <a:r>
              <a:rPr lang="en-US" sz="1600" b="1" dirty="0" smtClean="0">
                <a:latin typeface="+mn-lt"/>
              </a:rPr>
              <a:t>Wave vector, first wave </a:t>
            </a:r>
            <a:r>
              <a:rPr lang="en-US" sz="1600" dirty="0" smtClean="0">
                <a:latin typeface="+mn-lt"/>
              </a:rPr>
              <a:t>parameter in the </a:t>
            </a:r>
            <a:r>
              <a:rPr lang="en-US" sz="1600" b="1" dirty="0" smtClean="0">
                <a:latin typeface="+mn-lt"/>
              </a:rPr>
              <a:t>Wave Vectors </a:t>
            </a:r>
            <a:r>
              <a:rPr lang="en-US" sz="1600" dirty="0" smtClean="0">
                <a:latin typeface="+mn-lt"/>
              </a:rPr>
              <a:t>section for the physics to </a:t>
            </a:r>
            <a:r>
              <a:rPr lang="en-US" sz="1600" dirty="0" err="1" smtClean="0">
                <a:latin typeface="Courier" pitchFamily="49" charset="0"/>
              </a:rPr>
              <a:t>kxm</a:t>
            </a:r>
            <a:r>
              <a:rPr lang="en-US" sz="1600" dirty="0" smtClean="0">
                <a:latin typeface="+mn-lt"/>
              </a:rPr>
              <a:t>, which is a global parameter defined to be resonant with a longitudinal mode and independent of the frequency.</a:t>
            </a:r>
          </a:p>
          <a:p>
            <a:pPr lvl="1"/>
            <a:r>
              <a:rPr lang="en-US" sz="1600" dirty="0" smtClean="0">
                <a:latin typeface="+mn-lt"/>
              </a:rPr>
              <a:t>Method 2:</a:t>
            </a:r>
          </a:p>
          <a:p>
            <a:pPr lvl="2"/>
            <a:r>
              <a:rPr lang="en-US" sz="1200" dirty="0" smtClean="0">
                <a:latin typeface="+mn-lt"/>
              </a:rPr>
              <a:t>Define the </a:t>
            </a:r>
            <a:r>
              <a:rPr lang="en-US" sz="1200" b="1" dirty="0" smtClean="0">
                <a:latin typeface="+mn-lt"/>
              </a:rPr>
              <a:t>Global Equations 1 </a:t>
            </a:r>
            <a:r>
              <a:rPr lang="en-US" sz="1200" dirty="0" smtClean="0">
                <a:latin typeface="+mn-lt"/>
              </a:rPr>
              <a:t>node with the frequency, </a:t>
            </a:r>
            <a:r>
              <a:rPr lang="en-US" sz="1200" dirty="0" err="1" smtClean="0">
                <a:latin typeface="Courier" pitchFamily="49" charset="0"/>
              </a:rPr>
              <a:t>fmode</a:t>
            </a:r>
            <a:r>
              <a:rPr lang="en-US" sz="1200" dirty="0" smtClean="0">
                <a:latin typeface="+mn-lt"/>
              </a:rPr>
              <a:t>, solved for and the normalization condition. The variable </a:t>
            </a:r>
            <a:r>
              <a:rPr lang="en-US" sz="1200" dirty="0" err="1" smtClean="0">
                <a:latin typeface="Courier" pitchFamily="49" charset="0"/>
              </a:rPr>
              <a:t>nEz</a:t>
            </a:r>
            <a:r>
              <a:rPr lang="en-US" sz="1200" dirty="0" smtClean="0">
                <a:latin typeface="+mn-lt"/>
              </a:rPr>
              <a:t> is defined in </a:t>
            </a:r>
            <a:r>
              <a:rPr lang="en-US" sz="1200" b="1" dirty="0" smtClean="0">
                <a:latin typeface="+mn-lt"/>
              </a:rPr>
              <a:t>Variables 1</a:t>
            </a:r>
            <a:r>
              <a:rPr lang="en-US" sz="1200" dirty="0" smtClean="0">
                <a:latin typeface="+mn-lt"/>
              </a:rPr>
              <a:t> under </a:t>
            </a:r>
            <a:r>
              <a:rPr lang="en-US" sz="1200" b="1" dirty="0" smtClean="0">
                <a:latin typeface="+mn-lt"/>
              </a:rPr>
              <a:t>Component 1&gt;Definitions</a:t>
            </a:r>
            <a:r>
              <a:rPr lang="en-US" sz="1200" dirty="0" smtClean="0">
                <a:latin typeface="+mn-lt"/>
              </a:rPr>
              <a:t>.</a:t>
            </a:r>
          </a:p>
          <a:p>
            <a:pPr lvl="2"/>
            <a:r>
              <a:rPr lang="en-US" sz="1200" dirty="0" smtClean="0">
                <a:latin typeface="+mn-lt"/>
              </a:rPr>
              <a:t>In the </a:t>
            </a:r>
            <a:r>
              <a:rPr lang="en-US" sz="1200" b="1" dirty="0" smtClean="0">
                <a:latin typeface="+mn-lt"/>
              </a:rPr>
              <a:t>Equation</a:t>
            </a:r>
            <a:r>
              <a:rPr lang="en-US" sz="1200" dirty="0" smtClean="0">
                <a:latin typeface="+mn-lt"/>
              </a:rPr>
              <a:t> section for the physics settings, set the </a:t>
            </a:r>
            <a:r>
              <a:rPr lang="en-US" sz="1200" b="1" dirty="0" smtClean="0">
                <a:latin typeface="+mn-lt"/>
              </a:rPr>
              <a:t>Frequency</a:t>
            </a:r>
            <a:r>
              <a:rPr lang="en-US" sz="1200" dirty="0" smtClean="0">
                <a:latin typeface="+mn-lt"/>
              </a:rPr>
              <a:t> to </a:t>
            </a:r>
            <a:r>
              <a:rPr lang="en-US" sz="1200" dirty="0" err="1" smtClean="0">
                <a:latin typeface="Courier" pitchFamily="49" charset="0"/>
              </a:rPr>
              <a:t>fmode</a:t>
            </a:r>
            <a:r>
              <a:rPr lang="en-US" sz="1200" dirty="0" smtClean="0">
                <a:latin typeface="+mn-lt"/>
              </a:rPr>
              <a:t>.</a:t>
            </a:r>
          </a:p>
          <a:p>
            <a:pPr lvl="2"/>
            <a:r>
              <a:rPr lang="en-US" sz="1200" dirty="0" smtClean="0">
                <a:latin typeface="+mn-lt"/>
              </a:rPr>
              <a:t>Define </a:t>
            </a:r>
            <a:r>
              <a:rPr lang="en-US" sz="1200" b="1" dirty="0" smtClean="0">
                <a:latin typeface="+mn-lt"/>
              </a:rPr>
              <a:t>Initial Values 1</a:t>
            </a:r>
            <a:r>
              <a:rPr lang="en-US" sz="1200" dirty="0" smtClean="0">
                <a:latin typeface="+mn-lt"/>
              </a:rPr>
              <a:t>, using the variable </a:t>
            </a:r>
            <a:r>
              <a:rPr lang="en-US" sz="1200" dirty="0" err="1" smtClean="0">
                <a:latin typeface="Courier" pitchFamily="49" charset="0"/>
              </a:rPr>
              <a:t>Emode</a:t>
            </a:r>
            <a:r>
              <a:rPr lang="en-US" sz="1200" dirty="0" smtClean="0">
                <a:latin typeface="+mn-lt"/>
              </a:rPr>
              <a:t>.</a:t>
            </a:r>
          </a:p>
          <a:p>
            <a:pPr lvl="2"/>
            <a:r>
              <a:rPr lang="en-US" sz="1200" dirty="0" smtClean="0">
                <a:latin typeface="+mn-lt"/>
              </a:rPr>
              <a:t>Note that the </a:t>
            </a:r>
            <a:r>
              <a:rPr lang="en-US" sz="1200" b="1" dirty="0" smtClean="0">
                <a:latin typeface="+mn-lt"/>
              </a:rPr>
              <a:t>Wave vector, first wave </a:t>
            </a:r>
            <a:r>
              <a:rPr lang="en-US" sz="1200" dirty="0" smtClean="0">
                <a:latin typeface="+mn-lt"/>
              </a:rPr>
              <a:t>parameter in the </a:t>
            </a:r>
            <a:r>
              <a:rPr lang="en-US" sz="1200" b="1" dirty="0" smtClean="0">
                <a:latin typeface="+mn-lt"/>
              </a:rPr>
              <a:t>Wave Vectors </a:t>
            </a:r>
            <a:r>
              <a:rPr lang="en-US" sz="1200" dirty="0" smtClean="0">
                <a:latin typeface="+mn-lt"/>
              </a:rPr>
              <a:t>section for the physics can be set to any suitable value, including frequency-dependent expressions.</a:t>
            </a:r>
          </a:p>
          <a:p>
            <a:pPr lvl="2"/>
            <a:r>
              <a:rPr lang="en-US" sz="1200" dirty="0" smtClean="0">
                <a:latin typeface="+mn-lt"/>
              </a:rPr>
              <a:t>In the solver sequence enable the </a:t>
            </a:r>
            <a:r>
              <a:rPr lang="en-US" sz="1200" b="1" dirty="0" smtClean="0">
                <a:latin typeface="+mn-lt"/>
              </a:rPr>
              <a:t>Split complex variables in real and imaginary parts </a:t>
            </a:r>
            <a:r>
              <a:rPr lang="en-US" sz="1200" dirty="0" smtClean="0">
                <a:latin typeface="+mn-lt"/>
              </a:rPr>
              <a:t>check box in the </a:t>
            </a:r>
            <a:r>
              <a:rPr lang="en-US" sz="1200" b="1" dirty="0" smtClean="0">
                <a:latin typeface="+mn-lt"/>
              </a:rPr>
              <a:t>Compile Equations: Stationary </a:t>
            </a:r>
            <a:r>
              <a:rPr lang="en-US" sz="1200" dirty="0" smtClean="0">
                <a:latin typeface="+mn-lt"/>
              </a:rPr>
              <a:t>node.</a:t>
            </a:r>
          </a:p>
          <a:p>
            <a:pPr lvl="1"/>
            <a:r>
              <a:rPr lang="en-US" sz="1600" dirty="0" smtClean="0">
                <a:latin typeface="+mn-lt"/>
              </a:rPr>
              <a:t>Method 3:</a:t>
            </a:r>
          </a:p>
          <a:p>
            <a:pPr lvl="2"/>
            <a:r>
              <a:rPr lang="en-US" sz="1200" dirty="0" smtClean="0">
                <a:latin typeface="+mn-lt"/>
              </a:rPr>
              <a:t>Note that </a:t>
            </a:r>
            <a:r>
              <a:rPr lang="en-US" sz="1200" b="1" dirty="0" smtClean="0">
                <a:latin typeface="+mn-lt"/>
              </a:rPr>
              <a:t>Step 3: Eigenfrequency 2 </a:t>
            </a:r>
            <a:r>
              <a:rPr lang="en-US" sz="1200" dirty="0" smtClean="0">
                <a:latin typeface="+mn-lt"/>
              </a:rPr>
              <a:t>uses the finer </a:t>
            </a:r>
            <a:r>
              <a:rPr lang="en-US" sz="1200" b="1" dirty="0" smtClean="0">
                <a:latin typeface="+mn-lt"/>
              </a:rPr>
              <a:t>Mesh 2</a:t>
            </a:r>
            <a:r>
              <a:rPr lang="en-US" sz="1200" dirty="0" smtClean="0">
                <a:latin typeface="+mn-lt"/>
              </a:rPr>
              <a:t>, when solving with the Electromagnetic Waves, Frequency Domain interface. Furthermore, to get good accuracy compared to the analytic eigenfrequencies, </a:t>
            </a:r>
            <a:r>
              <a:rPr lang="en-US" sz="1200" b="1" dirty="0" smtClean="0">
                <a:latin typeface="+mn-lt"/>
              </a:rPr>
              <a:t>Cubic </a:t>
            </a:r>
            <a:r>
              <a:rPr lang="en-US" sz="1200" dirty="0" smtClean="0">
                <a:latin typeface="+mn-lt"/>
              </a:rPr>
              <a:t>discretization order is defined for in the </a:t>
            </a:r>
            <a:r>
              <a:rPr lang="en-US" sz="1200" b="1" dirty="0" smtClean="0">
                <a:latin typeface="+mn-lt"/>
              </a:rPr>
              <a:t>Discretization</a:t>
            </a:r>
            <a:r>
              <a:rPr lang="en-US" sz="1200" dirty="0" smtClean="0">
                <a:latin typeface="+mn-lt"/>
              </a:rPr>
              <a:t> section for the physics.</a:t>
            </a:r>
          </a:p>
          <a:p>
            <a:pPr lvl="1"/>
            <a:r>
              <a:rPr lang="en-US" sz="1600" dirty="0" smtClean="0">
                <a:latin typeface="+mn-lt"/>
              </a:rPr>
              <a:t>The longitudinal and transverse modes can be changed by modifying the </a:t>
            </a:r>
            <a:r>
              <a:rPr lang="en-US" sz="1600" dirty="0" err="1" smtClean="0">
                <a:latin typeface="Courier" pitchFamily="49" charset="0"/>
              </a:rPr>
              <a:t>mLong</a:t>
            </a:r>
            <a:r>
              <a:rPr lang="en-US" sz="1600" dirty="0" smtClean="0">
                <a:latin typeface="+mn-lt"/>
              </a:rPr>
              <a:t> and </a:t>
            </a:r>
            <a:r>
              <a:rPr lang="en-US" sz="1600" dirty="0" err="1" smtClean="0">
                <a:latin typeface="Courier" pitchFamily="49" charset="0"/>
              </a:rPr>
              <a:t>nTransv</a:t>
            </a:r>
            <a:r>
              <a:rPr lang="en-US" sz="1600" dirty="0" smtClean="0">
                <a:latin typeface="+mn-lt"/>
              </a:rPr>
              <a:t> global parameters.</a:t>
            </a:r>
            <a:endParaRPr lang="en-US" sz="1600" dirty="0" smtClean="0">
              <a:latin typeface="+mn-lt"/>
            </a:endParaRPr>
          </a:p>
        </p:txBody>
      </p:sp>
    </p:spTree>
    <p:extLst>
      <p:ext uri="{BB962C8B-B14F-4D97-AF65-F5344CB8AC3E}">
        <p14:creationId xmlns:p14="http://schemas.microsoft.com/office/powerpoint/2010/main" val="24953459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 </a:t>
            </a:r>
            <a:r>
              <a:rPr lang="en-US" dirty="0" smtClean="0"/>
              <a:t>Details (cont’d)</a:t>
            </a:r>
            <a:endParaRPr lang="en-US" dirty="0"/>
          </a:p>
        </p:txBody>
      </p:sp>
      <p:sp>
        <p:nvSpPr>
          <p:cNvPr id="3" name="Content Placeholder 2"/>
          <p:cNvSpPr>
            <a:spLocks noGrp="1"/>
          </p:cNvSpPr>
          <p:nvPr>
            <p:ph idx="1"/>
          </p:nvPr>
        </p:nvSpPr>
        <p:spPr/>
        <p:txBody>
          <a:bodyPr>
            <a:normAutofit/>
          </a:bodyPr>
          <a:lstStyle/>
          <a:p>
            <a:r>
              <a:rPr lang="en-US" sz="2000" dirty="0" smtClean="0">
                <a:latin typeface="+mn-lt"/>
              </a:rPr>
              <a:t>electromagnetic_waves_beam_envelopes_cavity_eigenfrequencies2.mph</a:t>
            </a:r>
          </a:p>
          <a:p>
            <a:pPr lvl="1"/>
            <a:r>
              <a:rPr lang="en-US" sz="1600" dirty="0" smtClean="0">
                <a:latin typeface="+mn-lt"/>
              </a:rPr>
              <a:t>The </a:t>
            </a:r>
            <a:r>
              <a:rPr lang="en-US" sz="1600" b="1" dirty="0" smtClean="0">
                <a:latin typeface="+mn-lt"/>
              </a:rPr>
              <a:t>Polygon 1</a:t>
            </a:r>
            <a:r>
              <a:rPr lang="en-US" sz="1600" dirty="0" smtClean="0">
                <a:latin typeface="+mn-lt"/>
              </a:rPr>
              <a:t> and </a:t>
            </a:r>
            <a:r>
              <a:rPr lang="en-US" sz="1600" b="1" dirty="0" smtClean="0">
                <a:latin typeface="+mn-lt"/>
              </a:rPr>
              <a:t>Mirro</a:t>
            </a:r>
            <a:r>
              <a:rPr lang="en-US" sz="1600" b="1" dirty="0" smtClean="0">
                <a:latin typeface="+mn-lt"/>
              </a:rPr>
              <a:t>r 1</a:t>
            </a:r>
            <a:r>
              <a:rPr lang="en-US" sz="1600" dirty="0" smtClean="0">
                <a:latin typeface="+mn-lt"/>
              </a:rPr>
              <a:t> nodes have been added to the geometry sequence.</a:t>
            </a:r>
          </a:p>
          <a:p>
            <a:pPr lvl="1"/>
            <a:r>
              <a:rPr lang="en-US" sz="1600" dirty="0" smtClean="0">
                <a:latin typeface="+mn-lt"/>
              </a:rPr>
              <a:t>All three physics interfaces has a </a:t>
            </a:r>
            <a:r>
              <a:rPr lang="en-US" sz="1600" b="1" dirty="0" smtClean="0">
                <a:latin typeface="+mn-lt"/>
              </a:rPr>
              <a:t>Perfect Electric Conductor 2 </a:t>
            </a:r>
            <a:r>
              <a:rPr lang="en-US" sz="1600" dirty="0" smtClean="0">
                <a:latin typeface="+mn-lt"/>
              </a:rPr>
              <a:t>node, selecting the small polygons (protrusions)</a:t>
            </a:r>
          </a:p>
          <a:p>
            <a:pPr lvl="1"/>
            <a:r>
              <a:rPr lang="en-US" sz="1600" dirty="0" smtClean="0">
                <a:latin typeface="+mn-lt"/>
              </a:rPr>
              <a:t>Both Mesh 1 and Mesh 2 are finer than in the previous model and also the Electromagnetic Waves, Beam Envelopes interfaces use cubic discretization order to achieve similar results as for the Electromagnetic Waves, Frequency Domain interface.</a:t>
            </a:r>
            <a:endParaRPr lang="en-US" sz="1600" dirty="0" smtClean="0">
              <a:latin typeface="+mn-lt"/>
            </a:endParaRPr>
          </a:p>
        </p:txBody>
      </p:sp>
    </p:spTree>
    <p:extLst>
      <p:ext uri="{BB962C8B-B14F-4D97-AF65-F5344CB8AC3E}">
        <p14:creationId xmlns:p14="http://schemas.microsoft.com/office/powerpoint/2010/main" val="38228395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Analytical Comparison</a:t>
            </a:r>
            <a:endParaRPr lang="en-US" dirty="0"/>
          </a:p>
        </p:txBody>
      </p:sp>
      <mc:AlternateContent xmlns:mc="http://schemas.openxmlformats.org/markup-compatibility/2006">
        <mc:Choice xmlns:a14="http://schemas.microsoft.com/office/drawing/2010/main" Requires="a14">
          <p:sp>
            <p:nvSpPr>
              <p:cNvPr id="5" name="Content Placeholder 4"/>
              <p:cNvSpPr>
                <a:spLocks noGrp="1"/>
              </p:cNvSpPr>
              <p:nvPr>
                <p:ph idx="1"/>
              </p:nvPr>
            </p:nvSpPr>
            <p:spPr/>
            <p:txBody>
              <a:bodyPr>
                <a:normAutofit fontScale="92500" lnSpcReduction="20000"/>
              </a:bodyPr>
              <a:lstStyle/>
              <a:p>
                <a:r>
                  <a:rPr lang="sv-SE" dirty="0" smtClean="0"/>
                  <a:t>The eigenfrequencies for the rectangular cavity are obtained by setting the tangential electric field (the z-component in this case) to zero.</a:t>
                </a:r>
              </a:p>
              <a:p>
                <a:pPr/>
                <a:r>
                  <a:rPr lang="sv-SE" dirty="0" smtClean="0"/>
                  <a:t>The possible wave numbers in the </a:t>
                </a:r>
                <a:r>
                  <a:rPr lang="sv-SE" i="1" dirty="0" smtClean="0"/>
                  <a:t>x</a:t>
                </a:r>
                <a:r>
                  <a:rPr lang="sv-SE" dirty="0" smtClean="0"/>
                  <a:t>-direction are</a:t>
                </a:r>
                <a:br>
                  <a:rPr lang="sv-SE" dirty="0" smtClean="0"/>
                </a:br>
                <a14:m>
                  <m:oMath xmlns:m="http://schemas.openxmlformats.org/officeDocument/2006/math">
                    <m:sSub>
                      <m:sSubPr>
                        <m:ctrlPr>
                          <a:rPr lang="sv-SE" i="1" smtClean="0">
                            <a:latin typeface="Cambria Math"/>
                          </a:rPr>
                        </m:ctrlPr>
                      </m:sSubPr>
                      <m:e>
                        <m:r>
                          <a:rPr lang="sv-SE" b="0" i="1" smtClean="0">
                            <a:latin typeface="Cambria Math"/>
                          </a:rPr>
                          <m:t>𝑘</m:t>
                        </m:r>
                      </m:e>
                      <m:sub>
                        <m:r>
                          <a:rPr lang="sv-SE" b="0" i="1" smtClean="0">
                            <a:latin typeface="Cambria Math"/>
                          </a:rPr>
                          <m:t>𝑥𝑚</m:t>
                        </m:r>
                      </m:sub>
                    </m:sSub>
                    <m:r>
                      <a:rPr lang="sv-SE" b="0" i="1" smtClean="0">
                        <a:latin typeface="Cambria Math"/>
                      </a:rPr>
                      <m:t>=</m:t>
                    </m:r>
                    <m:f>
                      <m:fPr>
                        <m:ctrlPr>
                          <a:rPr lang="sv-SE" b="0" i="1" smtClean="0">
                            <a:latin typeface="Cambria Math"/>
                            <a:ea typeface="Cambria Math"/>
                          </a:rPr>
                        </m:ctrlPr>
                      </m:fPr>
                      <m:num>
                        <m:r>
                          <a:rPr lang="sv-SE" b="0" i="1" smtClean="0">
                            <a:latin typeface="Cambria Math"/>
                          </a:rPr>
                          <m:t>𝑚</m:t>
                        </m:r>
                        <m:r>
                          <a:rPr lang="sv-SE" b="0" i="1" smtClean="0">
                            <a:latin typeface="Cambria Math"/>
                            <a:ea typeface="Cambria Math"/>
                          </a:rPr>
                          <m:t>𝜋</m:t>
                        </m:r>
                      </m:num>
                      <m:den>
                        <m:r>
                          <a:rPr lang="sv-SE" b="0" i="1" smtClean="0">
                            <a:latin typeface="Cambria Math"/>
                            <a:ea typeface="Cambria Math"/>
                          </a:rPr>
                          <m:t>𝐿</m:t>
                        </m:r>
                      </m:den>
                    </m:f>
                  </m:oMath>
                </a14:m>
                <a:r>
                  <a:rPr lang="sv-SE" b="0" dirty="0" smtClean="0">
                    <a:ea typeface="Cambria Math"/>
                  </a:rPr>
                  <a:t>, where </a:t>
                </a:r>
                <a:r>
                  <a:rPr lang="sv-SE" b="0" i="1" dirty="0" smtClean="0">
                    <a:ea typeface="Cambria Math"/>
                  </a:rPr>
                  <a:t>L</a:t>
                </a:r>
                <a:r>
                  <a:rPr lang="sv-SE" b="0" dirty="0" smtClean="0">
                    <a:ea typeface="Cambria Math"/>
                  </a:rPr>
                  <a:t> is the cavity length,</a:t>
                </a:r>
                <a:br>
                  <a:rPr lang="sv-SE" b="0" dirty="0" smtClean="0">
                    <a:ea typeface="Cambria Math"/>
                  </a:rPr>
                </a:br>
                <a:r>
                  <a:rPr lang="sv-SE" dirty="0" smtClean="0"/>
                  <a:t>and in the </a:t>
                </a:r>
                <a:r>
                  <a:rPr lang="sv-SE" i="1" dirty="0" smtClean="0"/>
                  <a:t>y</a:t>
                </a:r>
                <a:r>
                  <a:rPr lang="sv-SE" dirty="0" smtClean="0"/>
                  <a:t>-direction</a:t>
                </a:r>
                <a:br>
                  <a:rPr lang="sv-SE" dirty="0" smtClean="0"/>
                </a:br>
                <a14:m>
                  <m:oMath xmlns:m="http://schemas.openxmlformats.org/officeDocument/2006/math">
                    <m:sSub>
                      <m:sSubPr>
                        <m:ctrlPr>
                          <a:rPr lang="sv-SE" i="1">
                            <a:latin typeface="Cambria Math"/>
                          </a:rPr>
                        </m:ctrlPr>
                      </m:sSubPr>
                      <m:e>
                        <m:r>
                          <a:rPr lang="sv-SE" i="1">
                            <a:latin typeface="Cambria Math"/>
                          </a:rPr>
                          <m:t>𝑘</m:t>
                        </m:r>
                      </m:e>
                      <m:sub>
                        <m:r>
                          <a:rPr lang="sv-SE" b="0" i="1" smtClean="0">
                            <a:latin typeface="Cambria Math"/>
                          </a:rPr>
                          <m:t>𝑦𝑛</m:t>
                        </m:r>
                      </m:sub>
                    </m:sSub>
                    <m:r>
                      <a:rPr lang="sv-SE" i="1">
                        <a:latin typeface="Cambria Math"/>
                      </a:rPr>
                      <m:t>=</m:t>
                    </m:r>
                    <m:f>
                      <m:fPr>
                        <m:ctrlPr>
                          <a:rPr lang="sv-SE" i="1">
                            <a:latin typeface="Cambria Math"/>
                            <a:ea typeface="Cambria Math"/>
                          </a:rPr>
                        </m:ctrlPr>
                      </m:fPr>
                      <m:num>
                        <m:r>
                          <a:rPr lang="sv-SE" i="1">
                            <a:latin typeface="Cambria Math"/>
                          </a:rPr>
                          <m:t>𝑚</m:t>
                        </m:r>
                        <m:r>
                          <a:rPr lang="sv-SE" i="1">
                            <a:latin typeface="Cambria Math"/>
                            <a:ea typeface="Cambria Math"/>
                          </a:rPr>
                          <m:t>𝜋</m:t>
                        </m:r>
                      </m:num>
                      <m:den>
                        <m:r>
                          <a:rPr lang="sv-SE" b="0" i="1" smtClean="0">
                            <a:latin typeface="Cambria Math"/>
                            <a:ea typeface="Cambria Math"/>
                          </a:rPr>
                          <m:t>𝑤</m:t>
                        </m:r>
                      </m:den>
                    </m:f>
                  </m:oMath>
                </a14:m>
                <a:r>
                  <a:rPr lang="sv-SE" dirty="0" smtClean="0"/>
                  <a:t>, where </a:t>
                </a:r>
                <a:r>
                  <a:rPr lang="sv-SE" i="1" dirty="0" smtClean="0"/>
                  <a:t>w</a:t>
                </a:r>
                <a:r>
                  <a:rPr lang="sv-SE" dirty="0" smtClean="0"/>
                  <a:t> is the widht of the cavity</a:t>
                </a:r>
              </a:p>
              <a:p>
                <a:pPr/>
                <a:r>
                  <a:rPr lang="sv-SE" dirty="0" smtClean="0"/>
                  <a:t>Then the resonance frequency </a:t>
                </a:r>
                <a:r>
                  <a:rPr lang="sv-SE" i="1" dirty="0" smtClean="0"/>
                  <a:t>f</a:t>
                </a:r>
                <a:r>
                  <a:rPr lang="sv-SE" i="1" baseline="-25000" dirty="0" smtClean="0"/>
                  <a:t>mn</a:t>
                </a:r>
                <a:r>
                  <a:rPr lang="sv-SE" dirty="0" smtClean="0"/>
                  <a:t> is obtained from</a:t>
                </a:r>
                <a:br>
                  <a:rPr lang="sv-SE" dirty="0" smtClean="0"/>
                </a:br>
                <a14:m>
                  <m:oMath xmlns:m="http://schemas.openxmlformats.org/officeDocument/2006/math">
                    <m:sSubSup>
                      <m:sSubSupPr>
                        <m:ctrlPr>
                          <a:rPr lang="sv-SE" i="1" smtClean="0">
                            <a:latin typeface="Cambria Math"/>
                          </a:rPr>
                        </m:ctrlPr>
                      </m:sSubSupPr>
                      <m:e>
                        <m:r>
                          <a:rPr lang="sv-SE" b="0" i="1" smtClean="0">
                            <a:latin typeface="Cambria Math"/>
                          </a:rPr>
                          <m:t>𝑘</m:t>
                        </m:r>
                      </m:e>
                      <m:sub>
                        <m:r>
                          <a:rPr lang="sv-SE" b="0" i="1" smtClean="0">
                            <a:latin typeface="Cambria Math"/>
                          </a:rPr>
                          <m:t>0</m:t>
                        </m:r>
                      </m:sub>
                      <m:sup/>
                    </m:sSubSup>
                    <m:r>
                      <a:rPr lang="sv-SE" i="1">
                        <a:latin typeface="Cambria Math"/>
                      </a:rPr>
                      <m:t>=</m:t>
                    </m:r>
                    <m:f>
                      <m:fPr>
                        <m:ctrlPr>
                          <a:rPr lang="sv-SE" i="1" smtClean="0">
                            <a:latin typeface="Cambria Math"/>
                          </a:rPr>
                        </m:ctrlPr>
                      </m:fPr>
                      <m:num>
                        <m:r>
                          <a:rPr lang="sv-SE" b="0" i="1" smtClean="0">
                            <a:latin typeface="Cambria Math"/>
                          </a:rPr>
                          <m:t>2</m:t>
                        </m:r>
                        <m:r>
                          <a:rPr lang="sv-SE" b="0" i="1" smtClean="0">
                            <a:latin typeface="Cambria Math"/>
                            <a:ea typeface="Cambria Math"/>
                          </a:rPr>
                          <m:t>𝜋</m:t>
                        </m:r>
                        <m:sSub>
                          <m:sSubPr>
                            <m:ctrlPr>
                              <a:rPr lang="sv-SE" b="0" i="1" smtClean="0">
                                <a:latin typeface="Cambria Math"/>
                                <a:ea typeface="Cambria Math"/>
                              </a:rPr>
                            </m:ctrlPr>
                          </m:sSubPr>
                          <m:e>
                            <m:r>
                              <a:rPr lang="sv-SE" b="0" i="1" smtClean="0">
                                <a:latin typeface="Cambria Math"/>
                                <a:ea typeface="Cambria Math"/>
                              </a:rPr>
                              <m:t>𝑓</m:t>
                            </m:r>
                          </m:e>
                          <m:sub>
                            <m:r>
                              <a:rPr lang="sv-SE" b="0" i="1" smtClean="0">
                                <a:latin typeface="Cambria Math"/>
                                <a:ea typeface="Cambria Math"/>
                              </a:rPr>
                              <m:t>𝑚𝑛</m:t>
                            </m:r>
                          </m:sub>
                        </m:sSub>
                      </m:num>
                      <m:den>
                        <m:r>
                          <a:rPr lang="sv-SE" b="0" i="1" smtClean="0">
                            <a:latin typeface="Cambria Math"/>
                          </a:rPr>
                          <m:t>𝑐</m:t>
                        </m:r>
                      </m:den>
                    </m:f>
                    <m:r>
                      <a:rPr lang="sv-SE" b="0" i="1" smtClean="0">
                        <a:latin typeface="Cambria Math"/>
                      </a:rPr>
                      <m:t>=</m:t>
                    </m:r>
                    <m:rad>
                      <m:radPr>
                        <m:degHide m:val="on"/>
                        <m:ctrlPr>
                          <a:rPr lang="sv-SE" i="1" smtClean="0">
                            <a:latin typeface="Cambria Math"/>
                          </a:rPr>
                        </m:ctrlPr>
                      </m:radPr>
                      <m:deg/>
                      <m:e>
                        <m:sSubSup>
                          <m:sSubSupPr>
                            <m:ctrlPr>
                              <a:rPr lang="sv-SE" i="1">
                                <a:latin typeface="Cambria Math"/>
                              </a:rPr>
                            </m:ctrlPr>
                          </m:sSubSupPr>
                          <m:e>
                            <m:r>
                              <a:rPr lang="sv-SE" i="1">
                                <a:latin typeface="Cambria Math"/>
                              </a:rPr>
                              <m:t>𝑘</m:t>
                            </m:r>
                          </m:e>
                          <m:sub>
                            <m:r>
                              <a:rPr lang="sv-SE" i="1">
                                <a:latin typeface="Cambria Math"/>
                              </a:rPr>
                              <m:t>𝑥𝑚</m:t>
                            </m:r>
                          </m:sub>
                          <m:sup>
                            <m:r>
                              <a:rPr lang="sv-SE" i="1">
                                <a:latin typeface="Cambria Math"/>
                              </a:rPr>
                              <m:t>2</m:t>
                            </m:r>
                          </m:sup>
                        </m:sSubSup>
                        <m:r>
                          <a:rPr lang="sv-SE" i="1">
                            <a:latin typeface="Cambria Math"/>
                          </a:rPr>
                          <m:t>+</m:t>
                        </m:r>
                        <m:sSubSup>
                          <m:sSubSupPr>
                            <m:ctrlPr>
                              <a:rPr lang="sv-SE" i="1">
                                <a:latin typeface="Cambria Math"/>
                              </a:rPr>
                            </m:ctrlPr>
                          </m:sSubSupPr>
                          <m:e>
                            <m:r>
                              <a:rPr lang="sv-SE" i="1">
                                <a:latin typeface="Cambria Math"/>
                              </a:rPr>
                              <m:t>𝑘</m:t>
                            </m:r>
                          </m:e>
                          <m:sub>
                            <m:r>
                              <a:rPr lang="sv-SE" i="1">
                                <a:latin typeface="Cambria Math"/>
                              </a:rPr>
                              <m:t>𝑦𝑛</m:t>
                            </m:r>
                          </m:sub>
                          <m:sup>
                            <m:r>
                              <a:rPr lang="sv-SE" i="1">
                                <a:latin typeface="Cambria Math"/>
                              </a:rPr>
                              <m:t>2</m:t>
                            </m:r>
                          </m:sup>
                        </m:sSubSup>
                      </m:e>
                    </m:rad>
                  </m:oMath>
                </a14:m>
                <a:endParaRPr lang="sv-SE" dirty="0" smtClean="0"/>
              </a:p>
            </p:txBody>
          </p:sp>
        </mc:Choice>
        <mc:Fallback>
          <p:sp>
            <p:nvSpPr>
              <p:cNvPr id="5" name="Content Placeholder 4"/>
              <p:cNvSpPr>
                <a:spLocks noGrp="1" noRot="1" noChangeAspect="1" noMove="1" noResize="1" noEditPoints="1" noAdjustHandles="1" noChangeArrowheads="1" noChangeShapeType="1" noTextEdit="1"/>
              </p:cNvSpPr>
              <p:nvPr>
                <p:ph idx="1"/>
              </p:nvPr>
            </p:nvSpPr>
            <p:spPr>
              <a:blipFill rotWithShape="1">
                <a:blip r:embed="rId2"/>
                <a:stretch>
                  <a:fillRect l="-1111" t="-3647" r="-1056"/>
                </a:stretch>
              </a:blipFill>
            </p:spPr>
            <p:txBody>
              <a:bodyPr/>
              <a:lstStyle/>
              <a:p>
                <a:r>
                  <a:rPr lang="sv-SE">
                    <a:noFill/>
                  </a:rPr>
                  <a:t> </a:t>
                </a:r>
              </a:p>
            </p:txBody>
          </p:sp>
        </mc:Fallback>
      </mc:AlternateContent>
    </p:spTree>
    <p:extLst>
      <p:ext uri="{BB962C8B-B14F-4D97-AF65-F5344CB8AC3E}">
        <p14:creationId xmlns:p14="http://schemas.microsoft.com/office/powerpoint/2010/main" val="396433755"/>
      </p:ext>
    </p:extLst>
  </p:cSld>
  <p:clrMapOvr>
    <a:masterClrMapping/>
  </p:clrMapOvr>
  <p:timing>
    <p:tnLst>
      <p:par>
        <p:cTn id="1" dur="indefinite" restart="never" nodeType="tmRoot"/>
      </p:par>
    </p:tnLst>
  </p:timing>
</p:sld>
</file>

<file path=ppt/theme/theme1.xml><?xml version="1.0" encoding="utf-8"?>
<a:theme xmlns:a="http://schemas.openxmlformats.org/drawingml/2006/main" name="comsol_presentation_v5_4_3">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comsol_presentation_v5_4_3" id="{C310AC4A-5CE0-477D-91C9-A62DA3C06FE1}" vid="{C7F4239D-1577-4AD9-A77F-F453C3C0712B}"/>
    </a:ext>
  </a:extLst>
</a:theme>
</file>

<file path=docProps/app.xml><?xml version="1.0" encoding="utf-8"?>
<Properties xmlns="http://schemas.openxmlformats.org/officeDocument/2006/extended-properties" xmlns:vt="http://schemas.openxmlformats.org/officeDocument/2006/docPropsVTypes">
  <Template>comsol_presentation_v5_4_3</Template>
  <TotalTime>0</TotalTime>
  <Words>770</Words>
  <Application>Microsoft Office PowerPoint</Application>
  <PresentationFormat>Custom</PresentationFormat>
  <Paragraphs>40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comsol_presentation_v5_4_3</vt:lpstr>
      <vt:lpstr>Cavity Eigenfrequency Modeling Using the Electromagnetic Waves, Beam Envelopes Interface</vt:lpstr>
      <vt:lpstr>Description of Simulation</vt:lpstr>
      <vt:lpstr>Description of Simulation (cont’d)</vt:lpstr>
      <vt:lpstr>Results</vt:lpstr>
      <vt:lpstr>Simulation Details</vt:lpstr>
      <vt:lpstr>Simulation Details (cont’d)</vt:lpstr>
      <vt:lpstr>Analytical Comparison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2015-04-22T11:21:44Z</dcterms:created>
  <dcterms:modified xsi:type="dcterms:W3CDTF">2018-02-23T16:09:39Z</dcterms:modified>
</cp:coreProperties>
</file>