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2"/>
  </p:notesMasterIdLst>
  <p:sldIdLst>
    <p:sldId id="589" r:id="rId2"/>
    <p:sldId id="590" r:id="rId3"/>
    <p:sldId id="591" r:id="rId4"/>
    <p:sldId id="592" r:id="rId5"/>
    <p:sldId id="593" r:id="rId6"/>
    <p:sldId id="594" r:id="rId7"/>
    <p:sldId id="595" r:id="rId8"/>
    <p:sldId id="596" r:id="rId9"/>
    <p:sldId id="597" r:id="rId10"/>
    <p:sldId id="599" r:id="rId11"/>
  </p:sldIdLst>
  <p:sldSz cx="9144000" cy="5143500" type="screen16x9"/>
  <p:notesSz cx="7099300" cy="1023461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72" autoAdjust="0"/>
  </p:normalViewPr>
  <p:slideViewPr>
    <p:cSldViewPr>
      <p:cViewPr varScale="1">
        <p:scale>
          <a:sx n="158" d="100"/>
          <a:sy n="158" d="100"/>
        </p:scale>
        <p:origin x="186" y="13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0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81CF19F6-4158-42CD-AD57-EE5F51374869}" type="datetimeFigureOut">
              <a:rPr lang="sv-SE" smtClean="0"/>
              <a:pPr/>
              <a:t>2020-07-10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BF3B24A-2E59-4563-9805-F82E0DE2C1F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7253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40548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2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2729294" y="3452731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729294" y="3725781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3977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2" y="342900"/>
            <a:ext cx="2949575" cy="12001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2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70443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6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1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708521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2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8816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928816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055882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5055882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9618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9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 algn="ctr">
              <a:buNone/>
              <a:defRPr sz="2000"/>
            </a:lvl2pPr>
            <a:lvl3pPr marL="914310" indent="0" algn="ctr">
              <a:buNone/>
              <a:defRPr sz="1800"/>
            </a:lvl3pPr>
            <a:lvl4pPr marL="1371464" indent="0" algn="ctr">
              <a:buNone/>
              <a:defRPr sz="1600"/>
            </a:lvl4pPr>
            <a:lvl5pPr marL="1828619" indent="0" algn="ctr">
              <a:buNone/>
              <a:defRPr sz="1600"/>
            </a:lvl5pPr>
            <a:lvl6pPr marL="2285772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5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99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19457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1" y="1028704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4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910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42" y="1028704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9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42" y="1657335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5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9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5" y="1657352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870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i="1">
                <a:solidFill>
                  <a:srgbClr val="393A39"/>
                </a:solidFill>
              </a:defRPr>
            </a:lvl1pPr>
            <a:lvl2pPr marL="457154" indent="0">
              <a:buNone/>
              <a:defRPr/>
            </a:lvl2pPr>
            <a:lvl3pPr marL="91431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1558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80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2000">
                <a:latin typeface="Lato" panose="020F0502020204030203" pitchFamily="34" charset="0"/>
              </a:defRPr>
            </a:lvl4pPr>
            <a:lvl5pPr marL="1828619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2" y="342900"/>
            <a:ext cx="2949575" cy="12001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2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7286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4"/>
            <a:ext cx="8058150" cy="742951"/>
          </a:xfrm>
          <a:prstGeom prst="rect">
            <a:avLst/>
          </a:prstGeom>
        </p:spPr>
        <p:txBody>
          <a:bodyPr vert="horz" lIns="91432" tIns="45716" rIns="91432" bIns="45716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0066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31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576" indent="-228576" algn="l" defTabSz="91431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32" indent="-228576" algn="l" defTabSz="914310" rtl="0" eaLnBrk="1" latinLnBrk="0" hangingPunct="1">
        <a:lnSpc>
          <a:spcPct val="110000"/>
        </a:lnSpc>
        <a:spcBef>
          <a:spcPts val="500"/>
        </a:spcBef>
        <a:buFont typeface="Lato" panose="020F0502020204030203" pitchFamily="34" charset="0"/>
        <a:buChar char="–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2887" indent="-228576" algn="l" defTabSz="91431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464" indent="0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619" indent="0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348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8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2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9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2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v-SE" altLang="sv-SE"/>
              <a:t>Example:</a:t>
            </a:r>
            <a:br>
              <a:rPr lang="sv-SE" altLang="sv-SE"/>
            </a:br>
            <a:r>
              <a:rPr lang="sv-SE" altLang="sv-SE"/>
              <a:t> Porous Reactor</a:t>
            </a:r>
            <a:endParaRPr lang="en-GB" altLang="sv-SE" dirty="0"/>
          </a:p>
        </p:txBody>
      </p:sp>
    </p:spTree>
    <p:extLst>
      <p:ext uri="{BB962C8B-B14F-4D97-AF65-F5344CB8AC3E}">
        <p14:creationId xmlns:p14="http://schemas.microsoft.com/office/powerpoint/2010/main" val="3819941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sv-SE" altLang="sv-SE"/>
              <a:t>The</a:t>
            </a:r>
            <a:r>
              <a:rPr lang="en-US" altLang="sv-SE"/>
              <a:t> figure shows the </a:t>
            </a:r>
            <a:br>
              <a:rPr lang="en-US" altLang="sv-SE"/>
            </a:br>
            <a:r>
              <a:rPr lang="en-US" altLang="sv-SE"/>
              <a:t>iso</a:t>
            </a:r>
            <a:r>
              <a:rPr lang="sv-SE" altLang="sv-SE"/>
              <a:t>-</a:t>
            </a:r>
            <a:r>
              <a:rPr lang="en-US" altLang="sv-SE"/>
              <a:t>concentration surfaces of a species injected through </a:t>
            </a:r>
            <a:r>
              <a:rPr lang="sv-SE" altLang="sv-SE"/>
              <a:t>the</a:t>
            </a:r>
            <a:r>
              <a:rPr lang="en-US" altLang="sv-SE"/>
              <a:t> main channel into the core of </a:t>
            </a:r>
            <a:r>
              <a:rPr lang="sv-SE" altLang="sv-SE"/>
              <a:t>the</a:t>
            </a:r>
            <a:r>
              <a:rPr lang="en-US" altLang="sv-SE"/>
              <a:t> reactor. </a:t>
            </a:r>
            <a:endParaRPr lang="sv-SE" altLang="sv-SE"/>
          </a:p>
          <a:p>
            <a:r>
              <a:rPr lang="en-US" altLang="sv-SE"/>
              <a:t>This species is consumed in the porous bed and </a:t>
            </a:r>
            <a:r>
              <a:rPr lang="sv-SE" altLang="sv-SE"/>
              <a:t>the </a:t>
            </a:r>
            <a:r>
              <a:rPr lang="en-US" altLang="sv-SE"/>
              <a:t>reaction distribution at the inlet of the bed is shown in a cross-section plot.</a:t>
            </a:r>
            <a:endParaRPr lang="sv-SE" altLang="sv-SE"/>
          </a:p>
          <a:p>
            <a:r>
              <a:rPr lang="sv-SE" altLang="sv-SE"/>
              <a:t>The</a:t>
            </a:r>
            <a:r>
              <a:rPr lang="en-US" altLang="sv-SE"/>
              <a:t> reaction is not uniformly distributed in the catalytic bed and has its maximum close to the radial position of the injection pipe. </a:t>
            </a:r>
            <a:endParaRPr lang="sv-SE" altLang="sv-SE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/>
              <a:t>Results – Concentration</a:t>
            </a:r>
            <a:endParaRPr lang="sv-SE" altLang="sv-SE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0352070"/>
              </p:ext>
            </p:extLst>
          </p:nvPr>
        </p:nvGraphicFramePr>
        <p:xfrm>
          <a:off x="4594227" y="771550"/>
          <a:ext cx="4423564" cy="2304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name="Image" r:id="rId3" imgW="16247619" imgH="9980952" progId="PSP5.Image">
                  <p:embed/>
                </p:oleObj>
              </mc:Choice>
              <mc:Fallback>
                <p:oleObj name="Image" r:id="rId3" imgW="16247619" imgH="9980952" progId="PSP5.Imag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8323" r="25325" b="18323"/>
                      <a:stretch>
                        <a:fillRect/>
                      </a:stretch>
                    </p:blipFill>
                    <p:spPr bwMode="auto">
                      <a:xfrm>
                        <a:off x="4594227" y="771550"/>
                        <a:ext cx="4423564" cy="23042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48462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/>
              <a:t>Introduction</a:t>
            </a:r>
            <a:endParaRPr lang="en-US" altLang="sv-S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v-SE" altLang="sv-SE"/>
              <a:t>This model </a:t>
            </a:r>
            <a:r>
              <a:rPr lang="en-US" altLang="sv-SE"/>
              <a:t>shows the flow field in an experimental reactor for studies of heterogeneous catalysis.</a:t>
            </a:r>
            <a:endParaRPr lang="sv-SE" altLang="sv-SE"/>
          </a:p>
          <a:p>
            <a:r>
              <a:rPr lang="en-US" altLang="sv-SE"/>
              <a:t>The model couples the free fluid and porous media flow through the Navier-Stokes equations and Brinkman’s extension of Darcy’s law.</a:t>
            </a:r>
            <a:endParaRPr lang="sv-SE" altLang="sv-SE"/>
          </a:p>
          <a:p>
            <a:r>
              <a:rPr lang="sv-SE" altLang="sv-SE"/>
              <a:t>The mass transport of three species in the reactor is modeled through the diffusion and convection equation.</a:t>
            </a:r>
            <a:endParaRPr lang="en-US" altLang="sv-SE" dirty="0"/>
          </a:p>
        </p:txBody>
      </p:sp>
    </p:spTree>
    <p:extLst>
      <p:ext uri="{BB962C8B-B14F-4D97-AF65-F5344CB8AC3E}">
        <p14:creationId xmlns:p14="http://schemas.microsoft.com/office/powerpoint/2010/main" val="204610953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sv-SE" dirty="0">
                <a:cs typeface="Times New Roman" pitchFamily="18" charset="0"/>
              </a:rPr>
              <a:t>The reactor consists of a tubular structure with an injection tube that has its main axis perpendicular to the axis of </a:t>
            </a:r>
            <a:br>
              <a:rPr lang="en-US" altLang="sv-SE" dirty="0">
                <a:cs typeface="Times New Roman" pitchFamily="18" charset="0"/>
              </a:rPr>
            </a:br>
            <a:r>
              <a:rPr lang="en-US" altLang="sv-SE" dirty="0">
                <a:cs typeface="Times New Roman" pitchFamily="18" charset="0"/>
              </a:rPr>
              <a:t>the reactor.</a:t>
            </a:r>
            <a:endParaRPr lang="sv-SE" altLang="sv-SE" dirty="0"/>
          </a:p>
          <a:p>
            <a:r>
              <a:rPr lang="en-US" altLang="sv-SE" dirty="0">
                <a:cs typeface="Times New Roman" pitchFamily="18" charset="0"/>
              </a:rPr>
              <a:t>The incoming species in the main and injection tubes reacts in a fixed porous catalyst bed.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Geometry</a:t>
            </a:r>
            <a:endParaRPr lang="en-US" altLang="sv-SE" dirty="0"/>
          </a:p>
        </p:txBody>
      </p:sp>
      <p:pic>
        <p:nvPicPr>
          <p:cNvPr id="18" name="Content Placeholder 2">
            <a:extLst>
              <a:ext uri="{FF2B5EF4-FFF2-40B4-BE49-F238E27FC236}">
                <a16:creationId xmlns:a16="http://schemas.microsoft.com/office/drawing/2014/main" id="{55243643-FED0-4564-9AC0-6FFE16C214B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582" y="411510"/>
            <a:ext cx="4362133" cy="3272169"/>
          </a:xfr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51FCCCA0-B184-439F-8D62-BBE5CBBBEAFF}"/>
              </a:ext>
            </a:extLst>
          </p:cNvPr>
          <p:cNvGrpSpPr/>
          <p:nvPr/>
        </p:nvGrpSpPr>
        <p:grpSpPr>
          <a:xfrm>
            <a:off x="3991955" y="1090338"/>
            <a:ext cx="5044541" cy="2293110"/>
            <a:chOff x="3932365" y="1979244"/>
            <a:chExt cx="5044541" cy="229311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67DF2F0-8B86-4710-B830-15216778B618}"/>
                </a:ext>
              </a:extLst>
            </p:cNvPr>
            <p:cNvGrpSpPr/>
            <p:nvPr/>
          </p:nvGrpSpPr>
          <p:grpSpPr>
            <a:xfrm>
              <a:off x="3932365" y="1979244"/>
              <a:ext cx="5044541" cy="2293110"/>
              <a:chOff x="3817920" y="2162417"/>
              <a:chExt cx="5589360" cy="2540769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B36F83-442A-4154-B79C-E82673459B79}"/>
                  </a:ext>
                </a:extLst>
              </p:cNvPr>
              <p:cNvSpPr txBox="1"/>
              <p:nvPr/>
            </p:nvSpPr>
            <p:spPr>
              <a:xfrm>
                <a:off x="5514376" y="2252943"/>
                <a:ext cx="1351586" cy="306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1200" dirty="0">
                    <a:latin typeface="Lato" panose="020F0502020204030203" pitchFamily="34" charset="0"/>
                  </a:rPr>
                  <a:t>Inlet species A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0652EB9-00FE-434B-B680-F146B2FF15D8}"/>
                  </a:ext>
                </a:extLst>
              </p:cNvPr>
              <p:cNvSpPr txBox="1"/>
              <p:nvPr/>
            </p:nvSpPr>
            <p:spPr>
              <a:xfrm>
                <a:off x="3817920" y="4396271"/>
                <a:ext cx="1510061" cy="306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1200" dirty="0">
                    <a:latin typeface="Lato" panose="020F0502020204030203" pitchFamily="34" charset="0"/>
                  </a:rPr>
                  <a:t>Inlet species B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7512DA4-407E-4BE4-9A1D-91515A59308B}"/>
                  </a:ext>
                </a:extLst>
              </p:cNvPr>
              <p:cNvSpPr txBox="1"/>
              <p:nvPr/>
            </p:nvSpPr>
            <p:spPr>
              <a:xfrm>
                <a:off x="6676875" y="4140924"/>
                <a:ext cx="1679441" cy="511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1200" dirty="0">
                    <a:latin typeface="Lato" panose="020F0502020204030203" pitchFamily="34" charset="0"/>
                  </a:rPr>
                  <a:t>Production of C in pourous bed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908E8C5-4A9A-42B5-B0E1-43BA96AE91A3}"/>
                  </a:ext>
                </a:extLst>
              </p:cNvPr>
              <p:cNvSpPr txBox="1"/>
              <p:nvPr/>
            </p:nvSpPr>
            <p:spPr>
              <a:xfrm>
                <a:off x="8135548" y="2162417"/>
                <a:ext cx="1271732" cy="306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1200" dirty="0">
                    <a:latin typeface="Lato" panose="020F0502020204030203" pitchFamily="34" charset="0"/>
                  </a:rPr>
                  <a:t>Outlet A, B, C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CCB4AD5-B937-4928-BA76-2004D5F06EF2}"/>
                  </a:ext>
                </a:extLst>
              </p:cNvPr>
              <p:cNvCxnSpPr/>
              <p:nvPr/>
            </p:nvCxnSpPr>
            <p:spPr>
              <a:xfrm flipV="1">
                <a:off x="4557445" y="4184728"/>
                <a:ext cx="494848" cy="21154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EE1BE863-EE0E-449D-9213-60C6B650D3FF}"/>
                  </a:ext>
                </a:extLst>
              </p:cNvPr>
              <p:cNvCxnSpPr/>
              <p:nvPr/>
            </p:nvCxnSpPr>
            <p:spPr>
              <a:xfrm>
                <a:off x="6190524" y="2573786"/>
                <a:ext cx="0" cy="45212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A64C2F1-2984-4D2F-8E77-E7D304BED0A0}"/>
                  </a:ext>
                </a:extLst>
              </p:cNvPr>
              <p:cNvCxnSpPr/>
              <p:nvPr/>
            </p:nvCxnSpPr>
            <p:spPr>
              <a:xfrm flipV="1">
                <a:off x="7398896" y="3725021"/>
                <a:ext cx="0" cy="396673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1A56869-0BDC-46F3-8BFE-F95A894E9420}"/>
                </a:ext>
              </a:extLst>
            </p:cNvPr>
            <p:cNvCxnSpPr/>
            <p:nvPr/>
          </p:nvCxnSpPr>
          <p:spPr>
            <a:xfrm flipV="1">
              <a:off x="8100392" y="2538248"/>
              <a:ext cx="302629" cy="128889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1718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/>
              <a:t>Domain Equations – Fluid Flow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fluid flow in the free flow regions are described by the stationary </a:t>
            </a:r>
            <a:br>
              <a:rPr lang="en-US"/>
            </a:br>
            <a:r>
              <a:rPr lang="en-US"/>
              <a:t>Navier-Stokes equations.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The fluid flow in the porous bed is described with Brinkman equations.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In the above equations h denotes the viscosity, r  the density, and k </a:t>
            </a:r>
            <a:br>
              <a:rPr lang="en-US"/>
            </a:br>
            <a:r>
              <a:rPr lang="en-US"/>
              <a:t>the permeability.</a:t>
            </a:r>
            <a:endParaRPr lang="en-US" dirty="0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0648142"/>
              </p:ext>
            </p:extLst>
          </p:nvPr>
        </p:nvGraphicFramePr>
        <p:xfrm>
          <a:off x="971600" y="1707654"/>
          <a:ext cx="3001968" cy="54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Equation" r:id="rId3" imgW="2501640" imgH="457200" progId="Equation.3">
                  <p:embed/>
                </p:oleObj>
              </mc:Choice>
              <mc:Fallback>
                <p:oleObj name="Equation" r:id="rId3" imgW="2501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707654"/>
                        <a:ext cx="3001968" cy="54864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463697"/>
              </p:ext>
            </p:extLst>
          </p:nvPr>
        </p:nvGraphicFramePr>
        <p:xfrm>
          <a:off x="971600" y="2735142"/>
          <a:ext cx="2560032" cy="700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Equation" r:id="rId5" imgW="2133360" imgH="583920" progId="Equation.3">
                  <p:embed/>
                </p:oleObj>
              </mc:Choice>
              <mc:Fallback>
                <p:oleObj name="Equation" r:id="rId5" imgW="213336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735142"/>
                        <a:ext cx="2560032" cy="70070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603851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altLang="sv-SE"/>
              <a:t>Domain Equations – Mass Transport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altLang="sv-SE"/>
              <a:t>The mass transport is given by the diffusion and convection equation:</a:t>
            </a:r>
          </a:p>
          <a:p>
            <a:endParaRPr lang="sv-SE" altLang="sv-SE"/>
          </a:p>
          <a:p>
            <a:pPr marL="0" indent="0">
              <a:buNone/>
            </a:pPr>
            <a:endParaRPr lang="sv-SE" altLang="sv-SE"/>
          </a:p>
          <a:p>
            <a:r>
              <a:rPr lang="sv-SE" altLang="sv-SE"/>
              <a:t>where </a:t>
            </a:r>
            <a:r>
              <a:rPr lang="sv-SE" altLang="sv-SE" i="1">
                <a:latin typeface="Times New Roman" pitchFamily="18" charset="0"/>
              </a:rPr>
              <a:t>c</a:t>
            </a:r>
            <a:r>
              <a:rPr lang="sv-SE" altLang="sv-SE" i="1" baseline="-25000">
                <a:latin typeface="Times New Roman" pitchFamily="18" charset="0"/>
              </a:rPr>
              <a:t>i</a:t>
            </a:r>
            <a:r>
              <a:rPr lang="sv-SE" altLang="sv-SE"/>
              <a:t> denotes the concentration of species </a:t>
            </a:r>
            <a:r>
              <a:rPr lang="sv-SE" altLang="sv-SE" i="1">
                <a:latin typeface="Times New Roman" pitchFamily="18" charset="0"/>
              </a:rPr>
              <a:t>i</a:t>
            </a:r>
            <a:r>
              <a:rPr lang="sv-SE" altLang="sv-SE"/>
              <a:t>, </a:t>
            </a:r>
            <a:r>
              <a:rPr lang="sv-SE" altLang="sv-SE" b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sv-SE" altLang="sv-SE"/>
              <a:t> the velocity vector and </a:t>
            </a:r>
            <a:r>
              <a:rPr lang="sv-SE" altLang="sv-SE" i="1">
                <a:latin typeface="Times New Roman" pitchFamily="18" charset="0"/>
              </a:rPr>
              <a:t>R</a:t>
            </a:r>
            <a:r>
              <a:rPr lang="sv-SE" altLang="sv-SE" i="1" baseline="-25000">
                <a:latin typeface="Times New Roman" pitchFamily="18" charset="0"/>
              </a:rPr>
              <a:t>i</a:t>
            </a:r>
            <a:r>
              <a:rPr lang="sv-SE" altLang="sv-SE"/>
              <a:t> the reaction rate for species </a:t>
            </a:r>
            <a:r>
              <a:rPr lang="sv-SE" altLang="sv-SE" i="1">
                <a:latin typeface="Times New Roman" pitchFamily="18" charset="0"/>
              </a:rPr>
              <a:t>i.</a:t>
            </a:r>
            <a:endParaRPr lang="sv-SE" altLang="sv-SE"/>
          </a:p>
          <a:p>
            <a:endParaRPr lang="sv-SE" altLang="sv-SE" dirty="0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0813974"/>
              </p:ext>
            </p:extLst>
          </p:nvPr>
        </p:nvGraphicFramePr>
        <p:xfrm>
          <a:off x="971600" y="1588770"/>
          <a:ext cx="2214720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Equation" r:id="rId3" imgW="1384200" imgH="228600" progId="Equation.3">
                  <p:embed/>
                </p:oleObj>
              </mc:Choice>
              <mc:Fallback>
                <p:oleObj name="Equation" r:id="rId3" imgW="1384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588770"/>
                        <a:ext cx="2214720" cy="365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766537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Reaction in Porous Material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/>
          </a:p>
          <a:p>
            <a:endParaRPr lang="sv-SE" dirty="0"/>
          </a:p>
          <a:p>
            <a:r>
              <a:rPr lang="sv-SE" dirty="0" err="1"/>
              <a:t>Irreversible</a:t>
            </a:r>
            <a:r>
              <a:rPr lang="sv-SE" dirty="0"/>
              <a:t> </a:t>
            </a:r>
            <a:r>
              <a:rPr lang="sv-SE" dirty="0" err="1"/>
              <a:t>reaction</a:t>
            </a:r>
            <a:r>
              <a:rPr lang="sv-SE" dirty="0"/>
              <a:t> gives </a:t>
            </a:r>
            <a:r>
              <a:rPr lang="sv-SE" dirty="0" err="1"/>
              <a:t>according</a:t>
            </a:r>
            <a:r>
              <a:rPr lang="sv-SE" dirty="0"/>
              <a:t> to </a:t>
            </a:r>
            <a:r>
              <a:rPr lang="sv-SE" dirty="0" err="1"/>
              <a:t>mass</a:t>
            </a:r>
            <a:r>
              <a:rPr lang="sv-SE" dirty="0"/>
              <a:t> action </a:t>
            </a:r>
            <a:r>
              <a:rPr lang="sv-SE" dirty="0" err="1"/>
              <a:t>law</a:t>
            </a:r>
            <a:r>
              <a:rPr lang="sv-SE" dirty="0"/>
              <a:t> the rates (mol/m3, s).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7" b="20719"/>
          <a:stretch/>
        </p:blipFill>
        <p:spPr bwMode="auto">
          <a:xfrm>
            <a:off x="971600" y="1197546"/>
            <a:ext cx="1378104" cy="431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0"/>
          <a:stretch/>
        </p:blipFill>
        <p:spPr bwMode="auto">
          <a:xfrm>
            <a:off x="899592" y="2125021"/>
            <a:ext cx="1822455" cy="145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919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sv-SE" altLang="sv-SE" dirty="0"/>
              <a:t>The figure shows the flowlines of the velocity field and slices of the norm of the velocity field.</a:t>
            </a:r>
          </a:p>
          <a:p>
            <a:r>
              <a:rPr lang="sv-SE" altLang="sv-SE" dirty="0"/>
              <a:t>The flow is almost homogenized in the porous part of the reactor.</a:t>
            </a:r>
            <a:endParaRPr lang="en-US" altLang="sv-SE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Results – Velocity Magnitude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99542"/>
            <a:ext cx="4456885" cy="334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70422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sv-SE" altLang="sv-SE" dirty="0"/>
              <a:t>The figure shows the pressure in </a:t>
            </a:r>
            <a:br>
              <a:rPr lang="sv-SE" altLang="sv-SE" dirty="0"/>
            </a:br>
            <a:r>
              <a:rPr lang="sv-SE" altLang="sv-SE" dirty="0"/>
              <a:t>the reactor.</a:t>
            </a:r>
          </a:p>
          <a:p>
            <a:r>
              <a:rPr lang="sv-SE" altLang="sv-SE" dirty="0"/>
              <a:t>The pressure dropp is mainly in the </a:t>
            </a:r>
            <a:br>
              <a:rPr lang="sv-SE" altLang="sv-SE" dirty="0"/>
            </a:br>
            <a:r>
              <a:rPr lang="sv-SE" altLang="sv-SE" dirty="0"/>
              <a:t>porous bed.</a:t>
            </a:r>
            <a:endParaRPr lang="en-US" altLang="sv-S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869" y="607941"/>
            <a:ext cx="4798346" cy="3599386"/>
          </a:xfrm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/>
              <a:t>Results – Pressure</a:t>
            </a:r>
          </a:p>
        </p:txBody>
      </p:sp>
    </p:spTree>
    <p:extLst>
      <p:ext uri="{BB962C8B-B14F-4D97-AF65-F5344CB8AC3E}">
        <p14:creationId xmlns:p14="http://schemas.microsoft.com/office/powerpoint/2010/main" val="46330218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Results – Concentration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997017" y="4083918"/>
            <a:ext cx="283252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sv-SE" altLang="sv-SE" sz="1100" dirty="0">
                <a:latin typeface="Lato" panose="020F0502020204030203" pitchFamily="34" charset="0"/>
              </a:rPr>
              <a:t>Concentration species A (mol/m</a:t>
            </a:r>
            <a:r>
              <a:rPr lang="sv-SE" altLang="sv-SE" sz="1100" baseline="30000" dirty="0">
                <a:latin typeface="Lato" panose="020F0502020204030203" pitchFamily="34" charset="0"/>
              </a:rPr>
              <a:t>3</a:t>
            </a:r>
            <a:r>
              <a:rPr lang="sv-SE" altLang="sv-SE" sz="1100" dirty="0">
                <a:latin typeface="Lato" panose="020F0502020204030203" pitchFamily="34" charset="0"/>
              </a:rPr>
              <a:t>)</a:t>
            </a:r>
            <a:endParaRPr lang="en-US" altLang="sv-SE" sz="1100" dirty="0">
              <a:latin typeface="Lato" panose="020F0502020204030203" pitchFamily="34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322720" y="4083918"/>
            <a:ext cx="281899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sv-SE" altLang="sv-SE" sz="1100" dirty="0">
                <a:latin typeface="Lato" panose="020F0502020204030203" pitchFamily="34" charset="0"/>
              </a:rPr>
              <a:t>Concentration species B (mol/m</a:t>
            </a:r>
            <a:r>
              <a:rPr lang="sv-SE" altLang="sv-SE" sz="1100" baseline="30000" dirty="0">
                <a:latin typeface="Lato" panose="020F0502020204030203" pitchFamily="34" charset="0"/>
              </a:rPr>
              <a:t>3</a:t>
            </a:r>
            <a:r>
              <a:rPr lang="sv-SE" altLang="sv-SE" sz="1100" dirty="0">
                <a:latin typeface="Lato" panose="020F0502020204030203" pitchFamily="34" charset="0"/>
              </a:rPr>
              <a:t>)</a:t>
            </a:r>
            <a:endParaRPr lang="en-US" altLang="sv-SE" sz="1100" dirty="0">
              <a:latin typeface="Lato" panose="020F050202020403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33" y="1059582"/>
            <a:ext cx="3982540" cy="2987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908" y="1067045"/>
            <a:ext cx="3982540" cy="298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60583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MallV5.5">
  <a:themeElements>
    <a:clrScheme name="COMSOL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llV5.5" id="{E23453FF-A3CC-4444-BB78-969C35448C1D}" vid="{F306FB6A-B3F0-4275-88B5-0DCC4D1783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comsol-slide-template-NEW2</Template>
  <TotalTime>7222</TotalTime>
  <Words>393</Words>
  <Application>Microsoft Office PowerPoint</Application>
  <PresentationFormat>On-screen Show (16:9)</PresentationFormat>
  <Paragraphs>43</Paragraphs>
  <Slides>10</Slides>
  <Notes>1</Notes>
  <HiddenSlides>2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Lato</vt:lpstr>
      <vt:lpstr>Times New Roman</vt:lpstr>
      <vt:lpstr>MallV5.5</vt:lpstr>
      <vt:lpstr>Equation</vt:lpstr>
      <vt:lpstr>Image</vt:lpstr>
      <vt:lpstr>Example:  Porous Reactor</vt:lpstr>
      <vt:lpstr>Introduction</vt:lpstr>
      <vt:lpstr>Geometry</vt:lpstr>
      <vt:lpstr>Domain Equations – Fluid Flow</vt:lpstr>
      <vt:lpstr>Domain Equations – Mass Transport</vt:lpstr>
      <vt:lpstr>Reaction in Porous Material</vt:lpstr>
      <vt:lpstr>Results – Velocity Magnitude</vt:lpstr>
      <vt:lpstr>Results – Pressure</vt:lpstr>
      <vt:lpstr>Results – Concentration</vt:lpstr>
      <vt:lpstr>Results – Concentration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COMSOL</dc:creator>
  <cp:lastModifiedBy>Rasmus Kinnane</cp:lastModifiedBy>
  <cp:revision>148</cp:revision>
  <cp:lastPrinted>2011-12-14T13:23:13Z</cp:lastPrinted>
  <dcterms:created xsi:type="dcterms:W3CDTF">2011-09-07T09:32:49Z</dcterms:created>
  <dcterms:modified xsi:type="dcterms:W3CDTF">2020-07-10T10:24:15Z</dcterms:modified>
</cp:coreProperties>
</file>