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69" r:id="rId2"/>
  </p:sldMasterIdLst>
  <p:notesMasterIdLst>
    <p:notesMasterId r:id="rId18"/>
  </p:notesMasterIdLst>
  <p:handoutMasterIdLst>
    <p:handoutMasterId r:id="rId19"/>
  </p:handoutMasterIdLst>
  <p:sldIdLst>
    <p:sldId id="300" r:id="rId3"/>
    <p:sldId id="278" r:id="rId4"/>
    <p:sldId id="301" r:id="rId5"/>
    <p:sldId id="302" r:id="rId6"/>
    <p:sldId id="306" r:id="rId7"/>
    <p:sldId id="303" r:id="rId8"/>
    <p:sldId id="304" r:id="rId9"/>
    <p:sldId id="311" r:id="rId10"/>
    <p:sldId id="307" r:id="rId11"/>
    <p:sldId id="317" r:id="rId12"/>
    <p:sldId id="310" r:id="rId13"/>
    <p:sldId id="315" r:id="rId14"/>
    <p:sldId id="316" r:id="rId15"/>
    <p:sldId id="305" r:id="rId16"/>
    <p:sldId id="312" r:id="rId17"/>
  </p:sldIdLst>
  <p:sldSz cx="9144000" cy="5143500" type="screen16x9"/>
  <p:notesSz cx="6808788" cy="9940925"/>
  <p:embeddedFontLst>
    <p:embeddedFont>
      <p:font typeface="Cambria Math" panose="02040503050406030204" pitchFamily="18" charset="0"/>
      <p:regular r:id="rId20"/>
    </p:embeddedFont>
    <p:embeddedFont>
      <p:font typeface="Lato" panose="020F0502020204030203" pitchFamily="34" charset="0"/>
      <p:regular r:id="rId21"/>
      <p:bold r:id="rId22"/>
      <p:italic r:id="rId23"/>
      <p:boldItalic r:id="rId24"/>
    </p:embeddedFont>
    <p:embeddedFont>
      <p:font typeface="Lato Black" panose="020F0A02020204030203" pitchFamily="34" charset="0"/>
      <p:bold r:id="rId25"/>
      <p:italic r:id="rId26"/>
      <p:boldItalic r:id="rId27"/>
    </p:embeddedFont>
    <p:embeddedFont>
      <p:font typeface="Lato Light" panose="020F0302020204030203" pitchFamily="34" charset="0"/>
      <p:regular r:id="rId28"/>
      <p:italic r:id="rId29"/>
    </p:embeddedFont>
    <p:embeddedFont>
      <p:font typeface="STIXGeneral-Regular" charset="2"/>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til Nistad" initials="BN" lastIdx="1" clrIdx="0">
    <p:extLst>
      <p:ext uri="{19B8F6BF-5375-455C-9EA6-DF929625EA0E}">
        <p15:presenceInfo xmlns:p15="http://schemas.microsoft.com/office/powerpoint/2012/main" userId="S::bertil@comsolno.onmicrosoft.com::8c91031c-c315-4f91-ad80-fe645991ea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53" autoAdjust="0"/>
    <p:restoredTop sz="92810" autoAdjust="0"/>
  </p:normalViewPr>
  <p:slideViewPr>
    <p:cSldViewPr>
      <p:cViewPr varScale="1">
        <p:scale>
          <a:sx n="125" d="100"/>
          <a:sy n="125" d="100"/>
        </p:scale>
        <p:origin x="108" y="342"/>
      </p:cViewPr>
      <p:guideLst>
        <p:guide orient="horz" pos="1620"/>
        <p:guide pos="2880"/>
      </p:guideLst>
    </p:cSldViewPr>
  </p:slideViewPr>
  <p:notesTextViewPr>
    <p:cViewPr>
      <p:scale>
        <a:sx n="100" d="100"/>
        <a:sy n="100" d="100"/>
      </p:scale>
      <p:origin x="0" y="0"/>
    </p:cViewPr>
  </p:notesTextViewPr>
  <p:notesViewPr>
    <p:cSldViewPr>
      <p:cViewPr varScale="1">
        <p:scale>
          <a:sx n="86" d="100"/>
          <a:sy n="86" d="100"/>
        </p:scale>
        <p:origin x="-2358" y="-78"/>
      </p:cViewPr>
      <p:guideLst>
        <p:guide orient="horz" pos="3131"/>
        <p:guide pos="2145"/>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7.fntdata"/><Relationship Id="rId3" Type="http://schemas.openxmlformats.org/officeDocument/2006/relationships/slide" Target="slides/slide1.xml"/><Relationship Id="rId21" Type="http://schemas.openxmlformats.org/officeDocument/2006/relationships/font" Target="fonts/font2.fntdata"/><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6.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5.fntdata"/><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8.xml"/><Relationship Id="rId19" Type="http://schemas.openxmlformats.org/officeDocument/2006/relationships/handoutMaster" Target="handoutMasters/handoutMaster1.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50475" cy="498773"/>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56737" y="0"/>
            <a:ext cx="2950475" cy="498773"/>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4/18/2025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9442154"/>
            <a:ext cx="2950475" cy="498772"/>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56737" y="9442154"/>
            <a:ext cx="2950475" cy="498772"/>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7046"/>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56737" y="0"/>
            <a:ext cx="2950475" cy="497046"/>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4/18/2025</a:t>
            </a:fld>
            <a:endParaRPr lang="en-US" dirty="0"/>
          </a:p>
        </p:txBody>
      </p:sp>
      <p:sp>
        <p:nvSpPr>
          <p:cNvPr id="4" name="Slide Image Placeholder 3"/>
          <p:cNvSpPr>
            <a:spLocks noGrp="1" noRot="1" noChangeAspect="1"/>
          </p:cNvSpPr>
          <p:nvPr>
            <p:ph type="sldImg" idx="2"/>
          </p:nvPr>
        </p:nvSpPr>
        <p:spPr>
          <a:xfrm>
            <a:off x="92075" y="746125"/>
            <a:ext cx="6624638" cy="3727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879" y="4721940"/>
            <a:ext cx="5447030" cy="4473416"/>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9442154"/>
            <a:ext cx="2950475" cy="497046"/>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56737" y="9442154"/>
            <a:ext cx="2950475" cy="497046"/>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pPr/>
              <a:t>4</a:t>
            </a:fld>
            <a:endParaRPr lang="en-US" dirty="0"/>
          </a:p>
        </p:txBody>
      </p:sp>
    </p:spTree>
    <p:extLst>
      <p:ext uri="{BB962C8B-B14F-4D97-AF65-F5344CB8AC3E}">
        <p14:creationId xmlns:p14="http://schemas.microsoft.com/office/powerpoint/2010/main" val="2841478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Polarization is a term that is used by the community when they are talking about how calcareous deposits form and thus limits the oxygen diffusion towards the surface. This puts a moving limit on the oxygen dissolution-reaction current as function of time.  May start at 400-500 mA/m^2 and move towards 20mA/m^2, or even lower, within 10-20 years.</a:t>
            </a:r>
            <a:endParaRPr lang="nn-NO"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9</a:t>
            </a:fld>
            <a:endParaRPr lang="en-US" dirty="0"/>
          </a:p>
        </p:txBody>
      </p:sp>
    </p:spTree>
    <p:extLst>
      <p:ext uri="{BB962C8B-B14F-4D97-AF65-F5344CB8AC3E}">
        <p14:creationId xmlns:p14="http://schemas.microsoft.com/office/powerpoint/2010/main" val="1824187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9.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31921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167623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190907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17378510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7269996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2829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532894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5033182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732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15375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64651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665198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6140529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4501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3018672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883495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2729911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523471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585848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050140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4872401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183014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42586173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5985992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6796428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3518679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931322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7170541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6127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0498530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178504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1748545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8402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328239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37608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512734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5452787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202915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37603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95276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9193650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52810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326511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764559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5779265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022689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292253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39087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46087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446526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50267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86782093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42048658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97454875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759398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1754989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98508636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8446364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9867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50931562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_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99290061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3473018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6.xml"/><Relationship Id="rId21" Type="http://schemas.openxmlformats.org/officeDocument/2006/relationships/slideLayout" Target="../slideLayouts/slideLayout31.xml"/><Relationship Id="rId34" Type="http://schemas.openxmlformats.org/officeDocument/2006/relationships/slideLayout" Target="../slideLayouts/slideLayout44.xml"/><Relationship Id="rId42" Type="http://schemas.openxmlformats.org/officeDocument/2006/relationships/slideLayout" Target="../slideLayouts/slideLayout52.xml"/><Relationship Id="rId47" Type="http://schemas.openxmlformats.org/officeDocument/2006/relationships/slideLayout" Target="../slideLayouts/slideLayout57.xml"/><Relationship Id="rId50" Type="http://schemas.openxmlformats.org/officeDocument/2006/relationships/slideLayout" Target="../slideLayouts/slideLayout60.xml"/><Relationship Id="rId55" Type="http://schemas.openxmlformats.org/officeDocument/2006/relationships/slideLayout" Target="../slideLayouts/slideLayout65.xml"/><Relationship Id="rId63" Type="http://schemas.openxmlformats.org/officeDocument/2006/relationships/theme" Target="../theme/theme2.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9" Type="http://schemas.openxmlformats.org/officeDocument/2006/relationships/slideLayout" Target="../slideLayouts/slideLayout39.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32" Type="http://schemas.openxmlformats.org/officeDocument/2006/relationships/slideLayout" Target="../slideLayouts/slideLayout42.xml"/><Relationship Id="rId37" Type="http://schemas.openxmlformats.org/officeDocument/2006/relationships/slideLayout" Target="../slideLayouts/slideLayout47.xml"/><Relationship Id="rId40" Type="http://schemas.openxmlformats.org/officeDocument/2006/relationships/slideLayout" Target="../slideLayouts/slideLayout50.xml"/><Relationship Id="rId45" Type="http://schemas.openxmlformats.org/officeDocument/2006/relationships/slideLayout" Target="../slideLayouts/slideLayout55.xml"/><Relationship Id="rId53" Type="http://schemas.openxmlformats.org/officeDocument/2006/relationships/slideLayout" Target="../slideLayouts/slideLayout63.xml"/><Relationship Id="rId58" Type="http://schemas.openxmlformats.org/officeDocument/2006/relationships/slideLayout" Target="../slideLayouts/slideLayout68.xml"/><Relationship Id="rId66" Type="http://schemas.openxmlformats.org/officeDocument/2006/relationships/image" Target="../media/image4.png"/><Relationship Id="rId5" Type="http://schemas.openxmlformats.org/officeDocument/2006/relationships/slideLayout" Target="../slideLayouts/slideLayout15.xml"/><Relationship Id="rId61" Type="http://schemas.openxmlformats.org/officeDocument/2006/relationships/slideLayout" Target="../slideLayouts/slideLayout71.xml"/><Relationship Id="rId19" Type="http://schemas.openxmlformats.org/officeDocument/2006/relationships/slideLayout" Target="../slideLayouts/slideLayout2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slideLayout" Target="../slideLayouts/slideLayout37.xml"/><Relationship Id="rId30" Type="http://schemas.openxmlformats.org/officeDocument/2006/relationships/slideLayout" Target="../slideLayouts/slideLayout40.xml"/><Relationship Id="rId35" Type="http://schemas.openxmlformats.org/officeDocument/2006/relationships/slideLayout" Target="../slideLayouts/slideLayout45.xml"/><Relationship Id="rId43" Type="http://schemas.openxmlformats.org/officeDocument/2006/relationships/slideLayout" Target="../slideLayouts/slideLayout53.xml"/><Relationship Id="rId48" Type="http://schemas.openxmlformats.org/officeDocument/2006/relationships/slideLayout" Target="../slideLayouts/slideLayout58.xml"/><Relationship Id="rId56" Type="http://schemas.openxmlformats.org/officeDocument/2006/relationships/slideLayout" Target="../slideLayouts/slideLayout66.xml"/><Relationship Id="rId64" Type="http://schemas.openxmlformats.org/officeDocument/2006/relationships/image" Target="../media/image2.emf"/><Relationship Id="rId8" Type="http://schemas.openxmlformats.org/officeDocument/2006/relationships/slideLayout" Target="../slideLayouts/slideLayout18.xml"/><Relationship Id="rId51" Type="http://schemas.openxmlformats.org/officeDocument/2006/relationships/slideLayout" Target="../slideLayouts/slideLayout61.xml"/><Relationship Id="rId3" Type="http://schemas.openxmlformats.org/officeDocument/2006/relationships/slideLayout" Target="../slideLayouts/slideLayout13.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33" Type="http://schemas.openxmlformats.org/officeDocument/2006/relationships/slideLayout" Target="../slideLayouts/slideLayout43.xml"/><Relationship Id="rId38" Type="http://schemas.openxmlformats.org/officeDocument/2006/relationships/slideLayout" Target="../slideLayouts/slideLayout48.xml"/><Relationship Id="rId46" Type="http://schemas.openxmlformats.org/officeDocument/2006/relationships/slideLayout" Target="../slideLayouts/slideLayout56.xml"/><Relationship Id="rId59" Type="http://schemas.openxmlformats.org/officeDocument/2006/relationships/slideLayout" Target="../slideLayouts/slideLayout69.xml"/><Relationship Id="rId20" Type="http://schemas.openxmlformats.org/officeDocument/2006/relationships/slideLayout" Target="../slideLayouts/slideLayout30.xml"/><Relationship Id="rId41" Type="http://schemas.openxmlformats.org/officeDocument/2006/relationships/slideLayout" Target="../slideLayouts/slideLayout51.xml"/><Relationship Id="rId54" Type="http://schemas.openxmlformats.org/officeDocument/2006/relationships/slideLayout" Target="../slideLayouts/slideLayout64.xml"/><Relationship Id="rId62" Type="http://schemas.openxmlformats.org/officeDocument/2006/relationships/slideLayout" Target="../slideLayouts/slideLayout7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28" Type="http://schemas.openxmlformats.org/officeDocument/2006/relationships/slideLayout" Target="../slideLayouts/slideLayout38.xml"/><Relationship Id="rId36" Type="http://schemas.openxmlformats.org/officeDocument/2006/relationships/slideLayout" Target="../slideLayouts/slideLayout46.xml"/><Relationship Id="rId49" Type="http://schemas.openxmlformats.org/officeDocument/2006/relationships/slideLayout" Target="../slideLayouts/slideLayout59.xml"/><Relationship Id="rId57" Type="http://schemas.openxmlformats.org/officeDocument/2006/relationships/slideLayout" Target="../slideLayouts/slideLayout67.xml"/><Relationship Id="rId10" Type="http://schemas.openxmlformats.org/officeDocument/2006/relationships/slideLayout" Target="../slideLayouts/slideLayout20.xml"/><Relationship Id="rId31" Type="http://schemas.openxmlformats.org/officeDocument/2006/relationships/slideLayout" Target="../slideLayouts/slideLayout41.xml"/><Relationship Id="rId44" Type="http://schemas.openxmlformats.org/officeDocument/2006/relationships/slideLayout" Target="../slideLayouts/slideLayout54.xml"/><Relationship Id="rId52" Type="http://schemas.openxmlformats.org/officeDocument/2006/relationships/slideLayout" Target="../slideLayouts/slideLayout62.xml"/><Relationship Id="rId60" Type="http://schemas.openxmlformats.org/officeDocument/2006/relationships/slideLayout" Target="../slideLayouts/slideLayout70.xml"/><Relationship Id="rId65" Type="http://schemas.openxmlformats.org/officeDocument/2006/relationships/image" Target="../media/image3.emf"/><Relationship Id="rId4" Type="http://schemas.openxmlformats.org/officeDocument/2006/relationships/slideLayout" Target="../slideLayouts/slideLayout14.xml"/><Relationship Id="rId9" Type="http://schemas.openxmlformats.org/officeDocument/2006/relationships/slideLayout" Target="../slideLayouts/slideLayout19.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67" r:id="rId2"/>
    <p:sldLayoutId id="2147483654" r:id="rId3"/>
    <p:sldLayoutId id="2147483655" r:id="rId4"/>
    <p:sldLayoutId id="2147483657" r:id="rId5"/>
    <p:sldLayoutId id="2147483658" r:id="rId6"/>
    <p:sldLayoutId id="2147483666" r:id="rId7"/>
    <p:sldLayoutId id="2147483660" r:id="rId8"/>
    <p:sldLayoutId id="2147483668" r:id="rId9"/>
    <p:sldLayoutId id="2147483664" r:id="rId10"/>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9" y="223914"/>
            <a:ext cx="752320" cy="69658"/>
          </a:xfrm>
          <a:prstGeom prst="rect">
            <a:avLst/>
          </a:prstGeom>
        </p:spPr>
      </p:pic>
    </p:spTree>
    <p:extLst>
      <p:ext uri="{BB962C8B-B14F-4D97-AF65-F5344CB8AC3E}">
        <p14:creationId xmlns:p14="http://schemas.microsoft.com/office/powerpoint/2010/main" val="408652773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 id="2147483689" r:id="rId20"/>
    <p:sldLayoutId id="2147483690" r:id="rId21"/>
    <p:sldLayoutId id="2147483691" r:id="rId22"/>
    <p:sldLayoutId id="2147483692" r:id="rId23"/>
    <p:sldLayoutId id="2147483693" r:id="rId24"/>
    <p:sldLayoutId id="2147483694" r:id="rId25"/>
    <p:sldLayoutId id="2147483695" r:id="rId26"/>
    <p:sldLayoutId id="2147483696" r:id="rId27"/>
    <p:sldLayoutId id="2147483697" r:id="rId28"/>
    <p:sldLayoutId id="2147483698" r:id="rId29"/>
    <p:sldLayoutId id="2147483699" r:id="rId30"/>
    <p:sldLayoutId id="2147483700" r:id="rId31"/>
    <p:sldLayoutId id="2147483701" r:id="rId32"/>
    <p:sldLayoutId id="2147483702" r:id="rId33"/>
    <p:sldLayoutId id="2147483703" r:id="rId34"/>
    <p:sldLayoutId id="2147483704" r:id="rId35"/>
    <p:sldLayoutId id="2147483705" r:id="rId36"/>
    <p:sldLayoutId id="2147483706" r:id="rId37"/>
    <p:sldLayoutId id="2147483707" r:id="rId38"/>
    <p:sldLayoutId id="2147483708" r:id="rId39"/>
    <p:sldLayoutId id="2147483709" r:id="rId40"/>
    <p:sldLayoutId id="2147483710" r:id="rId41"/>
    <p:sldLayoutId id="2147483711" r:id="rId42"/>
    <p:sldLayoutId id="2147483712" r:id="rId43"/>
    <p:sldLayoutId id="2147483713" r:id="rId44"/>
    <p:sldLayoutId id="2147483714" r:id="rId45"/>
    <p:sldLayoutId id="2147483715" r:id="rId46"/>
    <p:sldLayoutId id="2147483716" r:id="rId47"/>
    <p:sldLayoutId id="2147483717" r:id="rId48"/>
    <p:sldLayoutId id="2147483718" r:id="rId49"/>
    <p:sldLayoutId id="2147483719" r:id="rId50"/>
    <p:sldLayoutId id="2147483720" r:id="rId51"/>
    <p:sldLayoutId id="2147483721" r:id="rId52"/>
    <p:sldLayoutId id="2147483722" r:id="rId53"/>
    <p:sldLayoutId id="2147483723" r:id="rId54"/>
    <p:sldLayoutId id="2147483724" r:id="rId55"/>
    <p:sldLayoutId id="2147483725" r:id="rId56"/>
    <p:sldLayoutId id="2147483726" r:id="rId57"/>
    <p:sldLayoutId id="2147483727" r:id="rId58"/>
    <p:sldLayoutId id="2147483728" r:id="rId59"/>
    <p:sldLayoutId id="2147483729" r:id="rId60"/>
    <p:sldLayoutId id="2147483731" r:id="rId61"/>
    <p:sldLayoutId id="2147483732" r:id="rId62"/>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2.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EAE638B-B078-4C86-7BEA-5C63583777E4}"/>
              </a:ext>
            </a:extLst>
          </p:cNvPr>
          <p:cNvPicPr>
            <a:picLocks noChangeAspect="1"/>
          </p:cNvPicPr>
          <p:nvPr/>
        </p:nvPicPr>
        <p:blipFill>
          <a:blip r:embed="rId2"/>
          <a:stretch>
            <a:fillRect/>
          </a:stretch>
        </p:blipFill>
        <p:spPr>
          <a:xfrm>
            <a:off x="0" y="438150"/>
            <a:ext cx="9144000" cy="4393544"/>
          </a:xfrm>
          <a:prstGeom prst="rect">
            <a:avLst/>
          </a:prstGeom>
        </p:spPr>
      </p:pic>
      <p:sp>
        <p:nvSpPr>
          <p:cNvPr id="4" name="Title 3">
            <a:extLst>
              <a:ext uri="{FF2B5EF4-FFF2-40B4-BE49-F238E27FC236}">
                <a16:creationId xmlns:a16="http://schemas.microsoft.com/office/drawing/2014/main" id="{9E18FBB0-9177-419D-8F32-CC9CF07BE27A}"/>
              </a:ext>
            </a:extLst>
          </p:cNvPr>
          <p:cNvSpPr>
            <a:spLocks noGrp="1"/>
          </p:cNvSpPr>
          <p:nvPr>
            <p:ph type="title"/>
          </p:nvPr>
        </p:nvSpPr>
        <p:spPr/>
        <p:txBody>
          <a:bodyPr>
            <a:normAutofit/>
          </a:bodyPr>
          <a:lstStyle/>
          <a:p>
            <a:r>
              <a:rPr lang="en-US" sz="3200" dirty="0"/>
              <a:t>Cathodic Protection of an</a:t>
            </a:r>
            <a:br>
              <a:rPr lang="en-US" sz="3200" dirty="0"/>
            </a:br>
            <a:r>
              <a:rPr lang="en-US" sz="3200" dirty="0"/>
              <a:t>Oil Platform Jacket</a:t>
            </a:r>
            <a:br>
              <a:rPr lang="en-US" sz="3200" dirty="0"/>
            </a:br>
            <a:endParaRPr lang="nn-NO" sz="3200" dirty="0"/>
          </a:p>
        </p:txBody>
      </p:sp>
      <p:sp>
        <p:nvSpPr>
          <p:cNvPr id="7" name="Text Placeholder 6">
            <a:extLst>
              <a:ext uri="{FF2B5EF4-FFF2-40B4-BE49-F238E27FC236}">
                <a16:creationId xmlns:a16="http://schemas.microsoft.com/office/drawing/2014/main" id="{31951599-1BE4-05AB-686E-A427ADEA6501}"/>
              </a:ext>
            </a:extLst>
          </p:cNvPr>
          <p:cNvSpPr>
            <a:spLocks noGrp="1"/>
          </p:cNvSpPr>
          <p:nvPr>
            <p:ph type="body" idx="1"/>
          </p:nvPr>
        </p:nvSpPr>
        <p:spPr/>
        <p:txBody>
          <a:bodyPr>
            <a:normAutofit lnSpcReduction="10000"/>
          </a:bodyPr>
          <a:lstStyle/>
          <a:p>
            <a:endParaRPr lang="nb-NO"/>
          </a:p>
        </p:txBody>
      </p:sp>
      <p:sp>
        <p:nvSpPr>
          <p:cNvPr id="8" name="Text Placeholder 7">
            <a:extLst>
              <a:ext uri="{FF2B5EF4-FFF2-40B4-BE49-F238E27FC236}">
                <a16:creationId xmlns:a16="http://schemas.microsoft.com/office/drawing/2014/main" id="{DAC44759-CCEB-F405-378F-46CAFA2E6C3A}"/>
              </a:ext>
            </a:extLst>
          </p:cNvPr>
          <p:cNvSpPr>
            <a:spLocks noGrp="1"/>
          </p:cNvSpPr>
          <p:nvPr>
            <p:ph type="body" idx="10"/>
          </p:nvPr>
        </p:nvSpPr>
        <p:spPr/>
        <p:txBody>
          <a:bodyPr/>
          <a:lstStyle/>
          <a:p>
            <a:endParaRPr lang="nb-NO"/>
          </a:p>
        </p:txBody>
      </p:sp>
      <p:sp>
        <p:nvSpPr>
          <p:cNvPr id="9" name="Text Placeholder 8">
            <a:extLst>
              <a:ext uri="{FF2B5EF4-FFF2-40B4-BE49-F238E27FC236}">
                <a16:creationId xmlns:a16="http://schemas.microsoft.com/office/drawing/2014/main" id="{C48653BA-B907-8B8A-26A9-3EE67279B5D1}"/>
              </a:ext>
            </a:extLst>
          </p:cNvPr>
          <p:cNvSpPr>
            <a:spLocks noGrp="1"/>
          </p:cNvSpPr>
          <p:nvPr>
            <p:ph type="body" idx="11"/>
          </p:nvPr>
        </p:nvSpPr>
        <p:spPr/>
        <p:txBody>
          <a:bodyPr>
            <a:normAutofit lnSpcReduction="10000"/>
          </a:bodyPr>
          <a:lstStyle/>
          <a:p>
            <a:endParaRPr lang="nb-NO"/>
          </a:p>
        </p:txBody>
      </p:sp>
      <p:sp>
        <p:nvSpPr>
          <p:cNvPr id="11" name="Text Placeholder 10">
            <a:extLst>
              <a:ext uri="{FF2B5EF4-FFF2-40B4-BE49-F238E27FC236}">
                <a16:creationId xmlns:a16="http://schemas.microsoft.com/office/drawing/2014/main" id="{081DEDCE-12E2-E6FA-7A47-803D3A9076D7}"/>
              </a:ext>
            </a:extLst>
          </p:cNvPr>
          <p:cNvSpPr>
            <a:spLocks noGrp="1"/>
          </p:cNvSpPr>
          <p:nvPr>
            <p:ph type="body" idx="12"/>
          </p:nvPr>
        </p:nvSpPr>
        <p:spPr/>
        <p:txBody>
          <a:bodyPr/>
          <a:lstStyle/>
          <a:p>
            <a:endParaRPr lang="nb-NO"/>
          </a:p>
        </p:txBody>
      </p:sp>
    </p:spTree>
    <p:extLst>
      <p:ext uri="{BB962C8B-B14F-4D97-AF65-F5344CB8AC3E}">
        <p14:creationId xmlns:p14="http://schemas.microsoft.com/office/powerpoint/2010/main" val="957924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9">
            <a:extLst>
              <a:ext uri="{FF2B5EF4-FFF2-40B4-BE49-F238E27FC236}">
                <a16:creationId xmlns:a16="http://schemas.microsoft.com/office/drawing/2014/main" id="{87227988-9637-9DD6-DF49-04429CE250F7}"/>
              </a:ext>
            </a:extLst>
          </p:cNvPr>
          <p:cNvSpPr>
            <a:spLocks noGrp="1"/>
          </p:cNvSpPr>
          <p:nvPr>
            <p:ph type="title"/>
          </p:nvPr>
        </p:nvSpPr>
        <p:spPr>
          <a:xfrm>
            <a:off x="457201" y="819150"/>
            <a:ext cx="2949575" cy="800100"/>
          </a:xfrm>
        </p:spPr>
        <p:txBody>
          <a:bodyPr/>
          <a:lstStyle/>
          <a:p>
            <a:r>
              <a:rPr lang="en-US" dirty="0"/>
              <a:t>Anode output</a:t>
            </a:r>
            <a:endParaRPr lang="nn-NO" dirty="0"/>
          </a:p>
        </p:txBody>
      </p:sp>
      <p:sp>
        <p:nvSpPr>
          <p:cNvPr id="21" name="Content Placeholder 15">
            <a:extLst>
              <a:ext uri="{FF2B5EF4-FFF2-40B4-BE49-F238E27FC236}">
                <a16:creationId xmlns:a16="http://schemas.microsoft.com/office/drawing/2014/main" id="{630375B1-F40D-6FDA-3D2F-3F3DDF894230}"/>
              </a:ext>
            </a:extLst>
          </p:cNvPr>
          <p:cNvSpPr>
            <a:spLocks noGrp="1"/>
          </p:cNvSpPr>
          <p:nvPr>
            <p:ph sz="quarter" idx="11"/>
          </p:nvPr>
        </p:nvSpPr>
        <p:spPr>
          <a:xfrm>
            <a:off x="4114800" y="209550"/>
            <a:ext cx="4800600" cy="4724400"/>
          </a:xfrm>
        </p:spPr>
        <p:txBody>
          <a:bodyPr/>
          <a:lstStyle/>
          <a:p>
            <a:r>
              <a:rPr lang="en-US" dirty="0"/>
              <a:t> </a:t>
            </a:r>
            <a:endParaRPr lang="nb-NO" dirty="0"/>
          </a:p>
        </p:txBody>
      </p:sp>
      <p:sp>
        <p:nvSpPr>
          <p:cNvPr id="22" name="Text Placeholder 2">
            <a:extLst>
              <a:ext uri="{FF2B5EF4-FFF2-40B4-BE49-F238E27FC236}">
                <a16:creationId xmlns:a16="http://schemas.microsoft.com/office/drawing/2014/main" id="{86831215-6ECD-89FF-A891-03F7DFBE903D}"/>
              </a:ext>
            </a:extLst>
          </p:cNvPr>
          <p:cNvSpPr>
            <a:spLocks noGrp="1"/>
          </p:cNvSpPr>
          <p:nvPr>
            <p:ph sz="half" idx="10"/>
          </p:nvPr>
        </p:nvSpPr>
        <p:spPr>
          <a:xfrm>
            <a:off x="457201" y="1619250"/>
            <a:ext cx="2949575" cy="3162300"/>
          </a:xfrm>
        </p:spPr>
        <p:txBody>
          <a:bodyPr/>
          <a:lstStyle/>
          <a:p>
            <a:pPr marL="0" indent="0">
              <a:buNone/>
            </a:pPr>
            <a:r>
              <a:rPr lang="en-US" dirty="0"/>
              <a:t>Initial anode output in ampere for each anode, t=0 years</a:t>
            </a:r>
            <a:endParaRPr lang="nn-NO" dirty="0"/>
          </a:p>
        </p:txBody>
      </p:sp>
      <p:pic>
        <p:nvPicPr>
          <p:cNvPr id="24" name="Picture 23">
            <a:extLst>
              <a:ext uri="{FF2B5EF4-FFF2-40B4-BE49-F238E27FC236}">
                <a16:creationId xmlns:a16="http://schemas.microsoft.com/office/drawing/2014/main" id="{7F8E8431-8F98-7570-2FB3-14DF9CF61B9B}"/>
              </a:ext>
            </a:extLst>
          </p:cNvPr>
          <p:cNvPicPr>
            <a:picLocks noChangeAspect="1"/>
          </p:cNvPicPr>
          <p:nvPr/>
        </p:nvPicPr>
        <p:blipFill>
          <a:blip r:embed="rId2"/>
          <a:stretch>
            <a:fillRect/>
          </a:stretch>
        </p:blipFill>
        <p:spPr>
          <a:xfrm>
            <a:off x="3886200" y="30349"/>
            <a:ext cx="5338881" cy="4629150"/>
          </a:xfrm>
          <a:prstGeom prst="rect">
            <a:avLst/>
          </a:prstGeom>
        </p:spPr>
      </p:pic>
    </p:spTree>
    <p:extLst>
      <p:ext uri="{BB962C8B-B14F-4D97-AF65-F5344CB8AC3E}">
        <p14:creationId xmlns:p14="http://schemas.microsoft.com/office/powerpoint/2010/main" val="2294337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CE39DAF-3AB1-4A85-A5CA-271AC4C3F30F}"/>
              </a:ext>
            </a:extLst>
          </p:cNvPr>
          <p:cNvPicPr>
            <a:picLocks noChangeAspect="1"/>
          </p:cNvPicPr>
          <p:nvPr/>
        </p:nvPicPr>
        <p:blipFill>
          <a:blip r:embed="rId2"/>
          <a:stretch>
            <a:fillRect/>
          </a:stretch>
        </p:blipFill>
        <p:spPr>
          <a:xfrm>
            <a:off x="2209800" y="962025"/>
            <a:ext cx="4526533" cy="3465627"/>
          </a:xfrm>
          <a:prstGeom prst="rect">
            <a:avLst/>
          </a:prstGeom>
        </p:spPr>
      </p:pic>
      <p:sp>
        <p:nvSpPr>
          <p:cNvPr id="2" name="Title 1">
            <a:extLst>
              <a:ext uri="{FF2B5EF4-FFF2-40B4-BE49-F238E27FC236}">
                <a16:creationId xmlns:a16="http://schemas.microsoft.com/office/drawing/2014/main" id="{AE458405-9C75-401A-B30B-E3C9C7556AD4}"/>
              </a:ext>
            </a:extLst>
          </p:cNvPr>
          <p:cNvSpPr>
            <a:spLocks noGrp="1"/>
          </p:cNvSpPr>
          <p:nvPr>
            <p:ph type="title"/>
          </p:nvPr>
        </p:nvSpPr>
        <p:spPr/>
        <p:txBody>
          <a:bodyPr anchor="t"/>
          <a:lstStyle/>
          <a:p>
            <a:r>
              <a:rPr lang="en-US" dirty="0"/>
              <a:t>Anode Capacity </a:t>
            </a:r>
            <a:endParaRPr lang="nn-NO" dirty="0"/>
          </a:p>
        </p:txBody>
      </p:sp>
      <p:sp>
        <p:nvSpPr>
          <p:cNvPr id="8" name="Text Placeholder 7">
            <a:extLst>
              <a:ext uri="{FF2B5EF4-FFF2-40B4-BE49-F238E27FC236}">
                <a16:creationId xmlns:a16="http://schemas.microsoft.com/office/drawing/2014/main" id="{B773A2EA-8BE4-48D5-BD76-6D9E14E3426F}"/>
              </a:ext>
            </a:extLst>
          </p:cNvPr>
          <p:cNvSpPr>
            <a:spLocks noGrp="1"/>
          </p:cNvSpPr>
          <p:nvPr>
            <p:ph idx="1"/>
          </p:nvPr>
        </p:nvSpPr>
        <p:spPr>
          <a:xfrm>
            <a:off x="457200" y="4552950"/>
            <a:ext cx="8305800" cy="381000"/>
          </a:xfrm>
        </p:spPr>
        <p:txBody>
          <a:bodyPr>
            <a:normAutofit/>
          </a:bodyPr>
          <a:lstStyle/>
          <a:p>
            <a:pPr marL="0" indent="0" algn="ctr">
              <a:buNone/>
            </a:pPr>
            <a:r>
              <a:rPr lang="en-US" sz="900" i="1" dirty="0">
                <a:solidFill>
                  <a:schemeClr val="accent5"/>
                </a:solidFill>
                <a:latin typeface="Lato" panose="020F0502020204030203" pitchFamily="34" charset="77"/>
              </a:rPr>
              <a:t>Anode capacity for all anodes as function of time. Note that all the anodes are consumed at approximately 45 years.</a:t>
            </a:r>
            <a:endParaRPr lang="nn-NO" sz="900" i="1" dirty="0">
              <a:solidFill>
                <a:schemeClr val="accent5"/>
              </a:solidFill>
              <a:latin typeface="Lato" panose="020F0502020204030203" pitchFamily="34" charset="77"/>
            </a:endParaRPr>
          </a:p>
        </p:txBody>
      </p:sp>
    </p:spTree>
    <p:extLst>
      <p:ext uri="{BB962C8B-B14F-4D97-AF65-F5344CB8AC3E}">
        <p14:creationId xmlns:p14="http://schemas.microsoft.com/office/powerpoint/2010/main" val="1018769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A676E3-DCE7-4375-99F6-5AD1EF571FC0}"/>
              </a:ext>
            </a:extLst>
          </p:cNvPr>
          <p:cNvSpPr>
            <a:spLocks noGrp="1"/>
          </p:cNvSpPr>
          <p:nvPr>
            <p:ph type="ctrTitle"/>
          </p:nvPr>
        </p:nvSpPr>
        <p:spPr/>
        <p:txBody>
          <a:bodyPr/>
          <a:lstStyle/>
          <a:p>
            <a:r>
              <a:rPr lang="en-US" dirty="0"/>
              <a:t>Extra slides</a:t>
            </a:r>
            <a:endParaRPr lang="nn-NO" dirty="0"/>
          </a:p>
        </p:txBody>
      </p:sp>
      <p:sp>
        <p:nvSpPr>
          <p:cNvPr id="6" name="Subtitle 5">
            <a:extLst>
              <a:ext uri="{FF2B5EF4-FFF2-40B4-BE49-F238E27FC236}">
                <a16:creationId xmlns:a16="http://schemas.microsoft.com/office/drawing/2014/main" id="{33C4BD3C-3A53-41DD-844F-2941998E8D3D}"/>
              </a:ext>
            </a:extLst>
          </p:cNvPr>
          <p:cNvSpPr>
            <a:spLocks noGrp="1"/>
          </p:cNvSpPr>
          <p:nvPr>
            <p:ph type="subTitle" idx="1"/>
          </p:nvPr>
        </p:nvSpPr>
        <p:spPr/>
        <p:txBody>
          <a:bodyPr/>
          <a:lstStyle/>
          <a:p>
            <a:endParaRPr lang="nn-NO" dirty="0"/>
          </a:p>
        </p:txBody>
      </p:sp>
    </p:spTree>
    <p:extLst>
      <p:ext uri="{BB962C8B-B14F-4D97-AF65-F5344CB8AC3E}">
        <p14:creationId xmlns:p14="http://schemas.microsoft.com/office/powerpoint/2010/main" val="2609672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D5CF31-AE3D-4DA1-A841-949467326FA6}"/>
              </a:ext>
            </a:extLst>
          </p:cNvPr>
          <p:cNvSpPr>
            <a:spLocks noGrp="1"/>
          </p:cNvSpPr>
          <p:nvPr>
            <p:ph type="title"/>
          </p:nvPr>
        </p:nvSpPr>
        <p:spPr/>
        <p:txBody>
          <a:bodyPr/>
          <a:lstStyle/>
          <a:p>
            <a:r>
              <a:rPr lang="en-US" dirty="0"/>
              <a:t>Using Diffusion for Integrating Over an Entity</a:t>
            </a:r>
            <a:endParaRPr lang="nn-NO" dirty="0"/>
          </a:p>
        </p:txBody>
      </p:sp>
      <p:cxnSp>
        <p:nvCxnSpPr>
          <p:cNvPr id="7" name="Straight Connector 6">
            <a:extLst>
              <a:ext uri="{FF2B5EF4-FFF2-40B4-BE49-F238E27FC236}">
                <a16:creationId xmlns:a16="http://schemas.microsoft.com/office/drawing/2014/main" id="{711A5483-AD20-4024-BE71-9CFA918B74DB}"/>
              </a:ext>
            </a:extLst>
          </p:cNvPr>
          <p:cNvCxnSpPr>
            <a:cxnSpLocks/>
          </p:cNvCxnSpPr>
          <p:nvPr/>
        </p:nvCxnSpPr>
        <p:spPr>
          <a:xfrm>
            <a:off x="2007726" y="2760678"/>
            <a:ext cx="1676400" cy="0"/>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8" name="Freeform: Shape 7">
            <a:extLst>
              <a:ext uri="{FF2B5EF4-FFF2-40B4-BE49-F238E27FC236}">
                <a16:creationId xmlns:a16="http://schemas.microsoft.com/office/drawing/2014/main" id="{681C7276-05A1-4C06-8E39-35598BD6208A}"/>
              </a:ext>
            </a:extLst>
          </p:cNvPr>
          <p:cNvSpPr/>
          <p:nvPr/>
        </p:nvSpPr>
        <p:spPr>
          <a:xfrm>
            <a:off x="2112629" y="2429446"/>
            <a:ext cx="1436957" cy="315896"/>
          </a:xfrm>
          <a:custGeom>
            <a:avLst/>
            <a:gdLst>
              <a:gd name="connsiteX0" fmla="*/ 0 w 1334188"/>
              <a:gd name="connsiteY0" fmla="*/ 323489 h 354613"/>
              <a:gd name="connsiteX1" fmla="*/ 385665 w 1334188"/>
              <a:gd name="connsiteY1" fmla="*/ 323489 h 354613"/>
              <a:gd name="connsiteX2" fmla="*/ 659363 w 1334188"/>
              <a:gd name="connsiteY2" fmla="*/ 28 h 354613"/>
              <a:gd name="connsiteX3" fmla="*/ 783771 w 1334188"/>
              <a:gd name="connsiteY3" fmla="*/ 304828 h 354613"/>
              <a:gd name="connsiteX4" fmla="*/ 1300065 w 1334188"/>
              <a:gd name="connsiteY4" fmla="*/ 317269 h 354613"/>
              <a:gd name="connsiteX5" fmla="*/ 1312506 w 1334188"/>
              <a:gd name="connsiteY5" fmla="*/ 323489 h 35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188" h="354613">
                <a:moveTo>
                  <a:pt x="0" y="323489"/>
                </a:moveTo>
                <a:cubicBezTo>
                  <a:pt x="137885" y="350444"/>
                  <a:pt x="275771" y="377399"/>
                  <a:pt x="385665" y="323489"/>
                </a:cubicBezTo>
                <a:cubicBezTo>
                  <a:pt x="495559" y="269579"/>
                  <a:pt x="593012" y="3138"/>
                  <a:pt x="659363" y="28"/>
                </a:cubicBezTo>
                <a:cubicBezTo>
                  <a:pt x="725714" y="-3082"/>
                  <a:pt x="676987" y="251954"/>
                  <a:pt x="783771" y="304828"/>
                </a:cubicBezTo>
                <a:cubicBezTo>
                  <a:pt x="890555" y="357702"/>
                  <a:pt x="1300065" y="317269"/>
                  <a:pt x="1300065" y="317269"/>
                </a:cubicBezTo>
                <a:cubicBezTo>
                  <a:pt x="1388187" y="320379"/>
                  <a:pt x="1273110" y="327636"/>
                  <a:pt x="1312506" y="32348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n-NO"/>
          </a:p>
        </p:txBody>
      </p:sp>
      <p:cxnSp>
        <p:nvCxnSpPr>
          <p:cNvPr id="9" name="Straight Connector 8">
            <a:extLst>
              <a:ext uri="{FF2B5EF4-FFF2-40B4-BE49-F238E27FC236}">
                <a16:creationId xmlns:a16="http://schemas.microsoft.com/office/drawing/2014/main" id="{0C7F8752-C179-4570-999A-767A2EFEFAEA}"/>
              </a:ext>
            </a:extLst>
          </p:cNvPr>
          <p:cNvCxnSpPr>
            <a:cxnSpLocks/>
          </p:cNvCxnSpPr>
          <p:nvPr/>
        </p:nvCxnSpPr>
        <p:spPr>
          <a:xfrm>
            <a:off x="3901840" y="2760678"/>
            <a:ext cx="1531918" cy="0"/>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Freeform: Shape 11">
            <a:extLst>
              <a:ext uri="{FF2B5EF4-FFF2-40B4-BE49-F238E27FC236}">
                <a16:creationId xmlns:a16="http://schemas.microsoft.com/office/drawing/2014/main" id="{740F5D66-DFB0-436E-91FB-D5780EDBBC11}"/>
              </a:ext>
            </a:extLst>
          </p:cNvPr>
          <p:cNvSpPr/>
          <p:nvPr/>
        </p:nvSpPr>
        <p:spPr>
          <a:xfrm>
            <a:off x="4046473" y="2545888"/>
            <a:ext cx="1352840" cy="83012"/>
          </a:xfrm>
          <a:custGeom>
            <a:avLst/>
            <a:gdLst>
              <a:gd name="connsiteX0" fmla="*/ 0 w 1480457"/>
              <a:gd name="connsiteY0" fmla="*/ 223934 h 258693"/>
              <a:gd name="connsiteX1" fmla="*/ 304800 w 1480457"/>
              <a:gd name="connsiteY1" fmla="*/ 236375 h 258693"/>
              <a:gd name="connsiteX2" fmla="*/ 541175 w 1480457"/>
              <a:gd name="connsiteY2" fmla="*/ 0 h 258693"/>
              <a:gd name="connsiteX3" fmla="*/ 808653 w 1480457"/>
              <a:gd name="connsiteY3" fmla="*/ 236375 h 258693"/>
              <a:gd name="connsiteX4" fmla="*/ 1356049 w 1480457"/>
              <a:gd name="connsiteY4" fmla="*/ 248816 h 258693"/>
              <a:gd name="connsiteX5" fmla="*/ 1356049 w 1480457"/>
              <a:gd name="connsiteY5" fmla="*/ 248816 h 258693"/>
              <a:gd name="connsiteX6" fmla="*/ 1480457 w 1480457"/>
              <a:gd name="connsiteY6" fmla="*/ 236375 h 258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0457" h="258693">
                <a:moveTo>
                  <a:pt x="0" y="223934"/>
                </a:moveTo>
                <a:cubicBezTo>
                  <a:pt x="107302" y="248815"/>
                  <a:pt x="214604" y="273697"/>
                  <a:pt x="304800" y="236375"/>
                </a:cubicBezTo>
                <a:cubicBezTo>
                  <a:pt x="394996" y="199053"/>
                  <a:pt x="457200" y="0"/>
                  <a:pt x="541175" y="0"/>
                </a:cubicBezTo>
                <a:cubicBezTo>
                  <a:pt x="625150" y="0"/>
                  <a:pt x="672841" y="194906"/>
                  <a:pt x="808653" y="236375"/>
                </a:cubicBezTo>
                <a:cubicBezTo>
                  <a:pt x="944465" y="277844"/>
                  <a:pt x="1356049" y="248816"/>
                  <a:pt x="1356049" y="248816"/>
                </a:cubicBezTo>
                <a:lnTo>
                  <a:pt x="1356049" y="248816"/>
                </a:lnTo>
                <a:lnTo>
                  <a:pt x="1480457" y="23637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n-NO"/>
          </a:p>
        </p:txBody>
      </p:sp>
      <p:cxnSp>
        <p:nvCxnSpPr>
          <p:cNvPr id="13" name="Straight Connector 12">
            <a:extLst>
              <a:ext uri="{FF2B5EF4-FFF2-40B4-BE49-F238E27FC236}">
                <a16:creationId xmlns:a16="http://schemas.microsoft.com/office/drawing/2014/main" id="{A51912FC-A3B5-423B-8062-D968E84879CE}"/>
              </a:ext>
            </a:extLst>
          </p:cNvPr>
          <p:cNvCxnSpPr>
            <a:cxnSpLocks/>
          </p:cNvCxnSpPr>
          <p:nvPr/>
        </p:nvCxnSpPr>
        <p:spPr>
          <a:xfrm>
            <a:off x="5825591" y="2760678"/>
            <a:ext cx="1676400" cy="0"/>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D77CE72-8E9A-4DAB-AB3F-D6A201BB2836}"/>
              </a:ext>
            </a:extLst>
          </p:cNvPr>
          <p:cNvCxnSpPr>
            <a:cxnSpLocks/>
          </p:cNvCxnSpPr>
          <p:nvPr/>
        </p:nvCxnSpPr>
        <p:spPr>
          <a:xfrm>
            <a:off x="5825591" y="2608278"/>
            <a:ext cx="1676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DF81E23-D4F8-4B73-879E-D1D368E05DC1}"/>
              </a:ext>
            </a:extLst>
          </p:cNvPr>
          <p:cNvSpPr txBox="1"/>
          <p:nvPr/>
        </p:nvSpPr>
        <p:spPr>
          <a:xfrm>
            <a:off x="3505200" y="1885950"/>
            <a:ext cx="1992853" cy="253916"/>
          </a:xfrm>
          <a:prstGeom prst="rect">
            <a:avLst/>
          </a:prstGeom>
          <a:noFill/>
        </p:spPr>
        <p:txBody>
          <a:bodyPr wrap="none" rtlCol="0">
            <a:spAutoFit/>
          </a:bodyPr>
          <a:lstStyle/>
          <a:p>
            <a:r>
              <a:rPr lang="en-US" sz="1050" dirty="0"/>
              <a:t>Increasing diffusion coefficient</a:t>
            </a:r>
            <a:endParaRPr lang="nn-NO" sz="1050" dirty="0"/>
          </a:p>
        </p:txBody>
      </p:sp>
      <p:cxnSp>
        <p:nvCxnSpPr>
          <p:cNvPr id="22" name="Straight Arrow Connector 21">
            <a:extLst>
              <a:ext uri="{FF2B5EF4-FFF2-40B4-BE49-F238E27FC236}">
                <a16:creationId xmlns:a16="http://schemas.microsoft.com/office/drawing/2014/main" id="{1D647556-6275-46DD-9596-648BDC567485}"/>
              </a:ext>
            </a:extLst>
          </p:cNvPr>
          <p:cNvCxnSpPr>
            <a:cxnSpLocks/>
          </p:cNvCxnSpPr>
          <p:nvPr/>
        </p:nvCxnSpPr>
        <p:spPr>
          <a:xfrm>
            <a:off x="2541126" y="2147387"/>
            <a:ext cx="3962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876E72F-80AD-4FA8-91B0-24FDAC9A0F85}"/>
              </a:ext>
            </a:extLst>
          </p:cNvPr>
          <p:cNvCxnSpPr>
            <a:cxnSpLocks/>
          </p:cNvCxnSpPr>
          <p:nvPr/>
        </p:nvCxnSpPr>
        <p:spPr>
          <a:xfrm flipV="1">
            <a:off x="2007726" y="2386259"/>
            <a:ext cx="0" cy="3744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91D5191-42EF-4853-BF35-EEB56BB92816}"/>
              </a:ext>
            </a:extLst>
          </p:cNvPr>
          <p:cNvCxnSpPr>
            <a:cxnSpLocks/>
          </p:cNvCxnSpPr>
          <p:nvPr/>
        </p:nvCxnSpPr>
        <p:spPr>
          <a:xfrm flipV="1">
            <a:off x="3901840" y="2386259"/>
            <a:ext cx="0" cy="3738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2A22AFE-1D49-4F2E-A988-2E3CB27AE140}"/>
              </a:ext>
            </a:extLst>
          </p:cNvPr>
          <p:cNvCxnSpPr>
            <a:cxnSpLocks/>
          </p:cNvCxnSpPr>
          <p:nvPr/>
        </p:nvCxnSpPr>
        <p:spPr>
          <a:xfrm flipV="1">
            <a:off x="5825591" y="2386259"/>
            <a:ext cx="0" cy="3744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D6418750-E435-4277-9CA7-467795BB43EE}"/>
              </a:ext>
            </a:extLst>
          </p:cNvPr>
          <p:cNvSpPr txBox="1"/>
          <p:nvPr/>
        </p:nvSpPr>
        <p:spPr>
          <a:xfrm>
            <a:off x="5862480" y="2859103"/>
            <a:ext cx="1524776" cy="230832"/>
          </a:xfrm>
          <a:prstGeom prst="rect">
            <a:avLst/>
          </a:prstGeom>
          <a:noFill/>
        </p:spPr>
        <p:txBody>
          <a:bodyPr wrap="none" rtlCol="0">
            <a:spAutoFit/>
          </a:bodyPr>
          <a:lstStyle/>
          <a:p>
            <a:r>
              <a:rPr lang="en-US" sz="900" dirty="0"/>
              <a:t>Average of input along line</a:t>
            </a:r>
            <a:endParaRPr lang="nn-NO" sz="900" dirty="0"/>
          </a:p>
        </p:txBody>
      </p:sp>
      <p:sp>
        <p:nvSpPr>
          <p:cNvPr id="40" name="TextBox 39">
            <a:extLst>
              <a:ext uri="{FF2B5EF4-FFF2-40B4-BE49-F238E27FC236}">
                <a16:creationId xmlns:a16="http://schemas.microsoft.com/office/drawing/2014/main" id="{165E350A-F9DB-47E1-9734-F14FD598DF4A}"/>
              </a:ext>
            </a:extLst>
          </p:cNvPr>
          <p:cNvSpPr txBox="1"/>
          <p:nvPr/>
        </p:nvSpPr>
        <p:spPr>
          <a:xfrm>
            <a:off x="2283681" y="2859103"/>
            <a:ext cx="958917" cy="230832"/>
          </a:xfrm>
          <a:prstGeom prst="rect">
            <a:avLst/>
          </a:prstGeom>
          <a:noFill/>
        </p:spPr>
        <p:txBody>
          <a:bodyPr wrap="none" rtlCol="0">
            <a:spAutoFit/>
          </a:bodyPr>
          <a:lstStyle/>
          <a:p>
            <a:r>
              <a:rPr lang="en-US" sz="900" dirty="0"/>
              <a:t>Input along line</a:t>
            </a:r>
            <a:endParaRPr lang="nn-NO" sz="900" dirty="0"/>
          </a:p>
        </p:txBody>
      </p:sp>
    </p:spTree>
    <p:extLst>
      <p:ext uri="{BB962C8B-B14F-4D97-AF65-F5344CB8AC3E}">
        <p14:creationId xmlns:p14="http://schemas.microsoft.com/office/powerpoint/2010/main" val="3553106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98A1F-85E9-4114-AAEA-D3D36F3254D8}"/>
              </a:ext>
            </a:extLst>
          </p:cNvPr>
          <p:cNvSpPr>
            <a:spLocks noGrp="1"/>
          </p:cNvSpPr>
          <p:nvPr>
            <p:ph type="title"/>
          </p:nvPr>
        </p:nvSpPr>
        <p:spPr/>
        <p:txBody>
          <a:bodyPr>
            <a:normAutofit/>
          </a:bodyPr>
          <a:lstStyle/>
          <a:p>
            <a:r>
              <a:rPr lang="en-US" dirty="0"/>
              <a:t>Computing Anode Output</a:t>
            </a:r>
            <a:endParaRPr lang="nn-NO" dirty="0"/>
          </a:p>
        </p:txBody>
      </p:sp>
      <p:sp>
        <p:nvSpPr>
          <p:cNvPr id="3" name="Content Placeholder 2">
            <a:extLst>
              <a:ext uri="{FF2B5EF4-FFF2-40B4-BE49-F238E27FC236}">
                <a16:creationId xmlns:a16="http://schemas.microsoft.com/office/drawing/2014/main" id="{45EEFE16-1621-4BB2-BCE5-0466F28221B3}"/>
              </a:ext>
            </a:extLst>
          </p:cNvPr>
          <p:cNvSpPr>
            <a:spLocks noGrp="1"/>
          </p:cNvSpPr>
          <p:nvPr>
            <p:ph idx="1"/>
          </p:nvPr>
        </p:nvSpPr>
        <p:spPr>
          <a:xfrm>
            <a:off x="457200" y="1333500"/>
            <a:ext cx="3733800" cy="3752850"/>
          </a:xfrm>
        </p:spPr>
        <p:txBody>
          <a:bodyPr/>
          <a:lstStyle/>
          <a:p>
            <a:pPr marL="171450" indent="-171450"/>
            <a:r>
              <a:rPr lang="en-US" dirty="0"/>
              <a:t>For postprocessing purposes</a:t>
            </a:r>
          </a:p>
          <a:p>
            <a:pPr marL="171450" indent="-171450"/>
            <a:r>
              <a:rPr lang="en-US" dirty="0"/>
              <a:t>Add a diffusion equation on the anode edges to smooth out the current density.</a:t>
            </a:r>
          </a:p>
          <a:p>
            <a:pPr marL="171450" indent="-171450"/>
            <a:r>
              <a:rPr lang="en-US" dirty="0"/>
              <a:t>Current output will become a uniform quantity along  the anodes for each time step.</a:t>
            </a:r>
            <a:endParaRPr lang="nn-NO" dirty="0"/>
          </a:p>
          <a:p>
            <a:endParaRPr lang="nn-NO" dirty="0"/>
          </a:p>
        </p:txBody>
      </p:sp>
      <p:pic>
        <p:nvPicPr>
          <p:cNvPr id="12" name="Picture 11">
            <a:extLst>
              <a:ext uri="{FF2B5EF4-FFF2-40B4-BE49-F238E27FC236}">
                <a16:creationId xmlns:a16="http://schemas.microsoft.com/office/drawing/2014/main" id="{57D371BD-4065-447B-88EE-CED569551024}"/>
              </a:ext>
            </a:extLst>
          </p:cNvPr>
          <p:cNvPicPr>
            <a:picLocks noChangeAspect="1"/>
          </p:cNvPicPr>
          <p:nvPr/>
        </p:nvPicPr>
        <p:blipFill>
          <a:blip r:embed="rId2"/>
          <a:stretch>
            <a:fillRect/>
          </a:stretch>
        </p:blipFill>
        <p:spPr>
          <a:xfrm>
            <a:off x="5638800" y="1333500"/>
            <a:ext cx="2313260" cy="3350047"/>
          </a:xfrm>
          <a:prstGeom prst="rect">
            <a:avLst/>
          </a:prstGeom>
        </p:spPr>
      </p:pic>
    </p:spTree>
    <p:extLst>
      <p:ext uri="{BB962C8B-B14F-4D97-AF65-F5344CB8AC3E}">
        <p14:creationId xmlns:p14="http://schemas.microsoft.com/office/powerpoint/2010/main" val="3688410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98A1F-85E9-4114-AAEA-D3D36F3254D8}"/>
              </a:ext>
            </a:extLst>
          </p:cNvPr>
          <p:cNvSpPr>
            <a:spLocks noGrp="1"/>
          </p:cNvSpPr>
          <p:nvPr>
            <p:ph type="title"/>
          </p:nvPr>
        </p:nvSpPr>
        <p:spPr/>
        <p:txBody>
          <a:bodyPr>
            <a:normAutofit/>
          </a:bodyPr>
          <a:lstStyle/>
          <a:p>
            <a:r>
              <a:rPr lang="en-US" dirty="0"/>
              <a:t>Computing Anode Output</a:t>
            </a:r>
            <a:endParaRPr lang="nn-NO" dirty="0"/>
          </a:p>
        </p:txBody>
      </p:sp>
      <p:sp>
        <p:nvSpPr>
          <p:cNvPr id="3" name="Content Placeholder 2">
            <a:extLst>
              <a:ext uri="{FF2B5EF4-FFF2-40B4-BE49-F238E27FC236}">
                <a16:creationId xmlns:a16="http://schemas.microsoft.com/office/drawing/2014/main" id="{45EEFE16-1621-4BB2-BCE5-0466F28221B3}"/>
              </a:ext>
            </a:extLst>
          </p:cNvPr>
          <p:cNvSpPr>
            <a:spLocks noGrp="1"/>
          </p:cNvSpPr>
          <p:nvPr>
            <p:ph idx="1"/>
          </p:nvPr>
        </p:nvSpPr>
        <p:spPr>
          <a:xfrm>
            <a:off x="457200" y="1485900"/>
            <a:ext cx="8305800" cy="3600450"/>
          </a:xfrm>
        </p:spPr>
        <p:txBody>
          <a:bodyPr/>
          <a:lstStyle/>
          <a:p>
            <a:pPr marL="171450" indent="-171450"/>
            <a:r>
              <a:rPr lang="en-US" dirty="0"/>
              <a:t>Large diffusion coefficient</a:t>
            </a:r>
          </a:p>
          <a:p>
            <a:r>
              <a:rPr lang="nn-NO" dirty="0"/>
              <a:t>Set source term.</a:t>
            </a:r>
          </a:p>
          <a:p>
            <a:r>
              <a:rPr lang="nn-NO" dirty="0"/>
              <a:t>Set all other coefficients to 0.</a:t>
            </a:r>
          </a:p>
        </p:txBody>
      </p:sp>
      <p:pic>
        <p:nvPicPr>
          <p:cNvPr id="23" name="Picture 22">
            <a:extLst>
              <a:ext uri="{FF2B5EF4-FFF2-40B4-BE49-F238E27FC236}">
                <a16:creationId xmlns:a16="http://schemas.microsoft.com/office/drawing/2014/main" id="{168BE26C-DDDE-4CD7-9A52-C74D3EE9E753}"/>
              </a:ext>
            </a:extLst>
          </p:cNvPr>
          <p:cNvPicPr>
            <a:picLocks noChangeAspect="1"/>
          </p:cNvPicPr>
          <p:nvPr/>
        </p:nvPicPr>
        <p:blipFill>
          <a:blip r:embed="rId2"/>
          <a:stretch>
            <a:fillRect/>
          </a:stretch>
        </p:blipFill>
        <p:spPr>
          <a:xfrm>
            <a:off x="6099307" y="742950"/>
            <a:ext cx="1517384" cy="3422342"/>
          </a:xfrm>
          <a:prstGeom prst="rect">
            <a:avLst/>
          </a:prstGeom>
        </p:spPr>
      </p:pic>
      <p:cxnSp>
        <p:nvCxnSpPr>
          <p:cNvPr id="36" name="Connector: Elbow 35">
            <a:extLst>
              <a:ext uri="{FF2B5EF4-FFF2-40B4-BE49-F238E27FC236}">
                <a16:creationId xmlns:a16="http://schemas.microsoft.com/office/drawing/2014/main" id="{F2D82818-B7B7-4C9D-B20F-BA98C4D78BC6}"/>
              </a:ext>
            </a:extLst>
          </p:cNvPr>
          <p:cNvCxnSpPr>
            <a:cxnSpLocks/>
          </p:cNvCxnSpPr>
          <p:nvPr/>
        </p:nvCxnSpPr>
        <p:spPr>
          <a:xfrm>
            <a:off x="3124200" y="1733550"/>
            <a:ext cx="2975107" cy="381000"/>
          </a:xfrm>
          <a:prstGeom prst="bentConnector3">
            <a:avLst>
              <a:gd name="adj1" fmla="val 63873"/>
            </a:avLst>
          </a:prstGeom>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E4F9458C-E4B9-44BB-9E81-DBC2E7454F2D}"/>
              </a:ext>
            </a:extLst>
          </p:cNvPr>
          <p:cNvCxnSpPr>
            <a:cxnSpLocks/>
          </p:cNvCxnSpPr>
          <p:nvPr/>
        </p:nvCxnSpPr>
        <p:spPr>
          <a:xfrm>
            <a:off x="3124200" y="2063989"/>
            <a:ext cx="2975107" cy="660160"/>
          </a:xfrm>
          <a:prstGeom prst="bentConnector3">
            <a:avLst>
              <a:gd name="adj1" fmla="val 58157"/>
            </a:avLst>
          </a:prstGeom>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02AC2AC8-86DB-4F84-B973-EAED74ED28A0}"/>
              </a:ext>
            </a:extLst>
          </p:cNvPr>
          <p:cNvCxnSpPr>
            <a:cxnSpLocks/>
          </p:cNvCxnSpPr>
          <p:nvPr/>
        </p:nvCxnSpPr>
        <p:spPr>
          <a:xfrm>
            <a:off x="3200400" y="2419350"/>
            <a:ext cx="2898907" cy="60960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3490C8A1-6AD4-4F05-A645-663584AC6A98}"/>
              </a:ext>
            </a:extLst>
          </p:cNvPr>
          <p:cNvSpPr txBox="1"/>
          <p:nvPr/>
        </p:nvSpPr>
        <p:spPr>
          <a:xfrm>
            <a:off x="5791200" y="3949848"/>
            <a:ext cx="2920992" cy="246221"/>
          </a:xfrm>
          <a:prstGeom prst="rect">
            <a:avLst/>
          </a:prstGeom>
          <a:noFill/>
        </p:spPr>
        <p:txBody>
          <a:bodyPr wrap="none" rtlCol="0">
            <a:spAutoFit/>
          </a:bodyPr>
          <a:lstStyle/>
          <a:p>
            <a:r>
              <a:rPr lang="en-US" sz="1000" dirty="0">
                <a:latin typeface="Lato Light" panose="020F0302020204030203" pitchFamily="34" charset="77"/>
              </a:rPr>
              <a:t>Multiply with length, L, of anode to get total output.</a:t>
            </a:r>
            <a:endParaRPr lang="nn-NO" sz="1000" dirty="0">
              <a:latin typeface="Lato Light" panose="020F0302020204030203" pitchFamily="34" charset="77"/>
            </a:endParaRPr>
          </a:p>
        </p:txBody>
      </p:sp>
      <p:cxnSp>
        <p:nvCxnSpPr>
          <p:cNvPr id="46" name="Connector: Elbow 45">
            <a:extLst>
              <a:ext uri="{FF2B5EF4-FFF2-40B4-BE49-F238E27FC236}">
                <a16:creationId xmlns:a16="http://schemas.microsoft.com/office/drawing/2014/main" id="{64879F7A-A241-430B-AD1A-AF6B18D4C9FE}"/>
              </a:ext>
            </a:extLst>
          </p:cNvPr>
          <p:cNvCxnSpPr>
            <a:cxnSpLocks/>
          </p:cNvCxnSpPr>
          <p:nvPr/>
        </p:nvCxnSpPr>
        <p:spPr>
          <a:xfrm rot="16200000" flipV="1">
            <a:off x="6321351" y="2955999"/>
            <a:ext cx="1225698" cy="762000"/>
          </a:xfrm>
          <a:prstGeom prst="bentConnector3">
            <a:avLst>
              <a:gd name="adj1" fmla="val 99735"/>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8538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457201" y="819150"/>
            <a:ext cx="4114799" cy="800100"/>
          </a:xfrm>
        </p:spPr>
        <p:txBody>
          <a:bodyPr anchor="ctr">
            <a:normAutofit/>
          </a:bodyPr>
          <a:lstStyle/>
          <a:p>
            <a:r>
              <a:rPr lang="en-US" noProof="0" dirty="0"/>
              <a:t>Purpose: Model of a Corrosion Protection System</a:t>
            </a:r>
          </a:p>
        </p:txBody>
      </p:sp>
      <p:sp>
        <p:nvSpPr>
          <p:cNvPr id="3" name="Platshållare för innehåll 2"/>
          <p:cNvSpPr>
            <a:spLocks noGrp="1"/>
          </p:cNvSpPr>
          <p:nvPr>
            <p:ph sz="half" idx="10"/>
          </p:nvPr>
        </p:nvSpPr>
        <p:spPr>
          <a:xfrm>
            <a:off x="457201" y="1619250"/>
            <a:ext cx="4190999" cy="3162300"/>
          </a:xfrm>
        </p:spPr>
        <p:txBody>
          <a:bodyPr>
            <a:normAutofit/>
          </a:bodyPr>
          <a:lstStyle/>
          <a:p>
            <a:r>
              <a:rPr lang="en-US" dirty="0"/>
              <a:t>Full scale oil rig geometry</a:t>
            </a:r>
          </a:p>
          <a:p>
            <a:r>
              <a:rPr lang="en-US" dirty="0"/>
              <a:t>Oil rig metal structure </a:t>
            </a:r>
            <a:r>
              <a:rPr lang="en-US" dirty="0" err="1"/>
              <a:t>cathodically</a:t>
            </a:r>
            <a:r>
              <a:rPr lang="en-US" dirty="0"/>
              <a:t> protected using sacrificial </a:t>
            </a:r>
            <a:r>
              <a:rPr lang="en-US" noProof="0" dirty="0"/>
              <a:t>anodes</a:t>
            </a:r>
          </a:p>
          <a:p>
            <a:r>
              <a:rPr lang="en-US" noProof="0" dirty="0"/>
              <a:t>No external power source</a:t>
            </a:r>
          </a:p>
          <a:p>
            <a:r>
              <a:rPr lang="en-US" dirty="0"/>
              <a:t>The model can be used for:</a:t>
            </a:r>
          </a:p>
          <a:p>
            <a:pPr lvl="1"/>
            <a:r>
              <a:rPr lang="en-US" dirty="0"/>
              <a:t>Positioning the anodes to protect the metal structure</a:t>
            </a:r>
          </a:p>
          <a:p>
            <a:pPr lvl="1"/>
            <a:r>
              <a:rPr lang="en-US" dirty="0"/>
              <a:t>Estimate buildup of calcareous deposits that affect the cathodic current density over time</a:t>
            </a:r>
          </a:p>
          <a:p>
            <a:pPr lvl="1"/>
            <a:r>
              <a:rPr lang="en-US" dirty="0"/>
              <a:t>Estimate the life of the sacrificial anodes</a:t>
            </a:r>
          </a:p>
        </p:txBody>
      </p:sp>
      <p:pic>
        <p:nvPicPr>
          <p:cNvPr id="5" name="Picture 4">
            <a:extLst>
              <a:ext uri="{FF2B5EF4-FFF2-40B4-BE49-F238E27FC236}">
                <a16:creationId xmlns:a16="http://schemas.microsoft.com/office/drawing/2014/main" id="{FF76034A-7D67-4B3D-940D-2604AE31FD85}"/>
              </a:ext>
            </a:extLst>
          </p:cNvPr>
          <p:cNvPicPr>
            <a:picLocks noChangeAspect="1"/>
          </p:cNvPicPr>
          <p:nvPr/>
        </p:nvPicPr>
        <p:blipFill rotWithShape="1">
          <a:blip r:embed="rId2"/>
          <a:srcRect l="42696" t="1346" r="3153"/>
          <a:stretch/>
        </p:blipFill>
        <p:spPr>
          <a:xfrm>
            <a:off x="5410200" y="991332"/>
            <a:ext cx="2988426" cy="3160835"/>
          </a:xfrm>
          <a:prstGeom prst="rect">
            <a:avLst/>
          </a:prstGeom>
        </p:spPr>
      </p:pic>
      <p:sp>
        <p:nvSpPr>
          <p:cNvPr id="10" name="textruta 5">
            <a:extLst>
              <a:ext uri="{FF2B5EF4-FFF2-40B4-BE49-F238E27FC236}">
                <a16:creationId xmlns:a16="http://schemas.microsoft.com/office/drawing/2014/main" id="{781A8F1F-E9AE-4656-8232-793F0DC127E2}"/>
              </a:ext>
            </a:extLst>
          </p:cNvPr>
          <p:cNvSpPr txBox="1"/>
          <p:nvPr/>
        </p:nvSpPr>
        <p:spPr>
          <a:xfrm>
            <a:off x="4953000" y="4262931"/>
            <a:ext cx="3540868" cy="507831"/>
          </a:xfrm>
          <a:prstGeom prst="rect">
            <a:avLst/>
          </a:prstGeom>
          <a:noFill/>
          <a:ln>
            <a:noFill/>
          </a:ln>
          <a:effectLst/>
        </p:spPr>
        <p:txBody>
          <a:bodyPr wrap="square">
            <a:spAutoFit/>
          </a:bodyPr>
          <a:lstStyle>
            <a:defPPr>
              <a:defRPr lang="sv-SE"/>
            </a:defPPr>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r"/>
            <a:r>
              <a:rPr lang="en-US" sz="900" i="1" dirty="0">
                <a:solidFill>
                  <a:schemeClr val="accent5"/>
                </a:solidFill>
                <a:latin typeface="Lato" panose="020F0502020204030203" pitchFamily="34" charset="77"/>
              </a:rPr>
              <a:t>Calcareous deposits on a jacket structure. Note the location with the thickest deposit close to the sacrificial anodes (blue) and the more uniform layer (yellow) throughout the structure.</a:t>
            </a:r>
          </a:p>
        </p:txBody>
      </p:sp>
    </p:spTree>
    <p:extLst>
      <p:ext uri="{BB962C8B-B14F-4D97-AF65-F5344CB8AC3E}">
        <p14:creationId xmlns:p14="http://schemas.microsoft.com/office/powerpoint/2010/main" val="273964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80640C-136F-435D-A38A-BF6662C867D4}"/>
              </a:ext>
            </a:extLst>
          </p:cNvPr>
          <p:cNvSpPr>
            <a:spLocks noGrp="1"/>
          </p:cNvSpPr>
          <p:nvPr>
            <p:ph type="title"/>
          </p:nvPr>
        </p:nvSpPr>
        <p:spPr>
          <a:xfrm>
            <a:off x="457201" y="666750"/>
            <a:ext cx="2949575" cy="800100"/>
          </a:xfrm>
        </p:spPr>
        <p:txBody>
          <a:bodyPr/>
          <a:lstStyle/>
          <a:p>
            <a:r>
              <a:rPr lang="en-US" dirty="0"/>
              <a:t>Problem Definition</a:t>
            </a:r>
            <a:endParaRPr lang="nn-NO" dirty="0"/>
          </a:p>
        </p:txBody>
      </p:sp>
      <p:sp>
        <p:nvSpPr>
          <p:cNvPr id="6" name="Content Placeholder 5">
            <a:extLst>
              <a:ext uri="{FF2B5EF4-FFF2-40B4-BE49-F238E27FC236}">
                <a16:creationId xmlns:a16="http://schemas.microsoft.com/office/drawing/2014/main" id="{2457B2C4-276B-4168-925D-C6EFFC43BA23}"/>
              </a:ext>
            </a:extLst>
          </p:cNvPr>
          <p:cNvSpPr>
            <a:spLocks noGrp="1"/>
          </p:cNvSpPr>
          <p:nvPr>
            <p:ph sz="half" idx="10"/>
          </p:nvPr>
        </p:nvSpPr>
        <p:spPr>
          <a:xfrm>
            <a:off x="457201" y="1466850"/>
            <a:ext cx="3428999" cy="3314700"/>
          </a:xfrm>
        </p:spPr>
        <p:txBody>
          <a:bodyPr>
            <a:normAutofit/>
          </a:bodyPr>
          <a:lstStyle/>
          <a:p>
            <a:r>
              <a:rPr lang="en-US" dirty="0"/>
              <a:t>Time-dependent analysis</a:t>
            </a:r>
          </a:p>
          <a:p>
            <a:r>
              <a:rPr lang="en-US" dirty="0"/>
              <a:t>Uniform composition and temperature in seawater</a:t>
            </a:r>
          </a:p>
          <a:p>
            <a:r>
              <a:rPr lang="en-US" dirty="0"/>
              <a:t>Linearized Butler–Volmer kinetics on anode and cathode</a:t>
            </a:r>
          </a:p>
          <a:p>
            <a:r>
              <a:rPr lang="en-US" dirty="0"/>
              <a:t>Current density at the cathode, accounting for calcareous deposit thickness</a:t>
            </a:r>
          </a:p>
          <a:p>
            <a:r>
              <a:rPr lang="en-US" dirty="0"/>
              <a:t>Equations at the cathodes keep track of the calcareous layer thickness.</a:t>
            </a:r>
          </a:p>
          <a:p>
            <a:r>
              <a:rPr lang="en-US" dirty="0"/>
              <a:t>Sacrificial anodes that deplete over time</a:t>
            </a:r>
          </a:p>
        </p:txBody>
      </p:sp>
      <p:pic>
        <p:nvPicPr>
          <p:cNvPr id="24" name="Picture 23">
            <a:extLst>
              <a:ext uri="{FF2B5EF4-FFF2-40B4-BE49-F238E27FC236}">
                <a16:creationId xmlns:a16="http://schemas.microsoft.com/office/drawing/2014/main" id="{6CC3A24F-D3C9-3EAD-86F8-D8270BC9FA2F}"/>
              </a:ext>
            </a:extLst>
          </p:cNvPr>
          <p:cNvPicPr>
            <a:picLocks noChangeAspect="1"/>
          </p:cNvPicPr>
          <p:nvPr/>
        </p:nvPicPr>
        <p:blipFill>
          <a:blip r:embed="rId2"/>
          <a:srcRect l="28856" t="603" r="1225" b="593"/>
          <a:stretch/>
        </p:blipFill>
        <p:spPr>
          <a:xfrm>
            <a:off x="4143223" y="197965"/>
            <a:ext cx="5000777" cy="4945535"/>
          </a:xfrm>
          <a:prstGeom prst="rect">
            <a:avLst/>
          </a:prstGeom>
        </p:spPr>
      </p:pic>
    </p:spTree>
    <p:extLst>
      <p:ext uri="{BB962C8B-B14F-4D97-AF65-F5344CB8AC3E}">
        <p14:creationId xmlns:p14="http://schemas.microsoft.com/office/powerpoint/2010/main" val="4201839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B9A0DDBD-A400-42E8-B9FF-D8603BD14ED6}"/>
              </a:ext>
            </a:extLst>
          </p:cNvPr>
          <p:cNvPicPr>
            <a:picLocks noChangeAspect="1"/>
          </p:cNvPicPr>
          <p:nvPr/>
        </p:nvPicPr>
        <p:blipFill>
          <a:blip r:embed="rId3"/>
          <a:stretch>
            <a:fillRect/>
          </a:stretch>
        </p:blipFill>
        <p:spPr>
          <a:xfrm>
            <a:off x="5329272" y="286682"/>
            <a:ext cx="1675798" cy="3783668"/>
          </a:xfrm>
          <a:prstGeom prst="rect">
            <a:avLst/>
          </a:prstGeom>
        </p:spPr>
      </p:pic>
      <p:sp>
        <p:nvSpPr>
          <p:cNvPr id="2" name="Title 1">
            <a:extLst>
              <a:ext uri="{FF2B5EF4-FFF2-40B4-BE49-F238E27FC236}">
                <a16:creationId xmlns:a16="http://schemas.microsoft.com/office/drawing/2014/main" id="{2F4029EA-075C-4C66-986B-5955A196205F}"/>
              </a:ext>
            </a:extLst>
          </p:cNvPr>
          <p:cNvSpPr>
            <a:spLocks noGrp="1"/>
          </p:cNvSpPr>
          <p:nvPr>
            <p:ph type="title"/>
          </p:nvPr>
        </p:nvSpPr>
        <p:spPr/>
        <p:txBody>
          <a:bodyPr/>
          <a:lstStyle/>
          <a:p>
            <a:r>
              <a:rPr lang="en-US" dirty="0"/>
              <a:t>Sacrificial Anodes</a:t>
            </a:r>
            <a:endParaRPr lang="nn-NO" dirty="0"/>
          </a:p>
        </p:txBody>
      </p:sp>
      <p:sp>
        <p:nvSpPr>
          <p:cNvPr id="9" name="Content Placeholder 8"/>
          <p:cNvSpPr>
            <a:spLocks noGrp="1"/>
          </p:cNvSpPr>
          <p:nvPr>
            <p:ph sz="half" idx="10"/>
          </p:nvPr>
        </p:nvSpPr>
        <p:spPr/>
        <p:txBody>
          <a:bodyPr/>
          <a:lstStyle/>
          <a:p>
            <a:r>
              <a:rPr lang="en-US" dirty="0"/>
              <a:t>Geometrical description:</a:t>
            </a:r>
          </a:p>
          <a:p>
            <a:pPr lvl="1"/>
            <a:r>
              <a:rPr lang="en-US" dirty="0"/>
              <a:t>Cylinders modeled as edges with a time-dependent radius</a:t>
            </a:r>
          </a:p>
          <a:p>
            <a:r>
              <a:rPr lang="en-US" dirty="0"/>
              <a:t>Initial anode capacity:</a:t>
            </a:r>
          </a:p>
          <a:p>
            <a:pPr lvl="1"/>
            <a:r>
              <a:rPr lang="en-US" dirty="0"/>
              <a:t>Based on mass of the Al anodes</a:t>
            </a:r>
          </a:p>
          <a:p>
            <a:pPr lvl="1"/>
            <a:r>
              <a:rPr lang="en-US" dirty="0"/>
              <a:t>20% of the mass remains when the anodes are exchanged.</a:t>
            </a:r>
          </a:p>
          <a:p>
            <a:r>
              <a:rPr lang="en-US" dirty="0"/>
              <a:t>Kinetics at the anode:</a:t>
            </a:r>
          </a:p>
          <a:p>
            <a:pPr lvl="1"/>
            <a:r>
              <a:rPr lang="en-US" dirty="0"/>
              <a:t>Linearized Butler–Volmer for anodic Al dissolution</a:t>
            </a:r>
          </a:p>
        </p:txBody>
      </p:sp>
      <p:sp>
        <p:nvSpPr>
          <p:cNvPr id="8" name="TextBox 7">
            <a:extLst>
              <a:ext uri="{FF2B5EF4-FFF2-40B4-BE49-F238E27FC236}">
                <a16:creationId xmlns:a16="http://schemas.microsoft.com/office/drawing/2014/main" id="{5E2EB6D8-C590-42F3-8600-B852A86A357D}"/>
              </a:ext>
            </a:extLst>
          </p:cNvPr>
          <p:cNvSpPr txBox="1"/>
          <p:nvPr/>
        </p:nvSpPr>
        <p:spPr>
          <a:xfrm>
            <a:off x="4079885" y="2358849"/>
            <a:ext cx="1132942" cy="553998"/>
          </a:xfrm>
          <a:prstGeom prst="rect">
            <a:avLst/>
          </a:prstGeom>
          <a:noFill/>
        </p:spPr>
        <p:txBody>
          <a:bodyPr wrap="square" rtlCol="0">
            <a:spAutoFit/>
          </a:bodyPr>
          <a:lstStyle/>
          <a:p>
            <a:r>
              <a:rPr lang="en-US" sz="1000" dirty="0">
                <a:latin typeface="Lato Light" panose="020F0302020204030203" pitchFamily="34" charset="77"/>
              </a:rPr>
              <a:t>Anode capacity with 80% utilization factor </a:t>
            </a:r>
            <a:endParaRPr lang="nn-NO" sz="1000" dirty="0">
              <a:latin typeface="Lato Light" panose="020F0302020204030203" pitchFamily="34" charset="77"/>
            </a:endParaRPr>
          </a:p>
        </p:txBody>
      </p:sp>
      <p:sp>
        <p:nvSpPr>
          <p:cNvPr id="11" name="TextBox 10">
            <a:extLst>
              <a:ext uri="{FF2B5EF4-FFF2-40B4-BE49-F238E27FC236}">
                <a16:creationId xmlns:a16="http://schemas.microsoft.com/office/drawing/2014/main" id="{C8FEBA5F-A06A-43E2-AECE-918BEC882B1D}"/>
              </a:ext>
            </a:extLst>
          </p:cNvPr>
          <p:cNvSpPr txBox="1"/>
          <p:nvPr/>
        </p:nvSpPr>
        <p:spPr>
          <a:xfrm>
            <a:off x="5148830" y="4248150"/>
            <a:ext cx="1600200" cy="707886"/>
          </a:xfrm>
          <a:prstGeom prst="rect">
            <a:avLst/>
          </a:prstGeom>
          <a:noFill/>
        </p:spPr>
        <p:txBody>
          <a:bodyPr wrap="square" rtlCol="0">
            <a:spAutoFit/>
          </a:bodyPr>
          <a:lstStyle/>
          <a:p>
            <a:r>
              <a:rPr lang="en-US" sz="1000" dirty="0">
                <a:latin typeface="Lato Light" panose="020F0302020204030203" pitchFamily="34" charset="77"/>
              </a:rPr>
              <a:t>Tangential diffusivity set to 1 for increased speed: Capacity is equal along length of anode</a:t>
            </a:r>
            <a:endParaRPr lang="nn-NO" sz="1000" dirty="0">
              <a:latin typeface="Lato Light" panose="020F0302020204030203" pitchFamily="34" charset="77"/>
            </a:endParaRPr>
          </a:p>
        </p:txBody>
      </p:sp>
      <p:sp>
        <p:nvSpPr>
          <p:cNvPr id="19" name="TextBox 18">
            <a:extLst>
              <a:ext uri="{FF2B5EF4-FFF2-40B4-BE49-F238E27FC236}">
                <a16:creationId xmlns:a16="http://schemas.microsoft.com/office/drawing/2014/main" id="{946DD52C-18CB-4C0F-B9FF-1CE2BC8F7BAC}"/>
              </a:ext>
            </a:extLst>
          </p:cNvPr>
          <p:cNvSpPr txBox="1"/>
          <p:nvPr/>
        </p:nvSpPr>
        <p:spPr>
          <a:xfrm>
            <a:off x="3200400" y="3562350"/>
            <a:ext cx="45719" cy="369332"/>
          </a:xfrm>
          <a:prstGeom prst="rect">
            <a:avLst/>
          </a:prstGeom>
          <a:noFill/>
        </p:spPr>
        <p:txBody>
          <a:bodyPr wrap="square" rtlCol="0">
            <a:spAutoFit/>
          </a:bodyPr>
          <a:lstStyle/>
          <a:p>
            <a:endParaRPr lang="nn-NO" dirty="0"/>
          </a:p>
        </p:txBody>
      </p:sp>
      <p:cxnSp>
        <p:nvCxnSpPr>
          <p:cNvPr id="21" name="Elbow Connector 20"/>
          <p:cNvCxnSpPr>
            <a:cxnSpLocks/>
          </p:cNvCxnSpPr>
          <p:nvPr/>
        </p:nvCxnSpPr>
        <p:spPr>
          <a:xfrm rot="16200000" flipV="1">
            <a:off x="5168581" y="3470912"/>
            <a:ext cx="1295400" cy="310130"/>
          </a:xfrm>
          <a:prstGeom prst="bentConnector3">
            <a:avLst>
              <a:gd name="adj1" fmla="val 99882"/>
            </a:avLst>
          </a:prstGeom>
        </p:spPr>
        <p:style>
          <a:lnRef idx="1">
            <a:schemeClr val="accent1"/>
          </a:lnRef>
          <a:fillRef idx="0">
            <a:schemeClr val="accent1"/>
          </a:fillRef>
          <a:effectRef idx="0">
            <a:schemeClr val="accent1"/>
          </a:effectRef>
          <a:fontRef idx="minor">
            <a:schemeClr val="tx1"/>
          </a:fontRef>
        </p:style>
      </p:cxnSp>
      <p:cxnSp>
        <p:nvCxnSpPr>
          <p:cNvPr id="25" name="Elbow Connector 24"/>
          <p:cNvCxnSpPr>
            <a:cxnSpLocks/>
            <a:stCxn id="8" idx="0"/>
          </p:cNvCxnSpPr>
          <p:nvPr/>
        </p:nvCxnSpPr>
        <p:spPr>
          <a:xfrm rot="5400000" flipH="1" flipV="1">
            <a:off x="4755826" y="1785401"/>
            <a:ext cx="463978" cy="682918"/>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E2EB6D8-C590-42F3-8600-B852A86A357D}"/>
              </a:ext>
            </a:extLst>
          </p:cNvPr>
          <p:cNvSpPr txBox="1"/>
          <p:nvPr/>
        </p:nvSpPr>
        <p:spPr>
          <a:xfrm>
            <a:off x="7247035" y="4248150"/>
            <a:ext cx="1368924" cy="553998"/>
          </a:xfrm>
          <a:prstGeom prst="rect">
            <a:avLst/>
          </a:prstGeom>
          <a:noFill/>
        </p:spPr>
        <p:txBody>
          <a:bodyPr wrap="square" rtlCol="0">
            <a:spAutoFit/>
          </a:bodyPr>
          <a:lstStyle/>
          <a:p>
            <a:r>
              <a:rPr lang="en-US" sz="1000" dirty="0">
                <a:latin typeface="Lato Light" panose="020F0302020204030203" pitchFamily="34" charset="77"/>
              </a:rPr>
              <a:t>Linearized Butler–Volmer kinetics expression</a:t>
            </a:r>
            <a:endParaRPr lang="nn-NO" sz="1000" dirty="0">
              <a:latin typeface="Lato Light" panose="020F0302020204030203" pitchFamily="34" charset="77"/>
            </a:endParaRPr>
          </a:p>
        </p:txBody>
      </p:sp>
      <p:pic>
        <p:nvPicPr>
          <p:cNvPr id="6" name="Picture 5">
            <a:extLst>
              <a:ext uri="{FF2B5EF4-FFF2-40B4-BE49-F238E27FC236}">
                <a16:creationId xmlns:a16="http://schemas.microsoft.com/office/drawing/2014/main" id="{B0648DF5-2E49-4DEB-A46D-974248286C44}"/>
              </a:ext>
            </a:extLst>
          </p:cNvPr>
          <p:cNvPicPr>
            <a:picLocks noChangeAspect="1"/>
          </p:cNvPicPr>
          <p:nvPr/>
        </p:nvPicPr>
        <p:blipFill>
          <a:blip r:embed="rId4"/>
          <a:stretch>
            <a:fillRect/>
          </a:stretch>
        </p:blipFill>
        <p:spPr>
          <a:xfrm>
            <a:off x="3739085" y="288968"/>
            <a:ext cx="1366315" cy="1535988"/>
          </a:xfrm>
          <a:prstGeom prst="rect">
            <a:avLst/>
          </a:prstGeom>
          <a:effectLst>
            <a:outerShdw blurRad="63500" sx="102000" sy="102000" algn="ctr" rotWithShape="0">
              <a:schemeClr val="tx2">
                <a:lumMod val="10000"/>
                <a:lumOff val="90000"/>
                <a:alpha val="40000"/>
              </a:schemeClr>
            </a:outerShdw>
          </a:effectLst>
        </p:spPr>
      </p:pic>
      <p:cxnSp>
        <p:nvCxnSpPr>
          <p:cNvPr id="22" name="Connector: Elbow 21">
            <a:extLst>
              <a:ext uri="{FF2B5EF4-FFF2-40B4-BE49-F238E27FC236}">
                <a16:creationId xmlns:a16="http://schemas.microsoft.com/office/drawing/2014/main" id="{9A790AEE-0BF8-4A89-90E2-8971FA12A75D}"/>
              </a:ext>
            </a:extLst>
          </p:cNvPr>
          <p:cNvCxnSpPr>
            <a:cxnSpLocks/>
          </p:cNvCxnSpPr>
          <p:nvPr/>
        </p:nvCxnSpPr>
        <p:spPr>
          <a:xfrm rot="16200000" flipH="1" flipV="1">
            <a:off x="5907869" y="-970570"/>
            <a:ext cx="935186" cy="3458212"/>
          </a:xfrm>
          <a:prstGeom prst="bentConnector4">
            <a:avLst>
              <a:gd name="adj1" fmla="val -11666"/>
              <a:gd name="adj2" fmla="val 93990"/>
            </a:avLst>
          </a:prstGeom>
        </p:spPr>
        <p:style>
          <a:lnRef idx="1">
            <a:schemeClr val="accent1"/>
          </a:lnRef>
          <a:fillRef idx="0">
            <a:schemeClr val="accent1"/>
          </a:fillRef>
          <a:effectRef idx="0">
            <a:schemeClr val="accent1"/>
          </a:effectRef>
          <a:fontRef idx="minor">
            <a:schemeClr val="tx1"/>
          </a:fontRef>
        </p:style>
      </p:cxnSp>
      <p:pic>
        <p:nvPicPr>
          <p:cNvPr id="61" name="Picture 60">
            <a:extLst>
              <a:ext uri="{FF2B5EF4-FFF2-40B4-BE49-F238E27FC236}">
                <a16:creationId xmlns:a16="http://schemas.microsoft.com/office/drawing/2014/main" id="{8B96E4F7-DC06-444C-9DC2-62B37EAB3FA6}"/>
              </a:ext>
            </a:extLst>
          </p:cNvPr>
          <p:cNvPicPr>
            <a:picLocks noChangeAspect="1"/>
          </p:cNvPicPr>
          <p:nvPr/>
        </p:nvPicPr>
        <p:blipFill>
          <a:blip r:embed="rId5"/>
          <a:stretch>
            <a:fillRect/>
          </a:stretch>
        </p:blipFill>
        <p:spPr>
          <a:xfrm>
            <a:off x="7081473" y="285749"/>
            <a:ext cx="1700049" cy="3105150"/>
          </a:xfrm>
          <a:prstGeom prst="rect">
            <a:avLst/>
          </a:prstGeom>
        </p:spPr>
      </p:pic>
      <p:cxnSp>
        <p:nvCxnSpPr>
          <p:cNvPr id="63" name="Straight Connector 62">
            <a:extLst>
              <a:ext uri="{FF2B5EF4-FFF2-40B4-BE49-F238E27FC236}">
                <a16:creationId xmlns:a16="http://schemas.microsoft.com/office/drawing/2014/main" id="{105E1E08-8079-40B8-A1EB-E38C4A236796}"/>
              </a:ext>
            </a:extLst>
          </p:cNvPr>
          <p:cNvCxnSpPr/>
          <p:nvPr/>
        </p:nvCxnSpPr>
        <p:spPr>
          <a:xfrm flipV="1">
            <a:off x="7905520" y="2883067"/>
            <a:ext cx="0" cy="1358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46128" y="1149927"/>
            <a:ext cx="3831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6170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394CF-BF5B-49B5-81E3-20E4E287863E}"/>
              </a:ext>
            </a:extLst>
          </p:cNvPr>
          <p:cNvSpPr>
            <a:spLocks noGrp="1"/>
          </p:cNvSpPr>
          <p:nvPr>
            <p:ph type="title"/>
          </p:nvPr>
        </p:nvSpPr>
        <p:spPr/>
        <p:txBody>
          <a:bodyPr/>
          <a:lstStyle/>
          <a:p>
            <a:r>
              <a:rPr lang="en-US" dirty="0"/>
              <a:t>Background on Deposited Species</a:t>
            </a:r>
            <a:endParaRPr lang="nn-NO" dirty="0"/>
          </a:p>
        </p:txBody>
      </p:sp>
      <p:sp>
        <p:nvSpPr>
          <p:cNvPr id="3" name="Content Placeholder 2">
            <a:extLst>
              <a:ext uri="{FF2B5EF4-FFF2-40B4-BE49-F238E27FC236}">
                <a16:creationId xmlns:a16="http://schemas.microsoft.com/office/drawing/2014/main" id="{EE04AF52-D62F-459B-A1B2-3CD3D085778C}"/>
              </a:ext>
            </a:extLst>
          </p:cNvPr>
          <p:cNvSpPr>
            <a:spLocks noGrp="1"/>
          </p:cNvSpPr>
          <p:nvPr>
            <p:ph idx="1"/>
          </p:nvPr>
        </p:nvSpPr>
        <p:spPr/>
        <p:txBody>
          <a:bodyPr>
            <a:normAutofit/>
          </a:bodyPr>
          <a:lstStyle/>
          <a:p>
            <a:r>
              <a:rPr lang="en-US" dirty="0"/>
              <a:t>Reaction mechanism at the cathode:</a:t>
            </a:r>
          </a:p>
          <a:p>
            <a:pPr marL="0" indent="0">
              <a:buNone/>
            </a:pPr>
            <a:endParaRPr lang="en-US" dirty="0"/>
          </a:p>
          <a:p>
            <a:endParaRPr lang="en-US" dirty="0"/>
          </a:p>
          <a:p>
            <a:r>
              <a:rPr lang="en-US" dirty="0"/>
              <a:t>Increased pH leads to precipitation. Most important reactions being:</a:t>
            </a:r>
          </a:p>
          <a:p>
            <a:pPr marL="0" indent="0">
              <a:buNone/>
            </a:pPr>
            <a:endParaRPr lang="en-US" dirty="0"/>
          </a:p>
          <a:p>
            <a:pPr marL="0" indent="0">
              <a:buNone/>
            </a:pPr>
            <a:endParaRPr lang="en-US" dirty="0"/>
          </a:p>
          <a:p>
            <a:pPr>
              <a:spcBef>
                <a:spcPts val="2400"/>
              </a:spcBef>
            </a:pPr>
            <a:r>
              <a:rPr lang="en-US" dirty="0"/>
              <a:t>Deposits lead to a slower diffusion rate of oxygen towards the surface which limits the oxygen reduction current density.</a:t>
            </a:r>
            <a:endParaRPr lang="nn-NO" dirty="0"/>
          </a:p>
        </p:txBody>
      </p:sp>
      <p:sp>
        <p:nvSpPr>
          <p:cNvPr id="8" name="Rectangle 7">
            <a:extLst>
              <a:ext uri="{FF2B5EF4-FFF2-40B4-BE49-F238E27FC236}">
                <a16:creationId xmlns:a16="http://schemas.microsoft.com/office/drawing/2014/main" id="{C7D8CB01-6EF3-4B0F-873F-FA4F18BCAC2B}"/>
              </a:ext>
            </a:extLst>
          </p:cNvPr>
          <p:cNvSpPr/>
          <p:nvPr/>
        </p:nvSpPr>
        <p:spPr>
          <a:xfrm>
            <a:off x="391886" y="4819436"/>
            <a:ext cx="5399314" cy="184666"/>
          </a:xfrm>
          <a:prstGeom prst="rect">
            <a:avLst/>
          </a:prstGeom>
        </p:spPr>
        <p:txBody>
          <a:bodyPr wrap="square">
            <a:spAutoFit/>
          </a:bodyPr>
          <a:lstStyle/>
          <a:p>
            <a:r>
              <a:rPr lang="nn-NO" sz="600" dirty="0">
                <a:solidFill>
                  <a:schemeClr val="tx1">
                    <a:lumMod val="60000"/>
                    <a:lumOff val="40000"/>
                  </a:schemeClr>
                </a:solidFill>
              </a:rPr>
              <a:t>Reference:  </a:t>
            </a:r>
            <a:r>
              <a:rPr lang="nn-NO" sz="600" dirty="0" err="1">
                <a:solidFill>
                  <a:schemeClr val="tx1">
                    <a:lumMod val="60000"/>
                    <a:lumOff val="40000"/>
                  </a:schemeClr>
                </a:solidFill>
              </a:rPr>
              <a:t>Yang</a:t>
            </a:r>
            <a:r>
              <a:rPr lang="nn-NO" sz="600" dirty="0">
                <a:solidFill>
                  <a:schemeClr val="tx1">
                    <a:lumMod val="60000"/>
                    <a:lumOff val="40000"/>
                  </a:schemeClr>
                </a:solidFill>
              </a:rPr>
              <a:t> et al., </a:t>
            </a:r>
            <a:r>
              <a:rPr lang="en-US" sz="600" b="1" dirty="0">
                <a:solidFill>
                  <a:schemeClr val="tx1">
                    <a:lumMod val="60000"/>
                    <a:lumOff val="40000"/>
                  </a:schemeClr>
                </a:solidFill>
              </a:rPr>
              <a:t>A Study of Calcareous Deposits on </a:t>
            </a:r>
            <a:r>
              <a:rPr lang="en-US" sz="600" b="1" dirty="0" err="1">
                <a:solidFill>
                  <a:schemeClr val="tx1">
                    <a:lumMod val="60000"/>
                    <a:lumOff val="40000"/>
                  </a:schemeClr>
                </a:solidFill>
              </a:rPr>
              <a:t>Cathodically</a:t>
            </a:r>
            <a:r>
              <a:rPr lang="en-US" sz="600" b="1" dirty="0">
                <a:solidFill>
                  <a:schemeClr val="tx1">
                    <a:lumMod val="60000"/>
                    <a:lumOff val="40000"/>
                  </a:schemeClr>
                </a:solidFill>
              </a:rPr>
              <a:t> Protected Mild </a:t>
            </a:r>
            <a:r>
              <a:rPr lang="nn-NO" sz="600" b="1" dirty="0">
                <a:solidFill>
                  <a:schemeClr val="tx1">
                    <a:lumMod val="60000"/>
                    <a:lumOff val="40000"/>
                  </a:schemeClr>
                </a:solidFill>
              </a:rPr>
              <a:t>Steel in </a:t>
            </a:r>
            <a:r>
              <a:rPr lang="nn-NO" sz="600" b="1" dirty="0" err="1">
                <a:solidFill>
                  <a:schemeClr val="tx1">
                    <a:lumMod val="60000"/>
                    <a:lumOff val="40000"/>
                  </a:schemeClr>
                </a:solidFill>
              </a:rPr>
              <a:t>Artificial</a:t>
            </a:r>
            <a:r>
              <a:rPr lang="nn-NO" sz="600" b="1" dirty="0">
                <a:solidFill>
                  <a:schemeClr val="tx1">
                    <a:lumMod val="60000"/>
                    <a:lumOff val="40000"/>
                  </a:schemeClr>
                </a:solidFill>
              </a:rPr>
              <a:t> </a:t>
            </a:r>
            <a:r>
              <a:rPr lang="nn-NO" sz="600" b="1" dirty="0" err="1">
                <a:solidFill>
                  <a:schemeClr val="tx1">
                    <a:lumMod val="60000"/>
                    <a:lumOff val="40000"/>
                  </a:schemeClr>
                </a:solidFill>
              </a:rPr>
              <a:t>Seawater</a:t>
            </a:r>
            <a:r>
              <a:rPr lang="nn-NO" sz="600" b="1" dirty="0">
                <a:solidFill>
                  <a:schemeClr val="tx1">
                    <a:lumMod val="60000"/>
                    <a:lumOff val="40000"/>
                  </a:schemeClr>
                </a:solidFill>
              </a:rPr>
              <a:t> </a:t>
            </a:r>
            <a:r>
              <a:rPr lang="nn-NO" sz="600" i="1" dirty="0">
                <a:solidFill>
                  <a:schemeClr val="tx1">
                    <a:lumMod val="60000"/>
                    <a:lumOff val="40000"/>
                  </a:schemeClr>
                </a:solidFill>
              </a:rPr>
              <a:t>Metals </a:t>
            </a:r>
            <a:r>
              <a:rPr lang="nn-NO" sz="600" b="1" dirty="0">
                <a:solidFill>
                  <a:schemeClr val="tx1">
                    <a:lumMod val="60000"/>
                    <a:lumOff val="40000"/>
                  </a:schemeClr>
                </a:solidFill>
              </a:rPr>
              <a:t>2015</a:t>
            </a:r>
            <a:r>
              <a:rPr lang="nn-NO" sz="600" dirty="0">
                <a:solidFill>
                  <a:schemeClr val="tx1">
                    <a:lumMod val="60000"/>
                    <a:lumOff val="40000"/>
                  </a:schemeClr>
                </a:solidFill>
              </a:rPr>
              <a:t>, </a:t>
            </a:r>
            <a:r>
              <a:rPr lang="nn-NO" sz="600" i="1" dirty="0">
                <a:solidFill>
                  <a:schemeClr val="tx1">
                    <a:lumMod val="60000"/>
                    <a:lumOff val="40000"/>
                  </a:schemeClr>
                </a:solidFill>
              </a:rPr>
              <a:t>5</a:t>
            </a:r>
            <a:r>
              <a:rPr lang="nn-NO" sz="600" dirty="0">
                <a:solidFill>
                  <a:schemeClr val="tx1">
                    <a:lumMod val="60000"/>
                    <a:lumOff val="40000"/>
                  </a:schemeClr>
                </a:solidFill>
              </a:rPr>
              <a:t>, 439-456 </a:t>
            </a:r>
            <a:endParaRPr lang="en-US" sz="600" dirty="0">
              <a:solidFill>
                <a:schemeClr val="tx1">
                  <a:lumMod val="60000"/>
                  <a:lumOff val="40000"/>
                </a:schemeClr>
              </a:solidFill>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A5D0801-BEFF-4E32-9752-3684E187522B}"/>
                  </a:ext>
                </a:extLst>
              </p:cNvPr>
              <p:cNvSpPr txBox="1"/>
              <p:nvPr/>
            </p:nvSpPr>
            <p:spPr>
              <a:xfrm>
                <a:off x="1066800" y="1812151"/>
                <a:ext cx="2438400" cy="646331"/>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𝑂</m:t>
                          </m:r>
                        </m:e>
                        <m:sub>
                          <m:r>
                            <a:rPr lang="en-US" sz="1400" b="0" i="1" smtClean="0">
                              <a:latin typeface="Cambria Math" panose="02040503050406030204" pitchFamily="18" charset="0"/>
                            </a:rPr>
                            <m:t>2</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𝐻</m:t>
                          </m:r>
                        </m:e>
                        <m:sub>
                          <m:r>
                            <a:rPr lang="en-US" sz="1400" b="0" i="1" smtClean="0">
                              <a:latin typeface="Cambria Math" panose="02040503050406030204" pitchFamily="18" charset="0"/>
                            </a:rPr>
                            <m:t>2</m:t>
                          </m:r>
                        </m:sub>
                      </m:sSub>
                      <m:r>
                        <a:rPr lang="en-US" sz="1400" b="0" i="1" smtClean="0">
                          <a:latin typeface="Cambria Math" panose="02040503050406030204" pitchFamily="18" charset="0"/>
                        </a:rPr>
                        <m:t>𝑂</m:t>
                      </m:r>
                      <m:r>
                        <a:rPr lang="en-US" sz="1400" b="0" i="1" smtClean="0">
                          <a:latin typeface="Cambria Math" panose="02040503050406030204" pitchFamily="18" charset="0"/>
                        </a:rPr>
                        <m:t>+4</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𝑒</m:t>
                          </m:r>
                        </m:e>
                        <m:sup>
                          <m:r>
                            <a:rPr lang="en-US" sz="1400" b="0" i="1" smtClean="0">
                              <a:latin typeface="Cambria Math" panose="02040503050406030204" pitchFamily="18" charset="0"/>
                            </a:rPr>
                            <m:t>−</m:t>
                          </m:r>
                        </m:sup>
                      </m:sSup>
                      <m:r>
                        <a:rPr lang="en-US" sz="1400" b="0" i="1" smtClean="0">
                          <a:latin typeface="Cambria Math" panose="02040503050406030204" pitchFamily="18" charset="0"/>
                          <a:ea typeface="Cambria Math" panose="02040503050406030204" pitchFamily="18" charset="0"/>
                        </a:rPr>
                        <m:t>→4</m:t>
                      </m:r>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𝑂𝐻</m:t>
                          </m:r>
                        </m:e>
                        <m:sup>
                          <m:r>
                            <a:rPr lang="en-US" sz="1400" b="0" i="1" smtClean="0">
                              <a:latin typeface="Cambria Math" panose="02040503050406030204" pitchFamily="18" charset="0"/>
                              <a:ea typeface="Cambria Math" panose="02040503050406030204" pitchFamily="18" charset="0"/>
                            </a:rPr>
                            <m:t>−</m:t>
                          </m:r>
                        </m:sup>
                      </m:sSup>
                    </m:oMath>
                  </m:oMathPara>
                </a14:m>
                <a:endParaRPr lang="en-US" sz="1400" b="0" dirty="0">
                  <a:latin typeface="Lato" panose="020F0502020204030203" pitchFamily="34"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ea typeface="Cambria Math" panose="02040503050406030204" pitchFamily="18" charset="0"/>
                        </a:rPr>
                        <m:t>2</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𝐻</m:t>
                          </m:r>
                        </m:e>
                        <m:sub>
                          <m:r>
                            <a:rPr lang="en-US" sz="1400" b="0" i="1" smtClean="0">
                              <a:latin typeface="Cambria Math" panose="02040503050406030204" pitchFamily="18" charset="0"/>
                              <a:ea typeface="Cambria Math" panose="02040503050406030204" pitchFamily="18" charset="0"/>
                            </a:rPr>
                            <m:t>2</m:t>
                          </m:r>
                        </m:sub>
                      </m:sSub>
                      <m:r>
                        <a:rPr lang="en-US" sz="1400" b="0" i="1" smtClean="0">
                          <a:latin typeface="Cambria Math" panose="02040503050406030204" pitchFamily="18" charset="0"/>
                          <a:ea typeface="Cambria Math" panose="02040503050406030204" pitchFamily="18" charset="0"/>
                        </a:rPr>
                        <m:t>𝑂</m:t>
                      </m:r>
                      <m:r>
                        <a:rPr lang="en-US" sz="1400" b="0" i="1" smtClean="0">
                          <a:latin typeface="Cambria Math" panose="02040503050406030204" pitchFamily="18" charset="0"/>
                          <a:ea typeface="Cambria Math" panose="02040503050406030204" pitchFamily="18" charset="0"/>
                        </a:rPr>
                        <m:t>+2</m:t>
                      </m:r>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𝑒</m:t>
                          </m:r>
                        </m:e>
                        <m:sup>
                          <m:r>
                            <a:rPr lang="en-US" sz="1400" b="0" i="1" smtClean="0">
                              <a:latin typeface="Cambria Math" panose="02040503050406030204" pitchFamily="18" charset="0"/>
                              <a:ea typeface="Cambria Math" panose="02040503050406030204" pitchFamily="18" charset="0"/>
                            </a:rPr>
                            <m:t>−</m:t>
                          </m:r>
                        </m:sup>
                      </m:sSup>
                      <m:r>
                        <a:rPr lang="en-US" sz="1400" b="0" i="1" smtClean="0">
                          <a:latin typeface="Cambria Math" panose="02040503050406030204" pitchFamily="18" charset="0"/>
                          <a:ea typeface="Cambria Math" panose="02040503050406030204" pitchFamily="18" charset="0"/>
                        </a:rPr>
                        <m:t>→</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𝐻</m:t>
                          </m:r>
                        </m:e>
                        <m:sub>
                          <m:r>
                            <a:rPr lang="en-US" sz="1400" b="0" i="1" smtClean="0">
                              <a:latin typeface="Cambria Math" panose="02040503050406030204" pitchFamily="18" charset="0"/>
                              <a:ea typeface="Cambria Math" panose="02040503050406030204" pitchFamily="18" charset="0"/>
                            </a:rPr>
                            <m:t>2</m:t>
                          </m:r>
                        </m:sub>
                      </m:sSub>
                      <m:r>
                        <a:rPr lang="en-US" sz="1400" b="0" i="1" smtClean="0">
                          <a:latin typeface="Cambria Math" panose="02040503050406030204" pitchFamily="18" charset="0"/>
                          <a:ea typeface="Cambria Math" panose="02040503050406030204" pitchFamily="18" charset="0"/>
                        </a:rPr>
                        <m:t>+2</m:t>
                      </m:r>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𝑂𝐻</m:t>
                          </m:r>
                        </m:e>
                        <m:sup>
                          <m:r>
                            <a:rPr lang="en-US" sz="1400" b="0" i="1" smtClean="0">
                              <a:latin typeface="Cambria Math" panose="02040503050406030204" pitchFamily="18" charset="0"/>
                              <a:ea typeface="Cambria Math" panose="02040503050406030204" pitchFamily="18" charset="0"/>
                            </a:rPr>
                            <m:t>−</m:t>
                          </m:r>
                        </m:sup>
                      </m:sSup>
                    </m:oMath>
                  </m:oMathPara>
                </a14:m>
                <a:endParaRPr lang="en-US" sz="1400" b="0" dirty="0">
                  <a:latin typeface="Lato" panose="020F0502020204030203" pitchFamily="34" charset="0"/>
                  <a:ea typeface="Cambria Math" panose="02040503050406030204" pitchFamily="18" charset="0"/>
                </a:endParaRPr>
              </a:p>
              <a:p>
                <a:endParaRPr lang="nn-NO" sz="1400" dirty="0">
                  <a:latin typeface="Lato" panose="020F0502020204030203" pitchFamily="34" charset="0"/>
                </a:endParaRPr>
              </a:p>
            </p:txBody>
          </p:sp>
        </mc:Choice>
        <mc:Fallback xmlns="">
          <p:sp>
            <p:nvSpPr>
              <p:cNvPr id="9" name="TextBox 8">
                <a:extLst>
                  <a:ext uri="{FF2B5EF4-FFF2-40B4-BE49-F238E27FC236}">
                    <a16:creationId xmlns:a16="http://schemas.microsoft.com/office/drawing/2014/main" id="{CA5D0801-BEFF-4E32-9752-3684E187522B}"/>
                  </a:ext>
                </a:extLst>
              </p:cNvPr>
              <p:cNvSpPr txBox="1">
                <a:spLocks noRot="1" noChangeAspect="1" noMove="1" noResize="1" noEditPoints="1" noAdjustHandles="1" noChangeArrowheads="1" noChangeShapeType="1" noTextEdit="1"/>
              </p:cNvSpPr>
              <p:nvPr/>
            </p:nvSpPr>
            <p:spPr>
              <a:xfrm>
                <a:off x="1066800" y="1812151"/>
                <a:ext cx="2438400" cy="646331"/>
              </a:xfrm>
              <a:prstGeom prst="rect">
                <a:avLst/>
              </a:prstGeom>
              <a:blipFill>
                <a:blip r:embed="rId2"/>
                <a:stretch>
                  <a:fillRect l="-2500"/>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CA1A21D-9A32-4769-9B36-B5036765A18C}"/>
                  </a:ext>
                </a:extLst>
              </p:cNvPr>
              <p:cNvSpPr txBox="1"/>
              <p:nvPr/>
            </p:nvSpPr>
            <p:spPr>
              <a:xfrm>
                <a:off x="914400" y="2836682"/>
                <a:ext cx="3276600" cy="74648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p>
                        <m:sSupPr>
                          <m:ctrlPr>
                            <a:rPr lang="nn-NO" sz="1400" i="1" smtClean="0">
                              <a:latin typeface="Cambria Math" panose="02040503050406030204" pitchFamily="18" charset="0"/>
                            </a:rPr>
                          </m:ctrlPr>
                        </m:sSupPr>
                        <m:e>
                          <m:r>
                            <a:rPr lang="en-US" sz="1400" b="0" i="1" smtClean="0">
                              <a:latin typeface="Cambria Math" panose="02040503050406030204" pitchFamily="18" charset="0"/>
                            </a:rPr>
                            <m:t>𝑂𝐻</m:t>
                          </m:r>
                        </m:e>
                        <m:sup>
                          <m:r>
                            <a:rPr lang="en-US" sz="1400" b="0" i="1" smtClean="0">
                              <a:latin typeface="Cambria Math" panose="02040503050406030204" pitchFamily="18" charset="0"/>
                            </a:rPr>
                            <m:t>−</m:t>
                          </m:r>
                        </m:sup>
                      </m:sSup>
                      <m:r>
                        <a:rPr lang="en-US" sz="1400" b="0" i="1" smtClean="0">
                          <a:latin typeface="Cambria Math" panose="02040503050406030204" pitchFamily="18" charset="0"/>
                        </a:rPr>
                        <m:t>+</m:t>
                      </m:r>
                      <m:sSubSup>
                        <m:sSubSupPr>
                          <m:ctrlPr>
                            <a:rPr lang="en-US" sz="1400" b="0" i="1" smtClean="0">
                              <a:latin typeface="Cambria Math" panose="02040503050406030204" pitchFamily="18" charset="0"/>
                            </a:rPr>
                          </m:ctrlPr>
                        </m:sSubSupPr>
                        <m:e>
                          <m:r>
                            <a:rPr lang="en-US" sz="1400" b="0" i="1" smtClean="0">
                              <a:latin typeface="Cambria Math" panose="02040503050406030204" pitchFamily="18" charset="0"/>
                            </a:rPr>
                            <m:t>𝐻𝐶𝑂</m:t>
                          </m:r>
                        </m:e>
                        <m:sub>
                          <m:r>
                            <a:rPr lang="en-US" sz="1400" b="0" i="1" smtClean="0">
                              <a:latin typeface="Cambria Math" panose="02040503050406030204" pitchFamily="18" charset="0"/>
                            </a:rPr>
                            <m:t>3</m:t>
                          </m:r>
                        </m:sub>
                        <m:sup>
                          <m:r>
                            <a:rPr lang="en-US" sz="1400" b="0" i="1" smtClean="0">
                              <a:latin typeface="Cambria Math" panose="02040503050406030204" pitchFamily="18" charset="0"/>
                            </a:rPr>
                            <m:t>−</m:t>
                          </m:r>
                        </m:sup>
                      </m:sSubSup>
                      <m:r>
                        <a:rPr lang="en-US" sz="1400" b="0" i="1" smtClean="0">
                          <a:latin typeface="Cambria Math" panose="02040503050406030204" pitchFamily="18" charset="0"/>
                          <a:ea typeface="Cambria Math" panose="02040503050406030204" pitchFamily="18" charset="0"/>
                        </a:rPr>
                        <m:t>→</m:t>
                      </m:r>
                      <m:sSubSup>
                        <m:sSubSupPr>
                          <m:ctrlPr>
                            <a:rPr lang="en-US" sz="1400" b="0" i="1" smtClean="0">
                              <a:latin typeface="Cambria Math" panose="02040503050406030204" pitchFamily="18" charset="0"/>
                              <a:ea typeface="Cambria Math" panose="02040503050406030204" pitchFamily="18" charset="0"/>
                            </a:rPr>
                          </m:ctrlPr>
                        </m:sSubSupPr>
                        <m:e>
                          <m:r>
                            <a:rPr lang="en-US" sz="1400" b="0" i="1" smtClean="0">
                              <a:latin typeface="Cambria Math" panose="02040503050406030204" pitchFamily="18" charset="0"/>
                              <a:ea typeface="Cambria Math" panose="02040503050406030204" pitchFamily="18" charset="0"/>
                            </a:rPr>
                            <m:t>𝐶𝑂</m:t>
                          </m:r>
                        </m:e>
                        <m:sub>
                          <m:r>
                            <a:rPr lang="en-US" sz="1400" b="0" i="1" smtClean="0">
                              <a:latin typeface="Cambria Math" panose="02040503050406030204" pitchFamily="18" charset="0"/>
                              <a:ea typeface="Cambria Math" panose="02040503050406030204" pitchFamily="18" charset="0"/>
                            </a:rPr>
                            <m:t>3</m:t>
                          </m:r>
                        </m:sub>
                        <m:sup>
                          <m:r>
                            <a:rPr lang="en-US" sz="1400" b="0" i="1" smtClean="0">
                              <a:latin typeface="Cambria Math" panose="02040503050406030204" pitchFamily="18" charset="0"/>
                              <a:ea typeface="Cambria Math" panose="02040503050406030204" pitchFamily="18" charset="0"/>
                            </a:rPr>
                            <m:t>2−</m:t>
                          </m:r>
                        </m:sup>
                      </m:sSubSup>
                      <m:r>
                        <a:rPr lang="en-US" sz="1400" b="0" i="1" smtClean="0">
                          <a:latin typeface="Cambria Math" panose="02040503050406030204" pitchFamily="18" charset="0"/>
                          <a:ea typeface="Cambria Math" panose="02040503050406030204" pitchFamily="18" charset="0"/>
                        </a:rPr>
                        <m:t>+</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𝐻</m:t>
                          </m:r>
                        </m:e>
                        <m:sub>
                          <m:r>
                            <a:rPr lang="en-US" sz="1400" b="0" i="1" smtClean="0">
                              <a:latin typeface="Cambria Math" panose="02040503050406030204" pitchFamily="18" charset="0"/>
                              <a:ea typeface="Cambria Math" panose="02040503050406030204" pitchFamily="18" charset="0"/>
                            </a:rPr>
                            <m:t>2</m:t>
                          </m:r>
                        </m:sub>
                      </m:sSub>
                      <m:r>
                        <a:rPr lang="en-US" sz="1400" b="0" i="1" smtClean="0">
                          <a:latin typeface="Cambria Math" panose="02040503050406030204" pitchFamily="18" charset="0"/>
                          <a:ea typeface="Cambria Math" panose="02040503050406030204" pitchFamily="18" charset="0"/>
                        </a:rPr>
                        <m:t>𝑂</m:t>
                      </m:r>
                    </m:oMath>
                  </m:oMathPara>
                </a14:m>
                <a:endParaRPr lang="en-US" sz="14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𝐶𝑎</m:t>
                          </m:r>
                        </m:e>
                        <m:sup>
                          <m:r>
                            <a:rPr lang="en-US" sz="1400" b="0" i="1" smtClean="0">
                              <a:latin typeface="Cambria Math" panose="02040503050406030204" pitchFamily="18" charset="0"/>
                            </a:rPr>
                            <m:t>2+</m:t>
                          </m:r>
                        </m:sup>
                      </m:sSup>
                      <m:r>
                        <a:rPr lang="en-US" sz="1400" b="0" i="1" smtClean="0">
                          <a:latin typeface="Cambria Math" panose="02040503050406030204" pitchFamily="18" charset="0"/>
                        </a:rPr>
                        <m:t>+</m:t>
                      </m:r>
                      <m:sSubSup>
                        <m:sSubSupPr>
                          <m:ctrlPr>
                            <a:rPr lang="en-US" sz="1400" b="0" i="1" smtClean="0">
                              <a:latin typeface="Cambria Math" panose="02040503050406030204" pitchFamily="18" charset="0"/>
                            </a:rPr>
                          </m:ctrlPr>
                        </m:sSubSupPr>
                        <m:e>
                          <m:r>
                            <a:rPr lang="en-US" sz="1400" b="0" i="1" smtClean="0">
                              <a:latin typeface="Cambria Math" panose="02040503050406030204" pitchFamily="18" charset="0"/>
                            </a:rPr>
                            <m:t>𝐶𝑂</m:t>
                          </m:r>
                        </m:e>
                        <m:sub>
                          <m:r>
                            <a:rPr lang="en-US" sz="1400" b="0" i="1" smtClean="0">
                              <a:latin typeface="Cambria Math" panose="02040503050406030204" pitchFamily="18" charset="0"/>
                            </a:rPr>
                            <m:t>3</m:t>
                          </m:r>
                        </m:sub>
                        <m:sup>
                          <m:r>
                            <a:rPr lang="en-US" sz="1400" b="0" i="1" smtClean="0">
                              <a:latin typeface="Cambria Math" panose="02040503050406030204" pitchFamily="18" charset="0"/>
                            </a:rPr>
                            <m:t>2−</m:t>
                          </m:r>
                        </m:sup>
                      </m:sSubSup>
                      <m:r>
                        <a:rPr lang="en-US" sz="1400" b="0" i="1" smtClean="0">
                          <a:latin typeface="Cambria Math" panose="02040503050406030204" pitchFamily="18" charset="0"/>
                          <a:ea typeface="Cambria Math" panose="02040503050406030204" pitchFamily="18" charset="0"/>
                        </a:rPr>
                        <m:t>→</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𝐶𝑎𝐶𝑂</m:t>
                          </m:r>
                        </m:e>
                        <m:sub>
                          <m:r>
                            <a:rPr lang="en-US" sz="1400" b="0" i="1" smtClean="0">
                              <a:latin typeface="Cambria Math" panose="02040503050406030204" pitchFamily="18" charset="0"/>
                              <a:ea typeface="Cambria Math" panose="02040503050406030204" pitchFamily="18" charset="0"/>
                            </a:rPr>
                            <m:t>3</m:t>
                          </m:r>
                        </m:sub>
                      </m:sSub>
                    </m:oMath>
                  </m:oMathPara>
                </a14:m>
                <a:endParaRPr lang="en-US" sz="1400" b="0" dirty="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1400" b="0" i="1" smtClean="0">
                          <a:latin typeface="Cambria Math" panose="02040503050406030204" pitchFamily="18" charset="0"/>
                        </a:rPr>
                        <m:t>𝑀</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𝑔</m:t>
                          </m:r>
                        </m:e>
                        <m:sup>
                          <m:r>
                            <a:rPr lang="en-US" sz="1400" b="0" i="1" smtClean="0">
                              <a:latin typeface="Cambria Math" panose="02040503050406030204" pitchFamily="18" charset="0"/>
                            </a:rPr>
                            <m:t>2+</m:t>
                          </m:r>
                        </m:sup>
                      </m:sSup>
                      <m:r>
                        <a:rPr lang="en-US" sz="1400" b="0" i="1" smtClean="0">
                          <a:latin typeface="Cambria Math" panose="02040503050406030204" pitchFamily="18" charset="0"/>
                        </a:rPr>
                        <m:t>+2</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𝑂𝐻</m:t>
                          </m:r>
                        </m:e>
                        <m:sup>
                          <m:r>
                            <a:rPr lang="en-US" sz="1400" b="0" i="1" smtClean="0">
                              <a:latin typeface="Cambria Math" panose="02040503050406030204" pitchFamily="18" charset="0"/>
                            </a:rPr>
                            <m:t>−</m:t>
                          </m:r>
                        </m:sup>
                      </m:sSup>
                      <m:r>
                        <a:rPr lang="en-US" sz="1400" b="0" i="1" smtClean="0">
                          <a:latin typeface="Cambria Math" panose="02040503050406030204" pitchFamily="18" charset="0"/>
                          <a:ea typeface="Cambria Math" panose="02040503050406030204" pitchFamily="18" charset="0"/>
                        </a:rPr>
                        <m:t>→</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𝑀𝑔</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𝑂𝐻</m:t>
                          </m:r>
                          <m:r>
                            <a:rPr lang="en-US" sz="1400" b="0" i="1" smtClean="0">
                              <a:latin typeface="Cambria Math" panose="02040503050406030204" pitchFamily="18" charset="0"/>
                              <a:ea typeface="Cambria Math" panose="02040503050406030204" pitchFamily="18" charset="0"/>
                            </a:rPr>
                            <m:t>)</m:t>
                          </m:r>
                        </m:e>
                        <m:sub>
                          <m:r>
                            <a:rPr lang="en-US" sz="1400" b="0" i="1" smtClean="0">
                              <a:latin typeface="Cambria Math" panose="02040503050406030204" pitchFamily="18" charset="0"/>
                              <a:ea typeface="Cambria Math" panose="02040503050406030204" pitchFamily="18" charset="0"/>
                            </a:rPr>
                            <m:t>2</m:t>
                          </m:r>
                        </m:sub>
                      </m:sSub>
                    </m:oMath>
                  </m:oMathPara>
                </a14:m>
                <a:endParaRPr lang="nn-NO" sz="1400" dirty="0"/>
              </a:p>
            </p:txBody>
          </p:sp>
        </mc:Choice>
        <mc:Fallback xmlns="">
          <p:sp>
            <p:nvSpPr>
              <p:cNvPr id="10" name="TextBox 9">
                <a:extLst>
                  <a:ext uri="{FF2B5EF4-FFF2-40B4-BE49-F238E27FC236}">
                    <a16:creationId xmlns:a16="http://schemas.microsoft.com/office/drawing/2014/main" id="{9CA1A21D-9A32-4769-9B36-B5036765A18C}"/>
                  </a:ext>
                </a:extLst>
              </p:cNvPr>
              <p:cNvSpPr txBox="1">
                <a:spLocks noRot="1" noChangeAspect="1" noMove="1" noResize="1" noEditPoints="1" noAdjustHandles="1" noChangeArrowheads="1" noChangeShapeType="1" noTextEdit="1"/>
              </p:cNvSpPr>
              <p:nvPr/>
            </p:nvSpPr>
            <p:spPr>
              <a:xfrm>
                <a:off x="914400" y="2836682"/>
                <a:ext cx="3276600" cy="746486"/>
              </a:xfrm>
              <a:prstGeom prst="rect">
                <a:avLst/>
              </a:prstGeom>
              <a:blipFill>
                <a:blip r:embed="rId3"/>
                <a:stretch>
                  <a:fillRect b="-3252"/>
                </a:stretch>
              </a:blipFill>
            </p:spPr>
            <p:txBody>
              <a:bodyPr/>
              <a:lstStyle/>
              <a:p>
                <a:r>
                  <a:rPr lang="en-US">
                    <a:noFill/>
                  </a:rPr>
                  <a:t> </a:t>
                </a:r>
              </a:p>
            </p:txBody>
          </p:sp>
        </mc:Fallback>
      </mc:AlternateContent>
    </p:spTree>
    <p:extLst>
      <p:ext uri="{BB962C8B-B14F-4D97-AF65-F5344CB8AC3E}">
        <p14:creationId xmlns:p14="http://schemas.microsoft.com/office/powerpoint/2010/main" val="3258578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F3F6D-00B5-436E-8EDC-D819960A769C}"/>
              </a:ext>
            </a:extLst>
          </p:cNvPr>
          <p:cNvSpPr>
            <a:spLocks noGrp="1"/>
          </p:cNvSpPr>
          <p:nvPr>
            <p:ph type="title"/>
          </p:nvPr>
        </p:nvSpPr>
        <p:spPr/>
        <p:txBody>
          <a:bodyPr>
            <a:normAutofit/>
          </a:bodyPr>
          <a:lstStyle/>
          <a:p>
            <a:r>
              <a:rPr lang="en-US" dirty="0"/>
              <a:t>Electrode Surface, Deposited Species</a:t>
            </a:r>
            <a:endParaRPr lang="nn-NO" dirty="0"/>
          </a:p>
        </p:txBody>
      </p:sp>
      <p:sp>
        <p:nvSpPr>
          <p:cNvPr id="3" name="Content Placeholder 2">
            <a:extLst>
              <a:ext uri="{FF2B5EF4-FFF2-40B4-BE49-F238E27FC236}">
                <a16:creationId xmlns:a16="http://schemas.microsoft.com/office/drawing/2014/main" id="{DC3A6662-B324-4442-932F-19695A32BF5E}"/>
              </a:ext>
            </a:extLst>
          </p:cNvPr>
          <p:cNvSpPr>
            <a:spLocks noGrp="1"/>
          </p:cNvSpPr>
          <p:nvPr>
            <p:ph sz="half" idx="10"/>
          </p:nvPr>
        </p:nvSpPr>
        <p:spPr/>
        <p:txBody>
          <a:bodyPr/>
          <a:lstStyle/>
          <a:p>
            <a:r>
              <a:rPr lang="en-US" dirty="0"/>
              <a:t>Specify density and molar mass. </a:t>
            </a:r>
          </a:p>
          <a:p>
            <a:r>
              <a:rPr lang="en-US" dirty="0"/>
              <a:t>Check “Solve for surface concentration variables”.</a:t>
            </a:r>
          </a:p>
          <a:p>
            <a:r>
              <a:rPr lang="en-US" dirty="0"/>
              <a:t>Select film thickness and film conductivity.</a:t>
            </a:r>
          </a:p>
          <a:p>
            <a:endParaRPr lang="en-US" dirty="0"/>
          </a:p>
          <a:p>
            <a:endParaRPr lang="en-US" dirty="0"/>
          </a:p>
          <a:p>
            <a:endParaRPr lang="en-US" dirty="0"/>
          </a:p>
          <a:p>
            <a:endParaRPr lang="en-US" dirty="0"/>
          </a:p>
        </p:txBody>
      </p:sp>
      <p:pic>
        <p:nvPicPr>
          <p:cNvPr id="5" name="Picture 4">
            <a:extLst>
              <a:ext uri="{FF2B5EF4-FFF2-40B4-BE49-F238E27FC236}">
                <a16:creationId xmlns:a16="http://schemas.microsoft.com/office/drawing/2014/main" id="{9A0DABC2-38C0-47E5-8257-1B74069E0095}"/>
              </a:ext>
            </a:extLst>
          </p:cNvPr>
          <p:cNvPicPr>
            <a:picLocks noChangeAspect="1"/>
          </p:cNvPicPr>
          <p:nvPr/>
        </p:nvPicPr>
        <p:blipFill rotWithShape="1">
          <a:blip r:embed="rId2"/>
          <a:srcRect b="12967"/>
          <a:stretch/>
        </p:blipFill>
        <p:spPr>
          <a:xfrm>
            <a:off x="5791200" y="819149"/>
            <a:ext cx="2209800" cy="4337749"/>
          </a:xfrm>
          <a:prstGeom prst="rect">
            <a:avLst/>
          </a:prstGeom>
        </p:spPr>
      </p:pic>
      <p:cxnSp>
        <p:nvCxnSpPr>
          <p:cNvPr id="12" name="Connector: Elbow 11">
            <a:extLst>
              <a:ext uri="{FF2B5EF4-FFF2-40B4-BE49-F238E27FC236}">
                <a16:creationId xmlns:a16="http://schemas.microsoft.com/office/drawing/2014/main" id="{3E45D427-B6AE-4C33-B6D6-5D7CEBF306B3}"/>
              </a:ext>
            </a:extLst>
          </p:cNvPr>
          <p:cNvCxnSpPr>
            <a:cxnSpLocks/>
          </p:cNvCxnSpPr>
          <p:nvPr/>
        </p:nvCxnSpPr>
        <p:spPr>
          <a:xfrm>
            <a:off x="3251627" y="1809750"/>
            <a:ext cx="2539573" cy="4572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0" name="Connector: Elbow 11">
            <a:extLst>
              <a:ext uri="{FF2B5EF4-FFF2-40B4-BE49-F238E27FC236}">
                <a16:creationId xmlns:a16="http://schemas.microsoft.com/office/drawing/2014/main" id="{D0319385-8BA4-DD40-2DC1-C473BB793597}"/>
              </a:ext>
            </a:extLst>
          </p:cNvPr>
          <p:cNvCxnSpPr>
            <a:cxnSpLocks/>
          </p:cNvCxnSpPr>
          <p:nvPr/>
        </p:nvCxnSpPr>
        <p:spPr>
          <a:xfrm>
            <a:off x="3251627" y="2185307"/>
            <a:ext cx="2539573" cy="615043"/>
          </a:xfrm>
          <a:prstGeom prst="bentConnector3">
            <a:avLst>
              <a:gd name="adj1" fmla="val 44856"/>
            </a:avLst>
          </a:prstGeom>
        </p:spPr>
        <p:style>
          <a:lnRef idx="1">
            <a:schemeClr val="accent1"/>
          </a:lnRef>
          <a:fillRef idx="0">
            <a:schemeClr val="accent1"/>
          </a:fillRef>
          <a:effectRef idx="0">
            <a:schemeClr val="accent1"/>
          </a:effectRef>
          <a:fontRef idx="minor">
            <a:schemeClr val="tx1"/>
          </a:fontRef>
        </p:style>
      </p:cxnSp>
      <p:cxnSp>
        <p:nvCxnSpPr>
          <p:cNvPr id="15" name="Connector: Elbow 11">
            <a:extLst>
              <a:ext uri="{FF2B5EF4-FFF2-40B4-BE49-F238E27FC236}">
                <a16:creationId xmlns:a16="http://schemas.microsoft.com/office/drawing/2014/main" id="{C3C0F91E-2B79-D670-D354-FBE724533817}"/>
              </a:ext>
            </a:extLst>
          </p:cNvPr>
          <p:cNvCxnSpPr>
            <a:cxnSpLocks/>
          </p:cNvCxnSpPr>
          <p:nvPr/>
        </p:nvCxnSpPr>
        <p:spPr>
          <a:xfrm>
            <a:off x="3251627" y="2691493"/>
            <a:ext cx="2539573" cy="533400"/>
          </a:xfrm>
          <a:prstGeom prst="bentConnector3">
            <a:avLst>
              <a:gd name="adj1" fmla="val 38427"/>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3232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6E436-EFB4-49E2-A904-E0DF8FB9783E}"/>
              </a:ext>
            </a:extLst>
          </p:cNvPr>
          <p:cNvSpPr>
            <a:spLocks noGrp="1"/>
          </p:cNvSpPr>
          <p:nvPr>
            <p:ph type="title"/>
          </p:nvPr>
        </p:nvSpPr>
        <p:spPr/>
        <p:txBody>
          <a:bodyPr>
            <a:normAutofit/>
          </a:bodyPr>
          <a:lstStyle/>
          <a:p>
            <a:r>
              <a:rPr lang="en-US" dirty="0"/>
              <a:t>Electrode Reaction and Stoichiometry</a:t>
            </a:r>
            <a:endParaRPr lang="nn-NO" dirty="0"/>
          </a:p>
        </p:txBody>
      </p:sp>
      <p:sp>
        <p:nvSpPr>
          <p:cNvPr id="24" name="Content Placeholder 23"/>
          <p:cNvSpPr>
            <a:spLocks noGrp="1"/>
          </p:cNvSpPr>
          <p:nvPr>
            <p:ph sz="half" idx="10"/>
          </p:nvPr>
        </p:nvSpPr>
        <p:spPr/>
        <p:txBody>
          <a:bodyPr/>
          <a:lstStyle/>
          <a:p>
            <a:r>
              <a:rPr lang="en-GB" dirty="0"/>
              <a:t>Common mixed cathode equilibrium potential for </a:t>
            </a:r>
            <a:br>
              <a:rPr lang="en-GB" dirty="0"/>
            </a:br>
            <a:r>
              <a:rPr lang="en-GB" dirty="0"/>
              <a:t>steel </a:t>
            </a:r>
            <a:r>
              <a:rPr lang="en-GB"/>
              <a:t>in seawater</a:t>
            </a:r>
            <a:endParaRPr lang="en-GB" dirty="0"/>
          </a:p>
          <a:p>
            <a:r>
              <a:rPr lang="en-GB" dirty="0"/>
              <a:t>Calibrate exchange current density to achieve desired current density over time.</a:t>
            </a:r>
          </a:p>
          <a:p>
            <a:r>
              <a:rPr lang="en-GB" dirty="0"/>
              <a:t>Stoichiometric coefficients for precipitated species</a:t>
            </a:r>
          </a:p>
          <a:p>
            <a:endParaRPr lang="en-US" dirty="0"/>
          </a:p>
        </p:txBody>
      </p:sp>
      <p:pic>
        <p:nvPicPr>
          <p:cNvPr id="21" name="Picture 20">
            <a:extLst>
              <a:ext uri="{FF2B5EF4-FFF2-40B4-BE49-F238E27FC236}">
                <a16:creationId xmlns:a16="http://schemas.microsoft.com/office/drawing/2014/main" id="{44375B3B-4E15-C6FE-9E71-61BE9249E5C8}"/>
              </a:ext>
            </a:extLst>
          </p:cNvPr>
          <p:cNvPicPr>
            <a:picLocks noChangeAspect="1"/>
          </p:cNvPicPr>
          <p:nvPr/>
        </p:nvPicPr>
        <p:blipFill rotWithShape="1">
          <a:blip r:embed="rId2"/>
          <a:srcRect b="5577"/>
          <a:stretch/>
        </p:blipFill>
        <p:spPr>
          <a:xfrm>
            <a:off x="5703762" y="742952"/>
            <a:ext cx="2066343" cy="4400543"/>
          </a:xfrm>
          <a:prstGeom prst="rect">
            <a:avLst/>
          </a:prstGeom>
        </p:spPr>
      </p:pic>
      <p:cxnSp>
        <p:nvCxnSpPr>
          <p:cNvPr id="22" name="Connector: Elbow 34">
            <a:extLst>
              <a:ext uri="{FF2B5EF4-FFF2-40B4-BE49-F238E27FC236}">
                <a16:creationId xmlns:a16="http://schemas.microsoft.com/office/drawing/2014/main" id="{E0C370A7-84AA-D5E2-E7F5-6E5569CE1643}"/>
              </a:ext>
            </a:extLst>
          </p:cNvPr>
          <p:cNvCxnSpPr>
            <a:cxnSpLocks/>
          </p:cNvCxnSpPr>
          <p:nvPr/>
        </p:nvCxnSpPr>
        <p:spPr>
          <a:xfrm>
            <a:off x="3505200" y="3269908"/>
            <a:ext cx="2198562" cy="1130640"/>
          </a:xfrm>
          <a:prstGeom prst="bentConnector3">
            <a:avLst>
              <a:gd name="adj1" fmla="val 5000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0E8DEAC-87FF-4EFA-7ECF-9C55C1B5435D}"/>
              </a:ext>
            </a:extLst>
          </p:cNvPr>
          <p:cNvCxnSpPr>
            <a:cxnSpLocks/>
          </p:cNvCxnSpPr>
          <p:nvPr/>
        </p:nvCxnSpPr>
        <p:spPr>
          <a:xfrm>
            <a:off x="3505200" y="2876550"/>
            <a:ext cx="21985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or: Elbow 34">
            <a:extLst>
              <a:ext uri="{FF2B5EF4-FFF2-40B4-BE49-F238E27FC236}">
                <a16:creationId xmlns:a16="http://schemas.microsoft.com/office/drawing/2014/main" id="{802D055B-5B9F-6622-801A-3119DEC86480}"/>
              </a:ext>
            </a:extLst>
          </p:cNvPr>
          <p:cNvCxnSpPr>
            <a:cxnSpLocks/>
          </p:cNvCxnSpPr>
          <p:nvPr/>
        </p:nvCxnSpPr>
        <p:spPr>
          <a:xfrm>
            <a:off x="3505200" y="1789452"/>
            <a:ext cx="2198562" cy="477498"/>
          </a:xfrm>
          <a:prstGeom prst="bentConnector3">
            <a:avLst>
              <a:gd name="adj1" fmla="val 5000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4481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7E610-7637-4780-9A36-ED447C17A107}"/>
              </a:ext>
            </a:extLst>
          </p:cNvPr>
          <p:cNvSpPr>
            <a:spLocks noGrp="1"/>
          </p:cNvSpPr>
          <p:nvPr>
            <p:ph type="title"/>
          </p:nvPr>
        </p:nvSpPr>
        <p:spPr/>
        <p:txBody>
          <a:bodyPr/>
          <a:lstStyle/>
          <a:p>
            <a:r>
              <a:rPr lang="en-US" dirty="0"/>
              <a:t>Coating Breakdown</a:t>
            </a:r>
            <a:endParaRPr lang="nn-NO" dirty="0"/>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A5AF76F9-EF71-4A53-BEB6-CDA9953CE1B6}"/>
                  </a:ext>
                </a:extLst>
              </p:cNvPr>
              <p:cNvSpPr>
                <a:spLocks noGrp="1"/>
              </p:cNvSpPr>
              <p:nvPr>
                <p:ph sz="half" idx="10"/>
              </p:nvPr>
            </p:nvSpPr>
            <p:spPr/>
            <p:txBody>
              <a:bodyPr/>
              <a:lstStyle/>
              <a:p>
                <a:r>
                  <a:rPr lang="en-US" dirty="0"/>
                  <a:t>Time-dependent breakdown of the coating on risers and pipelines</a:t>
                </a:r>
              </a:p>
              <a:p>
                <a:r>
                  <a:rPr lang="en-US" dirty="0"/>
                  <a:t>A factor multiplied by the current density </a:t>
                </a:r>
                <a14:m>
                  <m:oMath xmlns:m="http://schemas.openxmlformats.org/officeDocument/2006/math">
                    <m:r>
                      <a:rPr lang="en-US">
                        <a:latin typeface="Cambria Math" panose="02040503050406030204" pitchFamily="18" charset="0"/>
                      </a:rPr>
                      <m:t>(</m:t>
                    </m:r>
                    <m:r>
                      <a:rPr lang="en-US" i="1">
                        <a:latin typeface="Cambria Math" panose="02040503050406030204" pitchFamily="18" charset="0"/>
                      </a:rPr>
                      <m:t>𝑎</m:t>
                    </m:r>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𝑡</m:t>
                    </m:r>
                    <m:r>
                      <a:rPr lang="en-US" i="1">
                        <a:latin typeface="Cambria Math" panose="02040503050406030204" pitchFamily="18" charset="0"/>
                      </a:rPr>
                      <m:t>)</m:t>
                    </m:r>
                  </m:oMath>
                </a14:m>
                <a:endParaRPr lang="en-US" dirty="0"/>
              </a:p>
              <a:p>
                <a:r>
                  <a:rPr lang="en-US" dirty="0"/>
                  <a:t>The factors depend on the type of coating; see DNV-RP B401.</a:t>
                </a:r>
              </a:p>
              <a:p>
                <a:pPr marL="0" indent="0">
                  <a:buNone/>
                </a:pPr>
                <a:endParaRPr lang="en-US" dirty="0"/>
              </a:p>
              <a:p>
                <a:endParaRPr lang="nn-NO" dirty="0"/>
              </a:p>
            </p:txBody>
          </p:sp>
        </mc:Choice>
        <mc:Fallback xmlns="">
          <p:sp>
            <p:nvSpPr>
              <p:cNvPr id="8" name="Content Placeholder 7">
                <a:extLst>
                  <a:ext uri="{FF2B5EF4-FFF2-40B4-BE49-F238E27FC236}">
                    <a16:creationId xmlns:a16="http://schemas.microsoft.com/office/drawing/2014/main" id="{A5AF76F9-EF71-4A53-BEB6-CDA9953CE1B6}"/>
                  </a:ext>
                </a:extLst>
              </p:cNvPr>
              <p:cNvSpPr>
                <a:spLocks noGrp="1" noRot="1" noChangeAspect="1" noMove="1" noResize="1" noEditPoints="1" noAdjustHandles="1" noChangeArrowheads="1" noChangeShapeType="1" noTextEdit="1"/>
              </p:cNvSpPr>
              <p:nvPr>
                <p:ph sz="half" idx="10"/>
              </p:nvPr>
            </p:nvSpPr>
            <p:spPr>
              <a:blipFill>
                <a:blip r:embed="rId2"/>
                <a:stretch>
                  <a:fillRect l="-3306" t="-386"/>
                </a:stretch>
              </a:blipFill>
            </p:spPr>
            <p:txBody>
              <a:bodyPr/>
              <a:lstStyle/>
              <a:p>
                <a:r>
                  <a:rPr lang="en-US">
                    <a:noFill/>
                  </a:rPr>
                  <a:t> </a:t>
                </a:r>
              </a:p>
            </p:txBody>
          </p:sp>
        </mc:Fallback>
      </mc:AlternateContent>
      <p:cxnSp>
        <p:nvCxnSpPr>
          <p:cNvPr id="7" name="Connector: Elbow 6">
            <a:extLst>
              <a:ext uri="{FF2B5EF4-FFF2-40B4-BE49-F238E27FC236}">
                <a16:creationId xmlns:a16="http://schemas.microsoft.com/office/drawing/2014/main" id="{B6F04670-B090-4BBD-8794-19B18A4072FD}"/>
              </a:ext>
            </a:extLst>
          </p:cNvPr>
          <p:cNvCxnSpPr>
            <a:cxnSpLocks/>
          </p:cNvCxnSpPr>
          <p:nvPr/>
        </p:nvCxnSpPr>
        <p:spPr>
          <a:xfrm flipV="1">
            <a:off x="3200401" y="1733550"/>
            <a:ext cx="2926078" cy="8382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3E438EE0-C4D0-40C1-AC88-74E6D76611EC}"/>
              </a:ext>
            </a:extLst>
          </p:cNvPr>
          <p:cNvPicPr>
            <a:picLocks noChangeAspect="1"/>
          </p:cNvPicPr>
          <p:nvPr/>
        </p:nvPicPr>
        <p:blipFill>
          <a:blip r:embed="rId3"/>
          <a:stretch>
            <a:fillRect/>
          </a:stretch>
        </p:blipFill>
        <p:spPr>
          <a:xfrm>
            <a:off x="6126479" y="1276350"/>
            <a:ext cx="1809334" cy="1525944"/>
          </a:xfrm>
          <a:prstGeom prst="rect">
            <a:avLst/>
          </a:prstGeom>
        </p:spPr>
      </p:pic>
    </p:spTree>
    <p:extLst>
      <p:ext uri="{BB962C8B-B14F-4D97-AF65-F5344CB8AC3E}">
        <p14:creationId xmlns:p14="http://schemas.microsoft.com/office/powerpoint/2010/main" val="2757249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FD6AD-E478-4772-BF0E-99B5B6820FA4}"/>
              </a:ext>
            </a:extLst>
          </p:cNvPr>
          <p:cNvSpPr>
            <a:spLocks noGrp="1"/>
          </p:cNvSpPr>
          <p:nvPr>
            <p:ph type="title"/>
          </p:nvPr>
        </p:nvSpPr>
        <p:spPr/>
        <p:txBody>
          <a:bodyPr anchor="ctr"/>
          <a:lstStyle/>
          <a:p>
            <a:r>
              <a:rPr lang="en-US" dirty="0"/>
              <a:t>Surface Potential and Anode Output</a:t>
            </a:r>
            <a:endParaRPr lang="nn-NO" dirty="0"/>
          </a:p>
        </p:txBody>
      </p:sp>
      <p:sp>
        <p:nvSpPr>
          <p:cNvPr id="6" name="TextBox 5">
            <a:extLst>
              <a:ext uri="{FF2B5EF4-FFF2-40B4-BE49-F238E27FC236}">
                <a16:creationId xmlns:a16="http://schemas.microsoft.com/office/drawing/2014/main" id="{CED4D7DF-C9D0-46A6-823D-8029184D09D3}"/>
              </a:ext>
            </a:extLst>
          </p:cNvPr>
          <p:cNvSpPr txBox="1"/>
          <p:nvPr/>
        </p:nvSpPr>
        <p:spPr>
          <a:xfrm>
            <a:off x="311644" y="4526693"/>
            <a:ext cx="3841116" cy="230832"/>
          </a:xfrm>
          <a:prstGeom prst="rect">
            <a:avLst/>
          </a:prstGeom>
          <a:noFill/>
        </p:spPr>
        <p:txBody>
          <a:bodyPr wrap="none" rtlCol="0">
            <a:spAutoFit/>
          </a:bodyPr>
          <a:lstStyle/>
          <a:p>
            <a:pPr algn="ctr"/>
            <a:r>
              <a:rPr lang="en-US" sz="900" i="1" dirty="0">
                <a:solidFill>
                  <a:schemeClr val="accent5"/>
                </a:solidFill>
                <a:latin typeface="Lato" panose="020F0502020204030203" pitchFamily="34" charset="77"/>
              </a:rPr>
              <a:t>Potential and anode output at t=0 years, before “polarization” of the structure.</a:t>
            </a:r>
            <a:endParaRPr lang="nn-NO" sz="900" i="1" dirty="0">
              <a:solidFill>
                <a:schemeClr val="accent5"/>
              </a:solidFill>
              <a:latin typeface="Lato" panose="020F0502020204030203" pitchFamily="34" charset="77"/>
            </a:endParaRPr>
          </a:p>
        </p:txBody>
      </p:sp>
      <p:sp>
        <p:nvSpPr>
          <p:cNvPr id="7" name="TextBox 6">
            <a:extLst>
              <a:ext uri="{FF2B5EF4-FFF2-40B4-BE49-F238E27FC236}">
                <a16:creationId xmlns:a16="http://schemas.microsoft.com/office/drawing/2014/main" id="{0B7C5CD0-F0F7-4FA9-BFE0-9603510769F7}"/>
              </a:ext>
            </a:extLst>
          </p:cNvPr>
          <p:cNvSpPr txBox="1"/>
          <p:nvPr/>
        </p:nvSpPr>
        <p:spPr>
          <a:xfrm>
            <a:off x="4674082" y="4526693"/>
            <a:ext cx="3385863" cy="230832"/>
          </a:xfrm>
          <a:prstGeom prst="rect">
            <a:avLst/>
          </a:prstGeom>
          <a:noFill/>
        </p:spPr>
        <p:txBody>
          <a:bodyPr wrap="none" rtlCol="0">
            <a:spAutoFit/>
          </a:bodyPr>
          <a:lstStyle/>
          <a:p>
            <a:pPr algn="ctr"/>
            <a:r>
              <a:rPr lang="en-US" sz="900" i="1" dirty="0">
                <a:solidFill>
                  <a:schemeClr val="accent5"/>
                </a:solidFill>
                <a:latin typeface="Lato" panose="020F0502020204030203" pitchFamily="34" charset="77"/>
              </a:rPr>
              <a:t>Potential and anode output at  t=5 years, a well “polarized” structure.</a:t>
            </a:r>
            <a:endParaRPr lang="nn-NO" sz="900" i="1" dirty="0">
              <a:solidFill>
                <a:schemeClr val="accent5"/>
              </a:solidFill>
              <a:latin typeface="Lato" panose="020F0502020204030203" pitchFamily="34" charset="77"/>
            </a:endParaRPr>
          </a:p>
        </p:txBody>
      </p:sp>
      <p:pic>
        <p:nvPicPr>
          <p:cNvPr id="8" name="Picture 7">
            <a:extLst>
              <a:ext uri="{FF2B5EF4-FFF2-40B4-BE49-F238E27FC236}">
                <a16:creationId xmlns:a16="http://schemas.microsoft.com/office/drawing/2014/main" id="{A28431FA-8688-505C-D9A6-EDC27874E548}"/>
              </a:ext>
            </a:extLst>
          </p:cNvPr>
          <p:cNvPicPr>
            <a:picLocks noChangeAspect="1"/>
          </p:cNvPicPr>
          <p:nvPr/>
        </p:nvPicPr>
        <p:blipFill>
          <a:blip r:embed="rId3"/>
          <a:stretch>
            <a:fillRect/>
          </a:stretch>
        </p:blipFill>
        <p:spPr>
          <a:xfrm>
            <a:off x="446314" y="1258087"/>
            <a:ext cx="3647628" cy="3162726"/>
          </a:xfrm>
          <a:prstGeom prst="rect">
            <a:avLst/>
          </a:prstGeom>
        </p:spPr>
      </p:pic>
      <p:pic>
        <p:nvPicPr>
          <p:cNvPr id="10" name="Picture 9">
            <a:extLst>
              <a:ext uri="{FF2B5EF4-FFF2-40B4-BE49-F238E27FC236}">
                <a16:creationId xmlns:a16="http://schemas.microsoft.com/office/drawing/2014/main" id="{908465C4-91AA-F502-4145-3C75E54191FA}"/>
              </a:ext>
            </a:extLst>
          </p:cNvPr>
          <p:cNvPicPr>
            <a:picLocks noChangeAspect="1"/>
          </p:cNvPicPr>
          <p:nvPr/>
        </p:nvPicPr>
        <p:blipFill>
          <a:blip r:embed="rId4"/>
          <a:stretch>
            <a:fillRect/>
          </a:stretch>
        </p:blipFill>
        <p:spPr>
          <a:xfrm>
            <a:off x="4543200" y="1276350"/>
            <a:ext cx="3647628" cy="3162725"/>
          </a:xfrm>
          <a:prstGeom prst="rect">
            <a:avLst/>
          </a:prstGeom>
        </p:spPr>
      </p:pic>
    </p:spTree>
    <p:extLst>
      <p:ext uri="{BB962C8B-B14F-4D97-AF65-F5344CB8AC3E}">
        <p14:creationId xmlns:p14="http://schemas.microsoft.com/office/powerpoint/2010/main" val="565775641"/>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rrosion_module_16_9" id="{C1665AA8-84EA-4BEF-B9E1-8AA1B06EA799}" vid="{81071C0B-BB64-426B-A72C-7F99DD393F3F}"/>
    </a:ext>
  </a:extLst>
</a:theme>
</file>

<file path=ppt/theme/theme2.xml><?xml version="1.0" encoding="utf-8"?>
<a:theme xmlns:a="http://schemas.openxmlformats.org/drawingml/2006/main" name="COMSOL-Jan202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Jan2023" id="{5A8F126F-CFC7-CF4F-B405-72F6B1736217}" vid="{A1BE4324-F3AD-BD45-BC10-45079E726F1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10029</TotalTime>
  <Words>670</Words>
  <Application>Microsoft Office PowerPoint</Application>
  <PresentationFormat>On-screen Show (16:9)</PresentationFormat>
  <Paragraphs>81</Paragraphs>
  <Slides>15</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STIXGeneral-Regular</vt:lpstr>
      <vt:lpstr>Lato Black</vt:lpstr>
      <vt:lpstr>Arial</vt:lpstr>
      <vt:lpstr>Lato</vt:lpstr>
      <vt:lpstr>Lato Light</vt:lpstr>
      <vt:lpstr>Cambria Math</vt:lpstr>
      <vt:lpstr>Wingdings</vt:lpstr>
      <vt:lpstr>comsol-slide-template-NEW</vt:lpstr>
      <vt:lpstr>COMSOL-Jan2023</vt:lpstr>
      <vt:lpstr>Cathodic Protection of an Oil Platform Jacket </vt:lpstr>
      <vt:lpstr>Purpose: Model of a Corrosion Protection System</vt:lpstr>
      <vt:lpstr>Problem Definition</vt:lpstr>
      <vt:lpstr>Sacrificial Anodes</vt:lpstr>
      <vt:lpstr>Background on Deposited Species</vt:lpstr>
      <vt:lpstr>Electrode Surface, Deposited Species</vt:lpstr>
      <vt:lpstr>Electrode Reaction and Stoichiometry</vt:lpstr>
      <vt:lpstr>Coating Breakdown</vt:lpstr>
      <vt:lpstr>Surface Potential and Anode Output</vt:lpstr>
      <vt:lpstr>Anode output</vt:lpstr>
      <vt:lpstr>Anode Capacity </vt:lpstr>
      <vt:lpstr>Extra slides</vt:lpstr>
      <vt:lpstr>Using Diffusion for Integrating Over an Entity</vt:lpstr>
      <vt:lpstr>Computing Anode Output</vt:lpstr>
      <vt:lpstr>Computing Anode Output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Corrosion Module</dc:title>
  <dc:creator>Bertil Nistad</dc:creator>
  <cp:lastModifiedBy>Brenda Mullen</cp:lastModifiedBy>
  <cp:revision>81</cp:revision>
  <cp:lastPrinted>2019-02-21T16:05:32Z</cp:lastPrinted>
  <dcterms:created xsi:type="dcterms:W3CDTF">2019-05-16T10:10:13Z</dcterms:created>
  <dcterms:modified xsi:type="dcterms:W3CDTF">2025-04-18T15:45:39Z</dcterms:modified>
</cp:coreProperties>
</file>