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Lato" charset="0"/>
      <p:regular r:id="rId11"/>
      <p:bold r:id="rId12"/>
      <p:italic r:id="rId13"/>
      <p:boldItalic r:id="rId14"/>
    </p:embeddedFont>
    <p:embeddedFont>
      <p:font typeface="Lato Light" charset="0"/>
      <p:regular r:id="rId15"/>
      <p: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79" autoAdjust="0"/>
    <p:restoredTop sz="92810" autoAdjust="0"/>
  </p:normalViewPr>
  <p:slideViewPr>
    <p:cSldViewPr>
      <p:cViewPr varScale="1">
        <p:scale>
          <a:sx n="99" d="100"/>
          <a:sy n="99" d="100"/>
        </p:scale>
        <p:origin x="-108" y="-8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handoutMaster" Target="handoutMasters/handout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1/22/2020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xmlns="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xmlns="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xmlns="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xmlns="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xmlns="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A16AAA2-A7C1-4541-8877-3F69DB6229BC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xmlns="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xmlns="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4497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xmlns="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xmlns="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xmlns="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xmlns="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xmlns="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xmlns="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xmlns="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xmlns="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xmlns="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xmlns="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xmlns="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xmlns="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xmlns="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xmlns="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xmlns="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xmlns="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xmlns="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68" r:id="rId10"/>
    <p:sldLayoutId id="2147483664" r:id="rId11"/>
    <p:sldLayoutId id="2147483674" r:id="rId12"/>
    <p:sldLayoutId id="2147483669" r:id="rId13"/>
    <p:sldLayoutId id="2147483671" r:id="rId14"/>
    <p:sldLayoutId id="2147483672" r:id="rId15"/>
    <p:sldLayoutId id="214748367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External Materials in AC/DC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Quick Start Guide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63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400" dirty="0"/>
              <a:t>U</a:t>
            </a:r>
            <a:r>
              <a:rPr lang="en-US" sz="1400" dirty="0" smtClean="0"/>
              <a:t>ser-defined material models in external code was introduced in COMSOL Multiphysics version 5.2.</a:t>
            </a:r>
          </a:p>
          <a:p>
            <a:r>
              <a:rPr lang="en-US" sz="1400" dirty="0" smtClean="0"/>
              <a:t>You can access external material functions, written in C code, which have been compiled into a shared library.</a:t>
            </a:r>
          </a:p>
          <a:p>
            <a:r>
              <a:rPr lang="en-US" sz="1400" dirty="0" smtClean="0"/>
              <a:t>By writing a gateway function in C code, you can also use material functions written in another programming language.</a:t>
            </a:r>
          </a:p>
          <a:p>
            <a:r>
              <a:rPr lang="en-US" sz="1400" dirty="0" smtClean="0"/>
              <a:t>This makes it possible to program your own material models and distribute such models as add-ons.</a:t>
            </a:r>
          </a:p>
          <a:p>
            <a:r>
              <a:rPr lang="en-US" sz="1400" dirty="0" smtClean="0"/>
              <a:t>Available with the</a:t>
            </a:r>
          </a:p>
          <a:p>
            <a:pPr lvl="1"/>
            <a:r>
              <a:rPr lang="en-US" sz="1200" dirty="0" smtClean="0"/>
              <a:t>AC/DC Module (2D </a:t>
            </a:r>
            <a:r>
              <a:rPr lang="en-US" sz="1200" dirty="0" err="1" smtClean="0"/>
              <a:t>magnetics</a:t>
            </a:r>
            <a:r>
              <a:rPr lang="en-US" sz="1200" dirty="0" smtClean="0"/>
              <a:t> available without the AC/DC Module)</a:t>
            </a:r>
          </a:p>
          <a:p>
            <a:pPr lvl="1"/>
            <a:r>
              <a:rPr lang="en-US" sz="1200" dirty="0" smtClean="0"/>
              <a:t>Structural Mechanics Module</a:t>
            </a:r>
          </a:p>
          <a:p>
            <a:pPr lvl="1"/>
            <a:r>
              <a:rPr lang="en-US" sz="1200" dirty="0" smtClean="0"/>
              <a:t>MEMS modules</a:t>
            </a:r>
          </a:p>
          <a:p>
            <a:r>
              <a:rPr lang="en-US" sz="1400" dirty="0" smtClean="0"/>
              <a:t>Examples include a model file, a source code file, and a shared library compiled and linked for 64-bit </a:t>
            </a:r>
            <a:r>
              <a:rPr lang="en-US" sz="1400" dirty="0" smtClean="0"/>
              <a:t>Windows. Running </a:t>
            </a:r>
            <a:r>
              <a:rPr lang="en-US" sz="1400" dirty="0" smtClean="0"/>
              <a:t>the models on Linux™ and OS X requires additional compilation and </a:t>
            </a:r>
            <a:r>
              <a:rPr lang="en-US" sz="1400" dirty="0" smtClean="0"/>
              <a:t>linking.</a:t>
            </a:r>
            <a:endParaRPr lang="en-US" sz="1400" dirty="0" smtClean="0"/>
          </a:p>
          <a:p>
            <a:pPr>
              <a:buNone/>
            </a:pPr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2273385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External Materials</a:t>
            </a:r>
            <a:endParaRPr lang="en-US" noProof="0" dirty="0"/>
          </a:p>
        </p:txBody>
      </p:sp>
      <p:sp>
        <p:nvSpPr>
          <p:cNvPr id="12" name="Content Placeholder 16"/>
          <p:cNvSpPr>
            <a:spLocks noGrp="1"/>
          </p:cNvSpPr>
          <p:nvPr>
            <p:ph idx="1"/>
          </p:nvPr>
        </p:nvSpPr>
        <p:spPr>
          <a:xfrm>
            <a:off x="457200" y="1371602"/>
            <a:ext cx="8458200" cy="3257549"/>
          </a:xfrm>
        </p:spPr>
        <p:txBody>
          <a:bodyPr>
            <a:noAutofit/>
          </a:bodyPr>
          <a:lstStyle/>
          <a:p>
            <a:r>
              <a:rPr lang="en-US" sz="1800" dirty="0"/>
              <a:t>The external material model is implemented as a </a:t>
            </a:r>
            <a:r>
              <a:rPr lang="en-US" sz="1800" dirty="0" smtClean="0"/>
              <a:t>C-function </a:t>
            </a:r>
            <a:r>
              <a:rPr lang="en-US" sz="1800" dirty="0"/>
              <a:t>with a </a:t>
            </a:r>
            <a:r>
              <a:rPr lang="en-US" sz="1800" dirty="0" smtClean="0"/>
              <a:t>certain </a:t>
            </a:r>
            <a:r>
              <a:rPr lang="en-US" sz="1800" dirty="0"/>
              <a:t>calling convention, compiled and linked to create </a:t>
            </a:r>
            <a:r>
              <a:rPr lang="en-US" sz="1800" dirty="0" smtClean="0"/>
              <a:t> </a:t>
            </a:r>
            <a:r>
              <a:rPr lang="en-US" sz="1800" dirty="0"/>
              <a:t>dynamically linked </a:t>
            </a:r>
            <a:r>
              <a:rPr lang="en-US" sz="1800" dirty="0" smtClean="0"/>
              <a:t>libraries </a:t>
            </a:r>
            <a:r>
              <a:rPr lang="en-US" sz="1800" dirty="0"/>
              <a:t>that can be called from a material </a:t>
            </a:r>
            <a:r>
              <a:rPr lang="en-US" sz="1800" dirty="0" smtClean="0"/>
              <a:t>node </a:t>
            </a:r>
            <a:r>
              <a:rPr lang="en-US" sz="1800" dirty="0"/>
              <a:t>in </a:t>
            </a:r>
            <a:r>
              <a:rPr lang="en-US" sz="1800" dirty="0" smtClean="0"/>
              <a:t>the Model Builder </a:t>
            </a:r>
            <a:r>
              <a:rPr lang="en-US" sz="1800" dirty="0"/>
              <a:t>at runtime. </a:t>
            </a:r>
            <a:endParaRPr lang="en-US" sz="1800" dirty="0" smtClean="0"/>
          </a:p>
          <a:p>
            <a:r>
              <a:rPr lang="en-US" sz="1800" dirty="0" smtClean="0"/>
              <a:t>For details, see the section </a:t>
            </a:r>
            <a:r>
              <a:rPr lang="en-US" sz="1800" i="1" dirty="0"/>
              <a:t>Working with External Materials </a:t>
            </a:r>
            <a:r>
              <a:rPr lang="en-US" sz="1800" dirty="0"/>
              <a:t>in </a:t>
            </a:r>
            <a:r>
              <a:rPr lang="en-US" sz="1800" dirty="0" smtClean="0"/>
              <a:t>the </a:t>
            </a:r>
            <a:r>
              <a:rPr lang="en-US" sz="1800" i="1" dirty="0" smtClean="0"/>
              <a:t>COMSOL </a:t>
            </a:r>
            <a:r>
              <a:rPr lang="en-US" sz="1800" i="1" dirty="0"/>
              <a:t>Multiphysics Reference </a:t>
            </a:r>
            <a:r>
              <a:rPr lang="en-US" sz="1800" i="1" dirty="0" smtClean="0"/>
              <a:t>Manual</a:t>
            </a:r>
            <a:r>
              <a:rPr lang="en-US" sz="1800" dirty="0"/>
              <a:t>.</a:t>
            </a:r>
          </a:p>
          <a:p>
            <a:endParaRPr lang="en-US" sz="1800" dirty="0"/>
          </a:p>
        </p:txBody>
      </p:sp>
      <p:sp>
        <p:nvSpPr>
          <p:cNvPr id="8" name="AutoShape 2" descr="imap://bjorn@imap.comsol.com:143/fetch%3EUID%3E.INBOX%3E217903?part=1.2&amp;type=image/gif&amp;filename=pipe.gif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Add External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5410200" cy="3124200"/>
          </a:xfrm>
        </p:spPr>
        <p:txBody>
          <a:bodyPr>
            <a:noAutofit/>
          </a:bodyPr>
          <a:lstStyle/>
          <a:p>
            <a:r>
              <a:rPr lang="sv-SE" dirty="0" smtClean="0"/>
              <a:t>Under Global Definitions, right click Materials and add External Material</a:t>
            </a:r>
          </a:p>
          <a:p>
            <a:r>
              <a:rPr lang="sv-SE" dirty="0" smtClean="0"/>
              <a:t>In the Settings window, browse to the path of the library file </a:t>
            </a:r>
            <a:r>
              <a:rPr lang="sv-SE" dirty="0"/>
              <a:t>compiled </a:t>
            </a:r>
            <a:r>
              <a:rPr lang="sv-SE" dirty="0" smtClean="0"/>
              <a:t>for your OS 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(e.g. 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.dll 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Windows)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605" y="1504950"/>
            <a:ext cx="2328863" cy="1863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54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Set Up The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6400800" cy="3124200"/>
          </a:xfrm>
        </p:spPr>
        <p:txBody>
          <a:bodyPr>
            <a:normAutofit fontScale="92500" lnSpcReduction="10000"/>
          </a:bodyPr>
          <a:lstStyle/>
          <a:p>
            <a:r>
              <a:rPr lang="sv-SE" dirty="0" smtClean="0"/>
              <a:t>Choose the appropriate </a:t>
            </a:r>
            <a:r>
              <a:rPr lang="sv-SE" b="1" dirty="0" smtClean="0"/>
              <a:t>Interface type</a:t>
            </a:r>
            <a:r>
              <a:rPr lang="sv-SE" dirty="0" smtClean="0"/>
              <a:t>:</a:t>
            </a:r>
          </a:p>
          <a:p>
            <a:pPr lvl="1"/>
            <a:r>
              <a:rPr lang="sv-SE" b="1" dirty="0" smtClean="0"/>
              <a:t>General H(B) Relation </a:t>
            </a:r>
            <a:r>
              <a:rPr lang="sv-SE" dirty="0" smtClean="0"/>
              <a:t>for Magnetic Fields, Magnetic and Electric Fields, and Rotating Machinery, Magnetic.</a:t>
            </a:r>
          </a:p>
          <a:p>
            <a:pPr lvl="1"/>
            <a:r>
              <a:rPr lang="sv-SE" b="1" dirty="0" smtClean="0"/>
              <a:t>General B(H) Relation </a:t>
            </a:r>
            <a:r>
              <a:rPr lang="sv-SE" dirty="0" smtClean="0"/>
              <a:t>for Magnetic Fields, No Currents and Magnetic Field Formulation.</a:t>
            </a:r>
          </a:p>
          <a:p>
            <a:r>
              <a:rPr lang="sv-SE" dirty="0" smtClean="0"/>
              <a:t>Specify the </a:t>
            </a:r>
            <a:r>
              <a:rPr lang="sv-SE" b="1" dirty="0" smtClean="0"/>
              <a:t>Number of states </a:t>
            </a:r>
            <a:r>
              <a:rPr lang="sv-SE" dirty="0" smtClean="0"/>
              <a:t>that the external library requires 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(for the example library, zero)</a:t>
            </a:r>
          </a:p>
          <a:p>
            <a:r>
              <a:rPr lang="sv-SE" dirty="0" smtClean="0"/>
              <a:t>In the </a:t>
            </a:r>
            <a:r>
              <a:rPr lang="sv-SE" b="1" dirty="0" smtClean="0"/>
              <a:t>Model states </a:t>
            </a:r>
            <a:r>
              <a:rPr lang="sv-SE" dirty="0" smtClean="0"/>
              <a:t>table, enter the initialization vector for the states 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(for the example library, an empty vector: 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{}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r>
              <a:rPr lang="sv-SE" dirty="0" smtClean="0"/>
              <a:t>In the table in </a:t>
            </a:r>
            <a:r>
              <a:rPr lang="sv-SE" b="1" dirty="0" smtClean="0"/>
              <a:t>Material Contents </a:t>
            </a:r>
            <a:r>
              <a:rPr lang="sv-SE" dirty="0" smtClean="0"/>
              <a:t>section, specify the </a:t>
            </a:r>
            <a:r>
              <a:rPr lang="sv-SE" b="1" dirty="0" smtClean="0"/>
              <a:t>Material models parameters </a:t>
            </a:r>
            <a:r>
              <a:rPr lang="sv-SE" dirty="0" smtClean="0"/>
              <a:t>required by the external library 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(for the example library, no parameters are needed, so specify the empty vector: 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{}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629" y="1352550"/>
            <a:ext cx="1790043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31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Use The Material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1729"/>
            <a:ext cx="5638800" cy="2590800"/>
          </a:xfrm>
        </p:spPr>
        <p:txBody>
          <a:bodyPr>
            <a:normAutofit/>
          </a:bodyPr>
          <a:lstStyle/>
          <a:p>
            <a:r>
              <a:rPr lang="sv-SE" dirty="0" smtClean="0"/>
              <a:t>Go to the domain feature of the physics </a:t>
            </a:r>
            <a:r>
              <a:rPr lang="sv-S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(Ampère’s Law, Magnetic Flux Conservation...)</a:t>
            </a:r>
          </a:p>
          <a:p>
            <a:r>
              <a:rPr lang="sv-SE" dirty="0" smtClean="0"/>
              <a:t>In the </a:t>
            </a:r>
            <a:r>
              <a:rPr lang="sv-SE" b="1" dirty="0" smtClean="0"/>
              <a:t>Magnetic Field </a:t>
            </a:r>
            <a:r>
              <a:rPr lang="sv-SE" dirty="0" smtClean="0"/>
              <a:t>section, select </a:t>
            </a:r>
            <a:r>
              <a:rPr lang="sv-SE" b="1" dirty="0" smtClean="0"/>
              <a:t>HB curve </a:t>
            </a:r>
            <a:r>
              <a:rPr lang="sv-SE" dirty="0" smtClean="0"/>
              <a:t>as the </a:t>
            </a:r>
            <a:r>
              <a:rPr lang="sv-SE" b="1" dirty="0" smtClean="0"/>
              <a:t>Constitutive relation</a:t>
            </a:r>
          </a:p>
          <a:p>
            <a:r>
              <a:rPr lang="sv-SE" dirty="0" smtClean="0"/>
              <a:t>Select </a:t>
            </a:r>
            <a:r>
              <a:rPr lang="sv-SE" b="1" dirty="0" smtClean="0"/>
              <a:t>External</a:t>
            </a:r>
            <a:r>
              <a:rPr lang="sv-SE" dirty="0" smtClean="0"/>
              <a:t> as the </a:t>
            </a:r>
            <a:r>
              <a:rPr lang="sv-SE" b="1" dirty="0" smtClean="0"/>
              <a:t>Magnetic field norm</a:t>
            </a:r>
            <a:r>
              <a:rPr lang="sv-SE" dirty="0" smtClean="0"/>
              <a:t> specification</a:t>
            </a:r>
          </a:p>
          <a:p>
            <a:r>
              <a:rPr lang="sv-SE" dirty="0" smtClean="0"/>
              <a:t>Select the External material previously added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4" y="1869400"/>
            <a:ext cx="2409825" cy="1257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2083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Security Settings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8725"/>
            <a:ext cx="4876800" cy="3124200"/>
          </a:xfrm>
        </p:spPr>
        <p:txBody>
          <a:bodyPr>
            <a:normAutofit/>
          </a:bodyPr>
          <a:lstStyle/>
          <a:p>
            <a:r>
              <a:rPr lang="sv-SE" dirty="0" smtClean="0"/>
              <a:t>Use of external libraries is disabled by default for security reasons</a:t>
            </a:r>
          </a:p>
          <a:p>
            <a:r>
              <a:rPr lang="sv-SE" dirty="0" smtClean="0"/>
              <a:t>In the Preferences window, under Security, check the Allow external processes and libraries check boxes</a:t>
            </a:r>
          </a:p>
          <a:p>
            <a:r>
              <a:rPr lang="sv-SE" dirty="0" smtClean="0"/>
              <a:t>If external libraries are not allowed, an error occurs while solving</a:t>
            </a:r>
          </a:p>
          <a:p>
            <a:endParaRPr lang="en-US" sz="800" dirty="0"/>
          </a:p>
        </p:txBody>
      </p:sp>
      <p:grpSp>
        <p:nvGrpSpPr>
          <p:cNvPr id="5" name="Group 4"/>
          <p:cNvGrpSpPr/>
          <p:nvPr/>
        </p:nvGrpSpPr>
        <p:grpSpPr>
          <a:xfrm>
            <a:off x="5421848" y="1526306"/>
            <a:ext cx="3428999" cy="2948502"/>
            <a:chOff x="5421848" y="1526306"/>
            <a:chExt cx="3428999" cy="294850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1848" y="1526306"/>
              <a:ext cx="3428999" cy="2948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6248400" y="1809750"/>
              <a:ext cx="609600" cy="152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486400" y="2762250"/>
              <a:ext cx="609600" cy="762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</p:spTree>
    <p:extLst>
      <p:ext uri="{BB962C8B-B14F-4D97-AF65-F5344CB8AC3E}">
        <p14:creationId xmlns:p14="http://schemas.microsoft.com/office/powerpoint/2010/main" val="858392160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_presentation_16_9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FA31D662-4B09-FD40-915E-578D5FC7E514}" vid="{D1BCAEE3-4106-F24B-BAF9-0C2744683F9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comsol_presentation_16_9</Template>
  <TotalTime>1</TotalTime>
  <Words>443</Words>
  <Application>Microsoft Office PowerPoint</Application>
  <PresentationFormat>On-screen Show (16:9)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Wingdings</vt:lpstr>
      <vt:lpstr>Lato</vt:lpstr>
      <vt:lpstr>Lato Light</vt:lpstr>
      <vt:lpstr>Courier New</vt:lpstr>
      <vt:lpstr>comsol_presentation_16_9</vt:lpstr>
      <vt:lpstr>External Materials in AC/DC</vt:lpstr>
      <vt:lpstr>Overview</vt:lpstr>
      <vt:lpstr>External Materials</vt:lpstr>
      <vt:lpstr>Add External Material</vt:lpstr>
      <vt:lpstr>Set Up The Material</vt:lpstr>
      <vt:lpstr>Use The Material </vt:lpstr>
      <vt:lpstr>Security Settings</vt:lpstr>
    </vt:vector>
  </TitlesOfParts>
  <Company>COMSOL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External Materials in AC/DC</dc:title>
  <dc:creator>Lipeng Liu</dc:creator>
  <cp:lastModifiedBy>Lipeng Liu</cp:lastModifiedBy>
  <cp:revision>2</cp:revision>
  <dcterms:created xsi:type="dcterms:W3CDTF">2020-01-22T11:26:12Z</dcterms:created>
  <dcterms:modified xsi:type="dcterms:W3CDTF">2020-01-22T11:28:00Z</dcterms:modified>
</cp:coreProperties>
</file>