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3" r:id="rId1"/>
    <p:sldMasterId id="2147483675" r:id="rId2"/>
  </p:sldMasterIdLst>
  <p:notesMasterIdLst>
    <p:notesMasterId r:id="rId8"/>
  </p:notesMasterIdLst>
  <p:handoutMasterIdLst>
    <p:handoutMasterId r:id="rId9"/>
  </p:handoutMasterIdLst>
  <p:sldIdLst>
    <p:sldId id="257" r:id="rId3"/>
    <p:sldId id="262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Lato" panose="020B0604020202020204" charset="0"/>
      <p:regular r:id="rId10"/>
      <p:bold r:id="rId11"/>
      <p:italic r:id="rId12"/>
      <p:boldItalic r:id="rId13"/>
    </p:embeddedFont>
    <p:embeddedFont>
      <p:font typeface="Lato Light" panose="020F0302020204030203" charset="0"/>
      <p:regular r:id="rId14"/>
      <p:italic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A46F2B7-6606-654F-89BC-FF8C03880BB5}">
          <p14:sldIdLst>
            <p14:sldId id="257"/>
            <p14:sldId id="262"/>
            <p14:sldId id="259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8CCB"/>
    <a:srgbClr val="E65E30"/>
    <a:srgbClr val="F19986"/>
    <a:srgbClr val="D3E2E9"/>
    <a:srgbClr val="FFFFFF"/>
    <a:srgbClr val="EF3DE2"/>
    <a:srgbClr val="6B0964"/>
    <a:srgbClr val="E7937F"/>
    <a:srgbClr val="FBD695"/>
    <a:srgbClr val="3B81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61" autoAdjust="0"/>
    <p:restoredTop sz="91308" autoAdjust="0"/>
  </p:normalViewPr>
  <p:slideViewPr>
    <p:cSldViewPr>
      <p:cViewPr varScale="1">
        <p:scale>
          <a:sx n="109" d="100"/>
          <a:sy n="109" d="100"/>
        </p:scale>
        <p:origin x="702" y="9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2.fntdata"/><Relationship Id="rId5" Type="http://schemas.openxmlformats.org/officeDocument/2006/relationships/slide" Target="slides/slide3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10/30/2020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10/30/2020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14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44978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 userDrawn="1"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157590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069718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66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 userDrawn="1"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 userDrawn="1"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03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04844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410D55-73CC-F049-B9D8-A532FDAF48B5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169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6182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7235104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2866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488300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2182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048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8949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163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</a:t>
            </a:r>
            <a:r>
              <a:rPr lang="en-US"/>
              <a:t>add image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647892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3657B1-724D-CF4D-8546-5933A6EDE2CA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2323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B36752-E546-6C43-B256-75517294F093}"/>
              </a:ext>
            </a:extLst>
          </p:cNvPr>
          <p:cNvSpPr/>
          <p:nvPr userDrawn="1"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8616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3B49AB-FC17-FF4B-8241-5705038D7B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6E04F5C-6940-174E-8A02-3B1DA3F93073}"/>
              </a:ext>
            </a:extLst>
          </p:cNvPr>
          <p:cNvSpPr txBox="1"/>
          <p:nvPr userDrawn="1"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999841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A1C334-C14A-2A4B-A5F6-B5F4C3482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DC2FDC-ADA8-6445-9345-91AEFCCDBFE3}"/>
              </a:ext>
            </a:extLst>
          </p:cNvPr>
          <p:cNvSpPr txBox="1"/>
          <p:nvPr userDrawn="1"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7" name="TextBox 6">
            <a:hlinkClick r:id="rId3"/>
            <a:extLst>
              <a:ext uri="{FF2B5EF4-FFF2-40B4-BE49-F238E27FC236}">
                <a16:creationId xmlns:a16="http://schemas.microsoft.com/office/drawing/2014/main" id="{08FC4D0C-2263-4A43-A10A-9496CAC7690D}"/>
              </a:ext>
            </a:extLst>
          </p:cNvPr>
          <p:cNvSpPr txBox="1"/>
          <p:nvPr userDrawn="1"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11186277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8FF72F-E3D1-AF42-993C-7B06016599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3CD8C59-FB30-6F4C-94F1-4CCD911B97D9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12" name="TextBox 11">
            <a:hlinkClick r:id="rId3"/>
            <a:extLst>
              <a:ext uri="{FF2B5EF4-FFF2-40B4-BE49-F238E27FC236}">
                <a16:creationId xmlns:a16="http://schemas.microsoft.com/office/drawing/2014/main" id="{4EF8A913-786B-1646-88E3-FF024F789A18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13" name="Rectangle 12">
            <a:hlinkClick r:id="rId4"/>
            <a:extLst>
              <a:ext uri="{FF2B5EF4-FFF2-40B4-BE49-F238E27FC236}">
                <a16:creationId xmlns:a16="http://schemas.microsoft.com/office/drawing/2014/main" id="{71B220CB-1F79-D447-8221-FE5F05C24E3D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rId5"/>
            <a:extLst>
              <a:ext uri="{FF2B5EF4-FFF2-40B4-BE49-F238E27FC236}">
                <a16:creationId xmlns:a16="http://schemas.microsoft.com/office/drawing/2014/main" id="{F9664972-10AB-E64A-B493-6F4FDCF86360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rId6"/>
            <a:extLst>
              <a:ext uri="{FF2B5EF4-FFF2-40B4-BE49-F238E27FC236}">
                <a16:creationId xmlns:a16="http://schemas.microsoft.com/office/drawing/2014/main" id="{7CAE7378-A27E-2846-B0DD-E4A3D83B8C9C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rId7"/>
            <a:extLst>
              <a:ext uri="{FF2B5EF4-FFF2-40B4-BE49-F238E27FC236}">
                <a16:creationId xmlns:a16="http://schemas.microsoft.com/office/drawing/2014/main" id="{22FDC429-B384-6543-92F2-7781AB227850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063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7F129A0-6FCE-4A49-9C46-C99BFD5BE2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7E0B4A1-8C95-994B-8E19-EA2100863C28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15" name="TextBox 14">
            <a:hlinkClick r:id="rId3"/>
            <a:extLst>
              <a:ext uri="{FF2B5EF4-FFF2-40B4-BE49-F238E27FC236}">
                <a16:creationId xmlns:a16="http://schemas.microsoft.com/office/drawing/2014/main" id="{9A02A6E6-EE2B-BA49-AAFB-14C7F86BD0C1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16" name="Rectangle 15">
            <a:hlinkClick r:id="rId4"/>
            <a:extLst>
              <a:ext uri="{FF2B5EF4-FFF2-40B4-BE49-F238E27FC236}">
                <a16:creationId xmlns:a16="http://schemas.microsoft.com/office/drawing/2014/main" id="{3834425C-C002-784B-94B7-B7AF16237B52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rId5"/>
            <a:extLst>
              <a:ext uri="{FF2B5EF4-FFF2-40B4-BE49-F238E27FC236}">
                <a16:creationId xmlns:a16="http://schemas.microsoft.com/office/drawing/2014/main" id="{A961250F-6D10-364C-847A-A87D68346CEC}"/>
              </a:ext>
            </a:extLst>
          </p:cNvPr>
          <p:cNvSpPr/>
          <p:nvPr userDrawn="1"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rId6"/>
            <a:extLst>
              <a:ext uri="{FF2B5EF4-FFF2-40B4-BE49-F238E27FC236}">
                <a16:creationId xmlns:a16="http://schemas.microsoft.com/office/drawing/2014/main" id="{AEC07ABA-C104-F44A-8FA1-AE123324E92D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Click r:id="rId7"/>
            <a:extLst>
              <a:ext uri="{FF2B5EF4-FFF2-40B4-BE49-F238E27FC236}">
                <a16:creationId xmlns:a16="http://schemas.microsoft.com/office/drawing/2014/main" id="{8782DDB1-B0B2-B24E-9B02-BFBD539B7D81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rId7"/>
            <a:extLst>
              <a:ext uri="{FF2B5EF4-FFF2-40B4-BE49-F238E27FC236}">
                <a16:creationId xmlns:a16="http://schemas.microsoft.com/office/drawing/2014/main" id="{70B011C4-6E2E-3C4E-9A3C-C02A1C740BE5}"/>
              </a:ext>
            </a:extLst>
          </p:cNvPr>
          <p:cNvSpPr/>
          <p:nvPr userDrawn="1"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Click r:id="rId8"/>
            <a:extLst>
              <a:ext uri="{FF2B5EF4-FFF2-40B4-BE49-F238E27FC236}">
                <a16:creationId xmlns:a16="http://schemas.microsoft.com/office/drawing/2014/main" id="{292A8504-7919-4F44-A6EC-94556E1D3C75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Click r:id="rId9"/>
            <a:extLst>
              <a:ext uri="{FF2B5EF4-FFF2-40B4-BE49-F238E27FC236}">
                <a16:creationId xmlns:a16="http://schemas.microsoft.com/office/drawing/2014/main" id="{537C1D02-DB5F-ED48-B54B-D176282F99E9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Click r:id="rId5"/>
            <a:extLst>
              <a:ext uri="{FF2B5EF4-FFF2-40B4-BE49-F238E27FC236}">
                <a16:creationId xmlns:a16="http://schemas.microsoft.com/office/drawing/2014/main" id="{B898C693-3D9B-6A41-9019-FA09DD379F94}"/>
              </a:ext>
            </a:extLst>
          </p:cNvPr>
          <p:cNvSpPr/>
          <p:nvPr userDrawn="1"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02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0" r:id="rId2"/>
    <p:sldLayoutId id="2147483667" r:id="rId3"/>
    <p:sldLayoutId id="2147483654" r:id="rId4"/>
    <p:sldLayoutId id="2147483655" r:id="rId5"/>
    <p:sldLayoutId id="2147483657" r:id="rId6"/>
    <p:sldLayoutId id="2147483658" r:id="rId7"/>
    <p:sldLayoutId id="2147483666" r:id="rId8"/>
    <p:sldLayoutId id="2147483660" r:id="rId9"/>
    <p:sldLayoutId id="2147483668" r:id="rId10"/>
    <p:sldLayoutId id="2147483664" r:id="rId11"/>
    <p:sldLayoutId id="2147483674" r:id="rId12"/>
    <p:sldLayoutId id="2147483669" r:id="rId13"/>
    <p:sldLayoutId id="2147483671" r:id="rId14"/>
    <p:sldLayoutId id="2147483672" r:id="rId15"/>
    <p:sldLayoutId id="214748367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14858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1504950"/>
            <a:ext cx="8062912" cy="1289050"/>
          </a:xfrm>
        </p:spPr>
        <p:txBody>
          <a:bodyPr/>
          <a:lstStyle/>
          <a:p>
            <a:pPr algn="ctr"/>
            <a:r>
              <a:rPr lang="en-US" dirty="0"/>
              <a:t>Three Different Configurations of 1D Photonic Crystal</a:t>
            </a:r>
          </a:p>
        </p:txBody>
      </p:sp>
    </p:spTree>
    <p:extLst>
      <p:ext uri="{BB962C8B-B14F-4D97-AF65-F5344CB8AC3E}">
        <p14:creationId xmlns:p14="http://schemas.microsoft.com/office/powerpoint/2010/main" val="313143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A289140E-9060-4B0A-9757-BDDACAE82E6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21225" y="1583267"/>
            <a:ext cx="3965575" cy="264371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FB14C0-922F-41AD-B461-5432DE1992F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Three different configurations of 1D photonic crystal are modeled as following:</a:t>
            </a:r>
          </a:p>
          <a:p>
            <a:r>
              <a:rPr lang="en-US" dirty="0"/>
              <a:t>Configuration 1:</a:t>
            </a:r>
          </a:p>
          <a:p>
            <a:pPr lvl="1"/>
            <a:r>
              <a:rPr lang="en-US" dirty="0"/>
              <a:t>eps1 = 13</a:t>
            </a:r>
          </a:p>
          <a:p>
            <a:pPr lvl="1"/>
            <a:r>
              <a:rPr lang="en-US" dirty="0"/>
              <a:t>eps2 = 13</a:t>
            </a:r>
          </a:p>
          <a:p>
            <a:r>
              <a:rPr lang="en-US" dirty="0"/>
              <a:t>Configuration 2:</a:t>
            </a:r>
          </a:p>
          <a:p>
            <a:pPr lvl="1"/>
            <a:r>
              <a:rPr lang="en-US" dirty="0"/>
              <a:t>eps1 = 13</a:t>
            </a:r>
          </a:p>
          <a:p>
            <a:pPr lvl="1"/>
            <a:r>
              <a:rPr lang="en-US" dirty="0"/>
              <a:t>eps2 = 12</a:t>
            </a:r>
          </a:p>
          <a:p>
            <a:r>
              <a:rPr lang="en-US" dirty="0"/>
              <a:t>Configuration 3:</a:t>
            </a:r>
          </a:p>
          <a:p>
            <a:pPr lvl="1"/>
            <a:r>
              <a:rPr lang="en-US" dirty="0"/>
              <a:t>eps1 = 13</a:t>
            </a:r>
          </a:p>
          <a:p>
            <a:pPr lvl="1"/>
            <a:r>
              <a:rPr lang="en-US" dirty="0"/>
              <a:t>eps 2= 1</a:t>
            </a:r>
          </a:p>
          <a:p>
            <a:r>
              <a:rPr lang="en-US" dirty="0"/>
              <a:t>The Floquet periodic condition is applied to the outer boundaries in y-direction to model a 1D photonic crystal repeating in y-direction. </a:t>
            </a:r>
          </a:p>
          <a:p>
            <a:r>
              <a:rPr lang="en-US" dirty="0"/>
              <a:t>The continuity periodic condition is applied to the outer boundaries in x-direction to model the material till infinity in ± x-direction.</a:t>
            </a:r>
          </a:p>
          <a:p>
            <a:endParaRPr lang="en-IN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3273AE-CFBF-4C07-9CB5-ADB6C4930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setup</a:t>
            </a:r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748B83-7296-4613-8E13-E836F4B9A0E5}"/>
              </a:ext>
            </a:extLst>
          </p:cNvPr>
          <p:cNvSpPr txBox="1"/>
          <p:nvPr/>
        </p:nvSpPr>
        <p:spPr>
          <a:xfrm>
            <a:off x="6096000" y="2187773"/>
            <a:ext cx="1519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Material 1 (eps1)</a:t>
            </a:r>
            <a:endParaRPr lang="en-IN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1FE400-28A2-4B95-8E21-FFB2F1D1AA83}"/>
              </a:ext>
            </a:extLst>
          </p:cNvPr>
          <p:cNvSpPr txBox="1"/>
          <p:nvPr/>
        </p:nvSpPr>
        <p:spPr>
          <a:xfrm>
            <a:off x="6117858" y="3244013"/>
            <a:ext cx="1519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Material 2 (eps1)</a:t>
            </a:r>
            <a:endParaRPr lang="en-IN" sz="14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14F208D-EB83-44B1-96E7-47ADDC30EAA9}"/>
              </a:ext>
            </a:extLst>
          </p:cNvPr>
          <p:cNvSpPr/>
          <p:nvPr/>
        </p:nvSpPr>
        <p:spPr>
          <a:xfrm>
            <a:off x="1141412" y="4688473"/>
            <a:ext cx="77739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Reference: </a:t>
            </a:r>
          </a:p>
          <a:p>
            <a:r>
              <a:rPr lang="en-US" sz="800" dirty="0"/>
              <a:t>[1] J.D. </a:t>
            </a:r>
            <a:r>
              <a:rPr lang="en-US" sz="800" dirty="0" err="1"/>
              <a:t>Joannopoulus</a:t>
            </a:r>
            <a:r>
              <a:rPr lang="en-US" sz="800" dirty="0"/>
              <a:t>, R.D. Meade, and J.N. Winn, Photonic Crystals (Modeling the Flow of Light), Princeton University Press, 2008.</a:t>
            </a:r>
            <a:endParaRPr lang="en-IN" sz="800" dirty="0"/>
          </a:p>
        </p:txBody>
      </p:sp>
    </p:spTree>
    <p:extLst>
      <p:ext uri="{BB962C8B-B14F-4D97-AF65-F5344CB8AC3E}">
        <p14:creationId xmlns:p14="http://schemas.microsoft.com/office/powerpoint/2010/main" val="1401592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4822EF4-4FC9-4035-85AE-F7D37B3317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3087" y="1028700"/>
            <a:ext cx="5629275" cy="37528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5C4ECC-5AC6-4DF2-A3F2-EEC273759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1</a:t>
            </a:r>
            <a:endParaRPr lang="en-IN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947C2D55-473F-45A5-8DD8-A20FBFDE271A}"/>
              </a:ext>
            </a:extLst>
          </p:cNvPr>
          <p:cNvSpPr txBox="1">
            <a:spLocks/>
          </p:cNvSpPr>
          <p:nvPr/>
        </p:nvSpPr>
        <p:spPr>
          <a:xfrm>
            <a:off x="2362200" y="4705350"/>
            <a:ext cx="3027178" cy="30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>
              <a:lnSpc>
                <a:spcPct val="100000"/>
              </a:lnSpc>
              <a:spcBef>
                <a:spcPts val="1000"/>
              </a:spcBef>
              <a:buFont typeface="Wingdings" pitchFamily="2" charset="2"/>
              <a:buNone/>
              <a:tabLst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indent="0">
              <a:lnSpc>
                <a:spcPct val="100000"/>
              </a:lnSpc>
              <a:spcBef>
                <a:spcPts val="500"/>
              </a:spcBef>
              <a:buFontTx/>
              <a:buNone/>
              <a:tabLst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indent="0" defTabSz="8064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>
                <a:latin typeface="Lato" panose="020F0502020204030203" pitchFamily="34" charset="0"/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>
                <a:latin typeface="Lato" panose="020F0502020204030203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Dispersion relation for configuration 1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88323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DB0B42B-34E9-45BC-ADE1-15252229ED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3087" y="1028700"/>
            <a:ext cx="5629275" cy="37528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5C4ECC-5AC6-4DF2-A3F2-EEC273759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2</a:t>
            </a:r>
            <a:endParaRPr lang="en-IN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947C2D55-473F-45A5-8DD8-A20FBFDE271A}"/>
              </a:ext>
            </a:extLst>
          </p:cNvPr>
          <p:cNvSpPr txBox="1">
            <a:spLocks/>
          </p:cNvSpPr>
          <p:nvPr/>
        </p:nvSpPr>
        <p:spPr>
          <a:xfrm>
            <a:off x="2362200" y="4705350"/>
            <a:ext cx="3027178" cy="30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>
              <a:lnSpc>
                <a:spcPct val="100000"/>
              </a:lnSpc>
              <a:spcBef>
                <a:spcPts val="1000"/>
              </a:spcBef>
              <a:buFont typeface="Wingdings" pitchFamily="2" charset="2"/>
              <a:buNone/>
              <a:tabLst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indent="0">
              <a:lnSpc>
                <a:spcPct val="100000"/>
              </a:lnSpc>
              <a:spcBef>
                <a:spcPts val="500"/>
              </a:spcBef>
              <a:buFontTx/>
              <a:buNone/>
              <a:tabLst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indent="0" defTabSz="8064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>
                <a:latin typeface="Lato" panose="020F0502020204030203" pitchFamily="34" charset="0"/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>
                <a:latin typeface="Lato" panose="020F0502020204030203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Dispersion relation for configuration 2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56762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78551F0-B3CF-42F9-A643-14B5CCB970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3087" y="1028700"/>
            <a:ext cx="5629275" cy="37528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5C4ECC-5AC6-4DF2-A3F2-EEC273759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3</a:t>
            </a:r>
            <a:endParaRPr lang="en-IN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947C2D55-473F-45A5-8DD8-A20FBFDE271A}"/>
              </a:ext>
            </a:extLst>
          </p:cNvPr>
          <p:cNvSpPr txBox="1">
            <a:spLocks/>
          </p:cNvSpPr>
          <p:nvPr/>
        </p:nvSpPr>
        <p:spPr>
          <a:xfrm>
            <a:off x="2362200" y="4705350"/>
            <a:ext cx="3027178" cy="30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>
              <a:lnSpc>
                <a:spcPct val="100000"/>
              </a:lnSpc>
              <a:spcBef>
                <a:spcPts val="1000"/>
              </a:spcBef>
              <a:buFont typeface="Wingdings" pitchFamily="2" charset="2"/>
              <a:buNone/>
              <a:tabLst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indent="0">
              <a:lnSpc>
                <a:spcPct val="100000"/>
              </a:lnSpc>
              <a:spcBef>
                <a:spcPts val="500"/>
              </a:spcBef>
              <a:buFontTx/>
              <a:buNone/>
              <a:tabLst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indent="0" defTabSz="80645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tabLst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>
                <a:latin typeface="Lato" panose="020F0502020204030203" pitchFamily="34" charset="0"/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>
                <a:latin typeface="Lato" panose="020F0502020204030203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Dispersion relation for configuration 3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14597270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A31D662-4B09-FD40-915E-578D5FC7E514}" vid="{D1BCAEE3-4106-F24B-BAF9-0C2744683F9C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2912BFE-7B6F-124A-9C24-F24CF1F92020}" vid="{842B0FB5-7D74-1443-A34A-FB4C0675576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10156</TotalTime>
  <Words>164</Words>
  <Application>Microsoft Office PowerPoint</Application>
  <PresentationFormat>On-screen Show (16:9)</PresentationFormat>
  <Paragraphs>25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Lato</vt:lpstr>
      <vt:lpstr>Arial</vt:lpstr>
      <vt:lpstr>Wingdings</vt:lpstr>
      <vt:lpstr>Lato Light</vt:lpstr>
      <vt:lpstr>comsol-slide-template-NEW</vt:lpstr>
      <vt:lpstr>1_comsol-slide-template-NEW</vt:lpstr>
      <vt:lpstr>Three Different Configurations of 1D Photonic Crystal</vt:lpstr>
      <vt:lpstr>Model setup</vt:lpstr>
      <vt:lpstr>Configuration 1</vt:lpstr>
      <vt:lpstr>Configuration 2</vt:lpstr>
      <vt:lpstr>Configuration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COMSOL Slide Template</dc:title>
  <dc:creator>Microsoft Office User</dc:creator>
  <cp:lastModifiedBy>Uttam Pal</cp:lastModifiedBy>
  <cp:revision>158</cp:revision>
  <dcterms:created xsi:type="dcterms:W3CDTF">2019-11-14T21:25:40Z</dcterms:created>
  <dcterms:modified xsi:type="dcterms:W3CDTF">2020-10-30T10:16:49Z</dcterms:modified>
</cp:coreProperties>
</file>