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814" r:id="rId1"/>
  </p:sldMasterIdLst>
  <p:notesMasterIdLst>
    <p:notesMasterId r:id="rId13"/>
  </p:notesMasterIdLst>
  <p:handoutMasterIdLst>
    <p:handoutMasterId r:id="rId14"/>
  </p:handoutMasterIdLst>
  <p:sldIdLst>
    <p:sldId id="463" r:id="rId2"/>
    <p:sldId id="518" r:id="rId3"/>
    <p:sldId id="519" r:id="rId4"/>
    <p:sldId id="468" r:id="rId5"/>
    <p:sldId id="467" r:id="rId6"/>
    <p:sldId id="520" r:id="rId7"/>
    <p:sldId id="464" r:id="rId8"/>
    <p:sldId id="466" r:id="rId9"/>
    <p:sldId id="522" r:id="rId10"/>
    <p:sldId id="523" r:id="rId11"/>
    <p:sldId id="524" r:id="rId12"/>
  </p:sldIdLst>
  <p:sldSz cx="9144000" cy="5143500" type="screen16x9"/>
  <p:notesSz cx="6858000" cy="9144000"/>
  <p:embeddedFontLst>
    <p:embeddedFont>
      <p:font typeface="Lato" panose="020F0502020204030203" pitchFamily="34" charset="0"/>
      <p:regular r:id="rId15"/>
      <p:bold r:id="rId16"/>
      <p:italic r:id="rId17"/>
      <p:boldItalic r:id="rId18"/>
    </p:embeddedFont>
    <p:embeddedFont>
      <p:font typeface="Lato Black" panose="020F0A02020204030203" pitchFamily="34" charset="0"/>
      <p:bold r:id="rId19"/>
      <p:italic r:id="rId20"/>
      <p:boldItalic r:id="rId21"/>
    </p:embeddedFont>
    <p:embeddedFont>
      <p:font typeface="Lato Light" panose="020F0302020204030203" pitchFamily="34" charset="0"/>
      <p:regular r:id="rId22"/>
      <p:italic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D7E5"/>
    <a:srgbClr val="84C2EA"/>
    <a:srgbClr val="FFD999"/>
    <a:srgbClr val="F19986"/>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07" autoAdjust="0"/>
    <p:restoredTop sz="96405" autoAdjust="0"/>
  </p:normalViewPr>
  <p:slideViewPr>
    <p:cSldViewPr>
      <p:cViewPr varScale="1">
        <p:scale>
          <a:sx n="207" d="100"/>
          <a:sy n="207" d="100"/>
        </p:scale>
        <p:origin x="594" y="174"/>
      </p:cViewPr>
      <p:guideLst>
        <p:guide orient="horz" pos="1620"/>
        <p:guide pos="2880"/>
      </p:guideLst>
    </p:cSldViewPr>
  </p:slideViewPr>
  <p:outlineViewPr>
    <p:cViewPr>
      <p:scale>
        <a:sx n="33" d="100"/>
        <a:sy n="33" d="100"/>
      </p:scale>
      <p:origin x="0" y="-7446"/>
    </p:cViewPr>
  </p:outlineViewPr>
  <p:notesTextViewPr>
    <p:cViewPr>
      <p:scale>
        <a:sx n="3" d="2"/>
        <a:sy n="3" d="2"/>
      </p:scale>
      <p:origin x="0" y="0"/>
    </p:cViewPr>
  </p:notesTextViewPr>
  <p:sorterViewPr>
    <p:cViewPr>
      <p:scale>
        <a:sx n="1" d="1"/>
        <a:sy n="1" d="1"/>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4.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 Id="rId22" Type="http://schemas.openxmlformats.org/officeDocument/2006/relationships/font" Target="fonts/font8.fntdata"/><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8/8/2022</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8/8/2022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36694323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10</a:t>
            </a:fld>
            <a:endParaRPr lang="en-US"/>
          </a:p>
        </p:txBody>
      </p:sp>
    </p:spTree>
    <p:extLst>
      <p:ext uri="{BB962C8B-B14F-4D97-AF65-F5344CB8AC3E}">
        <p14:creationId xmlns:p14="http://schemas.microsoft.com/office/powerpoint/2010/main" val="30200564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11</a:t>
            </a:fld>
            <a:endParaRPr lang="en-US"/>
          </a:p>
        </p:txBody>
      </p:sp>
    </p:spTree>
    <p:extLst>
      <p:ext uri="{BB962C8B-B14F-4D97-AF65-F5344CB8AC3E}">
        <p14:creationId xmlns:p14="http://schemas.microsoft.com/office/powerpoint/2010/main" val="1351349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2</a:t>
            </a:fld>
            <a:endParaRPr lang="en-US"/>
          </a:p>
        </p:txBody>
      </p:sp>
    </p:spTree>
    <p:extLst>
      <p:ext uri="{BB962C8B-B14F-4D97-AF65-F5344CB8AC3E}">
        <p14:creationId xmlns:p14="http://schemas.microsoft.com/office/powerpoint/2010/main" val="1980625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3</a:t>
            </a:fld>
            <a:endParaRPr lang="en-US"/>
          </a:p>
        </p:txBody>
      </p:sp>
    </p:spTree>
    <p:extLst>
      <p:ext uri="{BB962C8B-B14F-4D97-AF65-F5344CB8AC3E}">
        <p14:creationId xmlns:p14="http://schemas.microsoft.com/office/powerpoint/2010/main" val="926516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4</a:t>
            </a:fld>
            <a:endParaRPr lang="en-US"/>
          </a:p>
        </p:txBody>
      </p:sp>
    </p:spTree>
    <p:extLst>
      <p:ext uri="{BB962C8B-B14F-4D97-AF65-F5344CB8AC3E}">
        <p14:creationId xmlns:p14="http://schemas.microsoft.com/office/powerpoint/2010/main" val="1262714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5</a:t>
            </a:fld>
            <a:endParaRPr lang="en-US"/>
          </a:p>
        </p:txBody>
      </p:sp>
    </p:spTree>
    <p:extLst>
      <p:ext uri="{BB962C8B-B14F-4D97-AF65-F5344CB8AC3E}">
        <p14:creationId xmlns:p14="http://schemas.microsoft.com/office/powerpoint/2010/main" val="19481333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6</a:t>
            </a:fld>
            <a:endParaRPr lang="en-US"/>
          </a:p>
        </p:txBody>
      </p:sp>
    </p:spTree>
    <p:extLst>
      <p:ext uri="{BB962C8B-B14F-4D97-AF65-F5344CB8AC3E}">
        <p14:creationId xmlns:p14="http://schemas.microsoft.com/office/powerpoint/2010/main" val="4275086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7</a:t>
            </a:fld>
            <a:endParaRPr lang="en-US"/>
          </a:p>
        </p:txBody>
      </p:sp>
    </p:spTree>
    <p:extLst>
      <p:ext uri="{BB962C8B-B14F-4D97-AF65-F5344CB8AC3E}">
        <p14:creationId xmlns:p14="http://schemas.microsoft.com/office/powerpoint/2010/main" val="27712634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8</a:t>
            </a:fld>
            <a:endParaRPr lang="en-US"/>
          </a:p>
        </p:txBody>
      </p:sp>
    </p:spTree>
    <p:extLst>
      <p:ext uri="{BB962C8B-B14F-4D97-AF65-F5344CB8AC3E}">
        <p14:creationId xmlns:p14="http://schemas.microsoft.com/office/powerpoint/2010/main" val="9440517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9</a:t>
            </a:fld>
            <a:endParaRPr lang="en-US"/>
          </a:p>
        </p:txBody>
      </p:sp>
    </p:spTree>
    <p:extLst>
      <p:ext uri="{BB962C8B-B14F-4D97-AF65-F5344CB8AC3E}">
        <p14:creationId xmlns:p14="http://schemas.microsoft.com/office/powerpoint/2010/main" val="1837848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26559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628296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382373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8261009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306699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17757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52887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955009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3230757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42073559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103319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157710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072464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0"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7"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1328688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5381156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1286327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8540295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7363916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38848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0705827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823445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924924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5888041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05077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8266540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109669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672274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023312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1068912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2333727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6324296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434741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53077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7776076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912401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593465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4094160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989494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73700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379067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5881480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330262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7930179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85156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41309396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0811543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0128042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56201536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32101178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27140021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2586892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8803481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2173063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70165051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3735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5863644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1933150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93258"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90"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90"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841929"/>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90"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93258"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93258"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6"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6"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6"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4"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4"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4"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55609766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Title, body text, 1 image, 2 captions with title + body V1">
    <p:spTree>
      <p:nvGrpSpPr>
        <p:cNvPr id="1" name=""/>
        <p:cNvGrpSpPr/>
        <p:nvPr/>
      </p:nvGrpSpPr>
      <p:grpSpPr>
        <a:xfrm>
          <a:off x="0" y="0"/>
          <a:ext cx="0" cy="0"/>
          <a:chOff x="0" y="0"/>
          <a:chExt cx="0" cy="0"/>
        </a:xfrm>
      </p:grpSpPr>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228850"/>
            <a:ext cx="2417762" cy="27051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457200" rIns="91440" bIns="9144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457200" rIns="137160" bIns="9144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9144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9144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58094040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3_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3767586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2 image with subtitle + body text, Title V2">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1129836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cSld name="3 images, Title, limited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4460676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cSld name="2 image with list, Title">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spTree>
    <p:extLst>
      <p:ext uri="{BB962C8B-B14F-4D97-AF65-F5344CB8AC3E}">
        <p14:creationId xmlns:p14="http://schemas.microsoft.com/office/powerpoint/2010/main" val="5524979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cSld name="Title, body text, 1 image, 2 subtitles with body text V2">
    <p:spTree>
      <p:nvGrpSpPr>
        <p:cNvPr id="1" name=""/>
        <p:cNvGrpSpPr/>
        <p:nvPr/>
      </p:nvGrpSpPr>
      <p:grpSpPr>
        <a:xfrm>
          <a:off x="0" y="0"/>
          <a:ext cx="0" cy="0"/>
          <a:chOff x="0" y="0"/>
          <a:chExt cx="0" cy="0"/>
        </a:xfrm>
      </p:grpSpPr>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38681846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126726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179466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134796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5994170"/>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 Type="http://schemas.openxmlformats.org/officeDocument/2006/relationships/slideLayout" Target="../slideLayouts/slideLayout7.xml"/><Relationship Id="rId71"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image" Target="../media/image3.png"/><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70"/>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71"/>
          <a:stretch>
            <a:fillRect/>
          </a:stretch>
        </p:blipFill>
        <p:spPr>
          <a:xfrm>
            <a:off x="115778" y="223913"/>
            <a:ext cx="752320" cy="69658"/>
          </a:xfrm>
          <a:prstGeom prst="rect">
            <a:avLst/>
          </a:prstGeom>
        </p:spPr>
      </p:pic>
    </p:spTree>
    <p:extLst>
      <p:ext uri="{BB962C8B-B14F-4D97-AF65-F5344CB8AC3E}">
        <p14:creationId xmlns:p14="http://schemas.microsoft.com/office/powerpoint/2010/main" val="3102669687"/>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 id="2147483828" r:id="rId14"/>
    <p:sldLayoutId id="2147483829" r:id="rId15"/>
    <p:sldLayoutId id="2147483830" r:id="rId16"/>
    <p:sldLayoutId id="2147483831" r:id="rId17"/>
    <p:sldLayoutId id="2147483832" r:id="rId18"/>
    <p:sldLayoutId id="2147483833" r:id="rId19"/>
    <p:sldLayoutId id="2147483834" r:id="rId20"/>
    <p:sldLayoutId id="2147483835" r:id="rId21"/>
    <p:sldLayoutId id="2147483836" r:id="rId22"/>
    <p:sldLayoutId id="2147483837" r:id="rId23"/>
    <p:sldLayoutId id="2147483838" r:id="rId24"/>
    <p:sldLayoutId id="2147483839" r:id="rId25"/>
    <p:sldLayoutId id="2147483840" r:id="rId26"/>
    <p:sldLayoutId id="2147483841" r:id="rId27"/>
    <p:sldLayoutId id="2147483842" r:id="rId28"/>
    <p:sldLayoutId id="2147483843" r:id="rId29"/>
    <p:sldLayoutId id="2147483844" r:id="rId30"/>
    <p:sldLayoutId id="2147483845" r:id="rId31"/>
    <p:sldLayoutId id="2147483846" r:id="rId32"/>
    <p:sldLayoutId id="2147483847" r:id="rId33"/>
    <p:sldLayoutId id="2147483848" r:id="rId34"/>
    <p:sldLayoutId id="2147483849" r:id="rId35"/>
    <p:sldLayoutId id="2147483850" r:id="rId36"/>
    <p:sldLayoutId id="2147483851" r:id="rId37"/>
    <p:sldLayoutId id="2147483852" r:id="rId38"/>
    <p:sldLayoutId id="2147483853" r:id="rId39"/>
    <p:sldLayoutId id="2147483854" r:id="rId40"/>
    <p:sldLayoutId id="2147483855" r:id="rId41"/>
    <p:sldLayoutId id="2147483856" r:id="rId42"/>
    <p:sldLayoutId id="2147483857" r:id="rId43"/>
    <p:sldLayoutId id="2147483858" r:id="rId44"/>
    <p:sldLayoutId id="2147483859" r:id="rId45"/>
    <p:sldLayoutId id="2147483860" r:id="rId46"/>
    <p:sldLayoutId id="2147483861" r:id="rId47"/>
    <p:sldLayoutId id="2147483862" r:id="rId48"/>
    <p:sldLayoutId id="2147483863" r:id="rId49"/>
    <p:sldLayoutId id="2147483864" r:id="rId50"/>
    <p:sldLayoutId id="2147483865" r:id="rId51"/>
    <p:sldLayoutId id="2147483866" r:id="rId52"/>
    <p:sldLayoutId id="2147483867" r:id="rId53"/>
    <p:sldLayoutId id="2147483868" r:id="rId54"/>
    <p:sldLayoutId id="2147483869" r:id="rId55"/>
    <p:sldLayoutId id="2147483870" r:id="rId56"/>
    <p:sldLayoutId id="2147483871" r:id="rId57"/>
    <p:sldLayoutId id="2147483872" r:id="rId58"/>
    <p:sldLayoutId id="2147483873" r:id="rId59"/>
    <p:sldLayoutId id="2147483874" r:id="rId60"/>
    <p:sldLayoutId id="2147483875" r:id="rId61"/>
    <p:sldLayoutId id="2147483876" r:id="rId62"/>
    <p:sldLayoutId id="2147483878" r:id="rId63"/>
    <p:sldLayoutId id="2147483879" r:id="rId64"/>
    <p:sldLayoutId id="2147483880" r:id="rId65"/>
    <p:sldLayoutId id="2147483881" r:id="rId66"/>
    <p:sldLayoutId id="2147483882" r:id="rId67"/>
    <p:sldLayoutId id="2147483883" r:id="rId68"/>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72"/>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8.xml"/></Relationships>
</file>

<file path=ppt/slides/_rels/slide10.xml.rels><?xml version="1.0" encoding="UTF-8" standalone="yes"?>
<Relationships xmlns="http://schemas.openxmlformats.org/package/2006/relationships"><Relationship Id="rId3" Type="http://schemas.openxmlformats.org/officeDocument/2006/relationships/hyperlink" Target="https://www.comsol.com/model/71171"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hyperlink" Target="https://www.comsol.com/model/71171"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hyperlink" Target="https://www.comsol.com/model/71171"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hyperlink" Target="https://www.comsol.com/model/71171" TargetMode="External"/><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hyperlink" Target="https://www.comsol.com/model/71171" TargetMode="Externa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hyperlink" Target="https://www.comsol.com/model/71171"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hyperlink" Target="https://www.comsol.com/model/71171" TargetMode="Externa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hyperlink" Target="https://www.comsol.com/model/71171" TargetMode="Externa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hyperlink" Target="https://www.comsol.com/model/71171"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hyperlink" Target="https://www.comsol.com/model/7117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Optimization Tutorials</a:t>
            </a:r>
          </a:p>
        </p:txBody>
      </p:sp>
      <p:sp>
        <p:nvSpPr>
          <p:cNvPr id="2" name="Text Placeholder 1">
            <a:extLst>
              <a:ext uri="{FF2B5EF4-FFF2-40B4-BE49-F238E27FC236}">
                <a16:creationId xmlns:a16="http://schemas.microsoft.com/office/drawing/2014/main" id="{4C2F867A-31D0-46A0-A097-62C5191811E6}"/>
              </a:ext>
            </a:extLst>
          </p:cNvPr>
          <p:cNvSpPr>
            <a:spLocks noGrp="1"/>
          </p:cNvSpPr>
          <p:nvPr>
            <p:ph type="body" idx="1"/>
          </p:nvPr>
        </p:nvSpPr>
        <p:spPr/>
        <p:txBody>
          <a:bodyPr>
            <a:normAutofit lnSpcReduction="10000"/>
          </a:bodyPr>
          <a:lstStyle/>
          <a:p>
            <a:endParaRPr lang="en-DK"/>
          </a:p>
        </p:txBody>
      </p:sp>
      <p:sp>
        <p:nvSpPr>
          <p:cNvPr id="3" name="Text Placeholder 2">
            <a:extLst>
              <a:ext uri="{FF2B5EF4-FFF2-40B4-BE49-F238E27FC236}">
                <a16:creationId xmlns:a16="http://schemas.microsoft.com/office/drawing/2014/main" id="{B14332ED-A8DF-480B-AB39-4D20BA4EB9D0}"/>
              </a:ext>
            </a:extLst>
          </p:cNvPr>
          <p:cNvSpPr>
            <a:spLocks noGrp="1"/>
          </p:cNvSpPr>
          <p:nvPr>
            <p:ph type="body" idx="10"/>
          </p:nvPr>
        </p:nvSpPr>
        <p:spPr/>
        <p:txBody>
          <a:bodyPr/>
          <a:lstStyle/>
          <a:p>
            <a:endParaRPr lang="en-DK"/>
          </a:p>
        </p:txBody>
      </p:sp>
      <p:sp>
        <p:nvSpPr>
          <p:cNvPr id="5" name="Text Placeholder 4">
            <a:extLst>
              <a:ext uri="{FF2B5EF4-FFF2-40B4-BE49-F238E27FC236}">
                <a16:creationId xmlns:a16="http://schemas.microsoft.com/office/drawing/2014/main" id="{5D0DD291-B47E-4E0F-B192-DB239C653B98}"/>
              </a:ext>
            </a:extLst>
          </p:cNvPr>
          <p:cNvSpPr>
            <a:spLocks noGrp="1"/>
          </p:cNvSpPr>
          <p:nvPr>
            <p:ph type="body" idx="11"/>
          </p:nvPr>
        </p:nvSpPr>
        <p:spPr/>
        <p:txBody>
          <a:bodyPr>
            <a:normAutofit lnSpcReduction="10000"/>
          </a:bodyPr>
          <a:lstStyle/>
          <a:p>
            <a:endParaRPr lang="en-DK"/>
          </a:p>
        </p:txBody>
      </p:sp>
      <p:sp>
        <p:nvSpPr>
          <p:cNvPr id="6" name="Text Placeholder 5">
            <a:extLst>
              <a:ext uri="{FF2B5EF4-FFF2-40B4-BE49-F238E27FC236}">
                <a16:creationId xmlns:a16="http://schemas.microsoft.com/office/drawing/2014/main" id="{AF31A05F-1244-41A8-80E7-2B0B7639DF77}"/>
              </a:ext>
            </a:extLst>
          </p:cNvPr>
          <p:cNvSpPr>
            <a:spLocks noGrp="1"/>
          </p:cNvSpPr>
          <p:nvPr>
            <p:ph type="body" idx="12"/>
          </p:nvPr>
        </p:nvSpPr>
        <p:spPr/>
        <p:txBody>
          <a:bodyPr/>
          <a:lstStyle/>
          <a:p>
            <a:endParaRPr lang="en-DK"/>
          </a:p>
        </p:txBody>
      </p:sp>
    </p:spTree>
    <p:extLst>
      <p:ext uri="{BB962C8B-B14F-4D97-AF65-F5344CB8AC3E}">
        <p14:creationId xmlns:p14="http://schemas.microsoft.com/office/powerpoint/2010/main" val="1381226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66725" y="673894"/>
            <a:ext cx="7077075" cy="669131"/>
          </a:xfrm>
        </p:spPr>
        <p:txBody>
          <a:bodyPr>
            <a:normAutofit/>
          </a:bodyPr>
          <a:lstStyle/>
          <a:p>
            <a:pPr algn="l"/>
            <a:r>
              <a:rPr lang="en-US" sz="2250" dirty="0"/>
              <a:t>Spiral</a:t>
            </a:r>
          </a:p>
        </p:txBody>
      </p:sp>
      <p:sp>
        <p:nvSpPr>
          <p:cNvPr id="6" name="Rectangle 5">
            <a:extLst>
              <a:ext uri="{FF2B5EF4-FFF2-40B4-BE49-F238E27FC236}">
                <a16:creationId xmlns:a16="http://schemas.microsoft.com/office/drawing/2014/main" id="{4D632690-A23D-4E7A-B42E-84E2D4D781F9}"/>
              </a:ext>
            </a:extLst>
          </p:cNvPr>
          <p:cNvSpPr/>
          <p:nvPr/>
        </p:nvSpPr>
        <p:spPr>
          <a:xfrm>
            <a:off x="7391400" y="4629150"/>
            <a:ext cx="1486304" cy="246221"/>
          </a:xfrm>
          <a:prstGeom prst="rect">
            <a:avLst/>
          </a:prstGeom>
        </p:spPr>
        <p:txBody>
          <a:bodyPr wrap="none">
            <a:spAutoFit/>
          </a:bodyPr>
          <a:ls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sz="1000" b="1" u="sng" dirty="0" err="1">
                <a:solidFill>
                  <a:srgbClr val="3B80B6"/>
                </a:solidFill>
                <a:hlinkClick r:id="rId3"/>
              </a:rPr>
              <a:t>Optimization</a:t>
            </a:r>
            <a:r>
              <a:rPr lang="da-DK" sz="1000" b="1" u="sng" dirty="0">
                <a:solidFill>
                  <a:srgbClr val="3B80B6"/>
                </a:solidFill>
                <a:hlinkClick r:id="rId3"/>
              </a:rPr>
              <a:t> </a:t>
            </a:r>
            <a:r>
              <a:rPr lang="da-DK" sz="1000" b="1" u="sng" dirty="0" err="1">
                <a:solidFill>
                  <a:srgbClr val="3B80B6"/>
                </a:solidFill>
                <a:hlinkClick r:id="rId3"/>
              </a:rPr>
              <a:t>Tutorials</a:t>
            </a:r>
            <a:endParaRPr lang="en-DK" sz="1000" b="1" u="sng" dirty="0">
              <a:solidFill>
                <a:srgbClr val="3B80B6"/>
              </a:solidFill>
            </a:endParaRPr>
          </a:p>
        </p:txBody>
      </p:sp>
      <p:sp>
        <p:nvSpPr>
          <p:cNvPr id="5" name="Rectangle 4">
            <a:extLst>
              <a:ext uri="{FF2B5EF4-FFF2-40B4-BE49-F238E27FC236}">
                <a16:creationId xmlns:a16="http://schemas.microsoft.com/office/drawing/2014/main" id="{C585825B-C6C4-4900-81C8-F0286A933B7C}"/>
              </a:ext>
            </a:extLst>
          </p:cNvPr>
          <p:cNvSpPr/>
          <p:nvPr/>
        </p:nvSpPr>
        <p:spPr>
          <a:xfrm>
            <a:off x="424059" y="4018993"/>
            <a:ext cx="3478491" cy="507831"/>
          </a:xfrm>
          <a:prstGeom prst="rect">
            <a:avLst/>
          </a:prstGeom>
          <a:solidFill>
            <a:schemeClr val="bg1"/>
          </a:solidFill>
        </p:spPr>
        <p:txBody>
          <a:bodyPr wrap="square">
            <a:spAutoFit/>
          </a:bodyPr>
          <a:lstStyle/>
          <a:p>
            <a:r>
              <a:rPr lang="en-US" sz="900" dirty="0"/>
              <a:t>Pro Tip: </a:t>
            </a:r>
            <a:r>
              <a:rPr lang="en-US" sz="900" dirty="0" err="1"/>
              <a:t>Nelder</a:t>
            </a:r>
            <a:r>
              <a:rPr lang="en-US" sz="900" dirty="0"/>
              <a:t>-Mead/BOBYQA do well on this problem. SNOPT/IPOPT can also succeed given enough iterations, but GCMMA/MMA tend to surrender.</a:t>
            </a:r>
            <a:endParaRPr lang="en-DK" sz="900" dirty="0"/>
          </a:p>
        </p:txBody>
      </p:sp>
      <p:pic>
        <p:nvPicPr>
          <p:cNvPr id="18" name="Picture 17">
            <a:extLst>
              <a:ext uri="{FF2B5EF4-FFF2-40B4-BE49-F238E27FC236}">
                <a16:creationId xmlns:a16="http://schemas.microsoft.com/office/drawing/2014/main" id="{87FE9288-8BAF-00D5-2D3A-B2E770B6069C}"/>
              </a:ext>
            </a:extLst>
          </p:cNvPr>
          <p:cNvPicPr>
            <a:picLocks noChangeAspect="1"/>
          </p:cNvPicPr>
          <p:nvPr/>
        </p:nvPicPr>
        <p:blipFill>
          <a:blip r:embed="rId4"/>
          <a:stretch>
            <a:fillRect/>
          </a:stretch>
        </p:blipFill>
        <p:spPr>
          <a:xfrm>
            <a:off x="2471541" y="367556"/>
            <a:ext cx="6248401" cy="4035324"/>
          </a:xfrm>
          <a:prstGeom prst="rect">
            <a:avLst/>
          </a:prstGeom>
        </p:spPr>
      </p:pic>
    </p:spTree>
    <p:extLst>
      <p:ext uri="{BB962C8B-B14F-4D97-AF65-F5344CB8AC3E}">
        <p14:creationId xmlns:p14="http://schemas.microsoft.com/office/powerpoint/2010/main" val="11846435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FB65734-D8B8-08CA-976A-5AEBBF467E34}"/>
              </a:ext>
            </a:extLst>
          </p:cNvPr>
          <p:cNvPicPr>
            <a:picLocks noChangeAspect="1"/>
          </p:cNvPicPr>
          <p:nvPr/>
        </p:nvPicPr>
        <p:blipFill>
          <a:blip r:embed="rId3"/>
          <a:stretch>
            <a:fillRect/>
          </a:stretch>
        </p:blipFill>
        <p:spPr>
          <a:xfrm>
            <a:off x="2471541" y="364399"/>
            <a:ext cx="6248401" cy="4038481"/>
          </a:xfrm>
          <a:prstGeom prst="rect">
            <a:avLst/>
          </a:prstGeom>
        </p:spPr>
      </p:pic>
      <p:sp>
        <p:nvSpPr>
          <p:cNvPr id="4" name="Title 3"/>
          <p:cNvSpPr>
            <a:spLocks noGrp="1"/>
          </p:cNvSpPr>
          <p:nvPr>
            <p:ph type="ctrTitle"/>
          </p:nvPr>
        </p:nvSpPr>
        <p:spPr>
          <a:xfrm>
            <a:off x="466725" y="673894"/>
            <a:ext cx="7077075" cy="669131"/>
          </a:xfrm>
        </p:spPr>
        <p:txBody>
          <a:bodyPr>
            <a:normAutofit/>
          </a:bodyPr>
          <a:lstStyle/>
          <a:p>
            <a:pPr algn="l"/>
            <a:r>
              <a:rPr lang="en-US" sz="2250" dirty="0"/>
              <a:t>Pyramid</a:t>
            </a:r>
          </a:p>
        </p:txBody>
      </p:sp>
      <p:sp>
        <p:nvSpPr>
          <p:cNvPr id="6" name="Rectangle 5">
            <a:extLst>
              <a:ext uri="{FF2B5EF4-FFF2-40B4-BE49-F238E27FC236}">
                <a16:creationId xmlns:a16="http://schemas.microsoft.com/office/drawing/2014/main" id="{4D632690-A23D-4E7A-B42E-84E2D4D781F9}"/>
              </a:ext>
            </a:extLst>
          </p:cNvPr>
          <p:cNvSpPr/>
          <p:nvPr/>
        </p:nvSpPr>
        <p:spPr>
          <a:xfrm>
            <a:off x="7391400" y="4629150"/>
            <a:ext cx="1486304" cy="246221"/>
          </a:xfrm>
          <a:prstGeom prst="rect">
            <a:avLst/>
          </a:prstGeom>
        </p:spPr>
        <p:txBody>
          <a:bodyPr wrap="none">
            <a:spAutoFit/>
          </a:bodyPr>
          <a:ls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sz="1000" b="1" u="sng" dirty="0" err="1">
                <a:solidFill>
                  <a:srgbClr val="3B80B6"/>
                </a:solidFill>
                <a:hlinkClick r:id="rId4"/>
              </a:rPr>
              <a:t>Optimization</a:t>
            </a:r>
            <a:r>
              <a:rPr lang="da-DK" sz="1000" b="1" u="sng" dirty="0">
                <a:solidFill>
                  <a:srgbClr val="3B80B6"/>
                </a:solidFill>
                <a:hlinkClick r:id="rId4"/>
              </a:rPr>
              <a:t> </a:t>
            </a:r>
            <a:r>
              <a:rPr lang="da-DK" sz="1000" b="1" u="sng" dirty="0" err="1">
                <a:solidFill>
                  <a:srgbClr val="3B80B6"/>
                </a:solidFill>
                <a:hlinkClick r:id="rId4"/>
              </a:rPr>
              <a:t>Tutorials</a:t>
            </a:r>
            <a:endParaRPr lang="en-DK" sz="1000" b="1" u="sng" dirty="0">
              <a:solidFill>
                <a:srgbClr val="3B80B6"/>
              </a:solidFill>
            </a:endParaRPr>
          </a:p>
        </p:txBody>
      </p:sp>
      <p:sp>
        <p:nvSpPr>
          <p:cNvPr id="5" name="Rectangle 4">
            <a:extLst>
              <a:ext uri="{FF2B5EF4-FFF2-40B4-BE49-F238E27FC236}">
                <a16:creationId xmlns:a16="http://schemas.microsoft.com/office/drawing/2014/main" id="{C585825B-C6C4-4900-81C8-F0286A933B7C}"/>
              </a:ext>
            </a:extLst>
          </p:cNvPr>
          <p:cNvSpPr/>
          <p:nvPr/>
        </p:nvSpPr>
        <p:spPr>
          <a:xfrm>
            <a:off x="424059" y="4018993"/>
            <a:ext cx="3478491" cy="507831"/>
          </a:xfrm>
          <a:prstGeom prst="rect">
            <a:avLst/>
          </a:prstGeom>
          <a:solidFill>
            <a:schemeClr val="bg1"/>
          </a:solidFill>
        </p:spPr>
        <p:txBody>
          <a:bodyPr wrap="square">
            <a:spAutoFit/>
          </a:bodyPr>
          <a:lstStyle/>
          <a:p>
            <a:r>
              <a:rPr lang="en-US" sz="900" dirty="0"/>
              <a:t>Pro Tip: </a:t>
            </a:r>
            <a:r>
              <a:rPr lang="en-US" sz="900" dirty="0" err="1"/>
              <a:t>Nelder</a:t>
            </a:r>
            <a:r>
              <a:rPr lang="en-US" sz="900" dirty="0"/>
              <a:t>-Mead/BOBYQA do well on this problem, but IPOPT/SNOPT/MMA can have difficulties converging due to the discontinuity of the slope at the optimum.</a:t>
            </a:r>
            <a:endParaRPr lang="en-DK" sz="900" dirty="0"/>
          </a:p>
        </p:txBody>
      </p:sp>
    </p:spTree>
    <p:extLst>
      <p:ext uri="{BB962C8B-B14F-4D97-AF65-F5344CB8AC3E}">
        <p14:creationId xmlns:p14="http://schemas.microsoft.com/office/powerpoint/2010/main" val="1363690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DFC79D7-D549-4D0D-82C6-4E8AB06F1DE7}"/>
              </a:ext>
            </a:extLst>
          </p:cNvPr>
          <p:cNvPicPr>
            <a:picLocks noChangeAspect="1"/>
          </p:cNvPicPr>
          <p:nvPr/>
        </p:nvPicPr>
        <p:blipFill>
          <a:blip r:embed="rId3"/>
          <a:stretch>
            <a:fillRect/>
          </a:stretch>
        </p:blipFill>
        <p:spPr>
          <a:xfrm>
            <a:off x="2324266" y="1069328"/>
            <a:ext cx="6219018" cy="3483622"/>
          </a:xfrm>
          <a:prstGeom prst="rect">
            <a:avLst/>
          </a:prstGeom>
        </p:spPr>
      </p:pic>
      <p:sp>
        <p:nvSpPr>
          <p:cNvPr id="4" name="Title 3"/>
          <p:cNvSpPr>
            <a:spLocks noGrp="1"/>
          </p:cNvSpPr>
          <p:nvPr>
            <p:ph type="ctrTitle"/>
          </p:nvPr>
        </p:nvSpPr>
        <p:spPr>
          <a:xfrm>
            <a:off x="466725" y="673894"/>
            <a:ext cx="7077075" cy="669131"/>
          </a:xfrm>
        </p:spPr>
        <p:txBody>
          <a:bodyPr>
            <a:normAutofit fontScale="90000"/>
          </a:bodyPr>
          <a:lstStyle/>
          <a:p>
            <a:pPr algn="l"/>
            <a:r>
              <a:rPr lang="en-US" sz="2250" dirty="0" err="1"/>
              <a:t>Rosenbrock</a:t>
            </a:r>
            <a:r>
              <a:rPr lang="en-US" sz="2250" dirty="0"/>
              <a:t> </a:t>
            </a:r>
            <a:br>
              <a:rPr lang="en-US" sz="2250" dirty="0"/>
            </a:br>
            <a:r>
              <a:rPr lang="en-US" sz="2250" dirty="0"/>
              <a:t>function</a:t>
            </a:r>
          </a:p>
        </p:txBody>
      </p:sp>
      <p:sp>
        <p:nvSpPr>
          <p:cNvPr id="2" name="Rectangle 1">
            <a:extLst>
              <a:ext uri="{FF2B5EF4-FFF2-40B4-BE49-F238E27FC236}">
                <a16:creationId xmlns:a16="http://schemas.microsoft.com/office/drawing/2014/main" id="{19436E64-1605-4147-A2E1-DCE1917963A7}"/>
              </a:ext>
            </a:extLst>
          </p:cNvPr>
          <p:cNvSpPr/>
          <p:nvPr/>
        </p:nvSpPr>
        <p:spPr>
          <a:xfrm>
            <a:off x="438348" y="3904693"/>
            <a:ext cx="3713162" cy="646331"/>
          </a:xfrm>
          <a:prstGeom prst="rect">
            <a:avLst/>
          </a:prstGeom>
          <a:solidFill>
            <a:schemeClr val="bg1"/>
          </a:solidFill>
        </p:spPr>
        <p:txBody>
          <a:bodyPr wrap="square">
            <a:spAutoFit/>
          </a:bodyPr>
          <a:lstStyle/>
          <a:p>
            <a:r>
              <a:rPr lang="en-US" sz="900" dirty="0"/>
              <a:t>Pro Tip: The minimum is in a narrow and curved valley, which slows the progress of most first order methods. IPOPT, SNOPT, BOBYQA and </a:t>
            </a:r>
            <a:r>
              <a:rPr lang="en-US" sz="900" dirty="0" err="1"/>
              <a:t>Nelder</a:t>
            </a:r>
            <a:r>
              <a:rPr lang="en-US" sz="900" dirty="0"/>
              <a:t>-Mead are able to find the minimum at (1,1). GCMMA can also make it, if the tolerance is decreased.</a:t>
            </a:r>
            <a:endParaRPr lang="en-DK" sz="900" dirty="0"/>
          </a:p>
        </p:txBody>
      </p:sp>
      <p:sp>
        <p:nvSpPr>
          <p:cNvPr id="5" name="Rectangle 4">
            <a:extLst>
              <a:ext uri="{FF2B5EF4-FFF2-40B4-BE49-F238E27FC236}">
                <a16:creationId xmlns:a16="http://schemas.microsoft.com/office/drawing/2014/main" id="{4CAF203B-0AF2-449B-9C67-F65A433E2731}"/>
              </a:ext>
            </a:extLst>
          </p:cNvPr>
          <p:cNvSpPr/>
          <p:nvPr/>
        </p:nvSpPr>
        <p:spPr>
          <a:xfrm>
            <a:off x="7391400" y="4629150"/>
            <a:ext cx="1486304" cy="246221"/>
          </a:xfrm>
          <a:prstGeom prst="rect">
            <a:avLst/>
          </a:prstGeom>
        </p:spPr>
        <p:txBody>
          <a:bodyPr wrap="none">
            <a:spAutoFit/>
          </a:bodyPr>
          <a:ls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sz="1000" b="1" u="sng" dirty="0" err="1">
                <a:solidFill>
                  <a:srgbClr val="3B80B6"/>
                </a:solidFill>
                <a:hlinkClick r:id="rId4"/>
              </a:rPr>
              <a:t>Optimization</a:t>
            </a:r>
            <a:r>
              <a:rPr lang="da-DK" sz="1000" b="1" u="sng" dirty="0">
                <a:solidFill>
                  <a:srgbClr val="3B80B6"/>
                </a:solidFill>
                <a:hlinkClick r:id="rId4"/>
              </a:rPr>
              <a:t> </a:t>
            </a:r>
            <a:r>
              <a:rPr lang="da-DK" sz="1000" b="1" u="sng" dirty="0" err="1">
                <a:solidFill>
                  <a:srgbClr val="3B80B6"/>
                </a:solidFill>
                <a:hlinkClick r:id="rId4"/>
              </a:rPr>
              <a:t>Tutorials</a:t>
            </a:r>
            <a:endParaRPr lang="en-DK" sz="1000" b="1" u="sng" dirty="0">
              <a:solidFill>
                <a:srgbClr val="3B80B6"/>
              </a:solidFill>
            </a:endParaRPr>
          </a:p>
        </p:txBody>
      </p:sp>
    </p:spTree>
    <p:extLst>
      <p:ext uri="{BB962C8B-B14F-4D97-AF65-F5344CB8AC3E}">
        <p14:creationId xmlns:p14="http://schemas.microsoft.com/office/powerpoint/2010/main" val="1404726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4DE96BE-464F-45B8-912B-0CFB5E18FE70}"/>
              </a:ext>
            </a:extLst>
          </p:cNvPr>
          <p:cNvPicPr>
            <a:picLocks noChangeAspect="1"/>
          </p:cNvPicPr>
          <p:nvPr/>
        </p:nvPicPr>
        <p:blipFill>
          <a:blip r:embed="rId3"/>
          <a:stretch>
            <a:fillRect/>
          </a:stretch>
        </p:blipFill>
        <p:spPr>
          <a:xfrm>
            <a:off x="2324264" y="1020368"/>
            <a:ext cx="6219019" cy="3782953"/>
          </a:xfrm>
          <a:prstGeom prst="rect">
            <a:avLst/>
          </a:prstGeom>
        </p:spPr>
      </p:pic>
      <p:sp>
        <p:nvSpPr>
          <p:cNvPr id="4" name="Title 3"/>
          <p:cNvSpPr>
            <a:spLocks noGrp="1"/>
          </p:cNvSpPr>
          <p:nvPr>
            <p:ph type="ctrTitle"/>
          </p:nvPr>
        </p:nvSpPr>
        <p:spPr>
          <a:xfrm>
            <a:off x="466725" y="673894"/>
            <a:ext cx="7077075" cy="669131"/>
          </a:xfrm>
        </p:spPr>
        <p:txBody>
          <a:bodyPr>
            <a:normAutofit/>
          </a:bodyPr>
          <a:lstStyle/>
          <a:p>
            <a:pPr algn="l"/>
            <a:r>
              <a:rPr lang="en-US" sz="2250" dirty="0"/>
              <a:t>Quadratic</a:t>
            </a:r>
          </a:p>
        </p:txBody>
      </p:sp>
      <p:sp>
        <p:nvSpPr>
          <p:cNvPr id="5" name="Rectangle 4">
            <a:extLst>
              <a:ext uri="{FF2B5EF4-FFF2-40B4-BE49-F238E27FC236}">
                <a16:creationId xmlns:a16="http://schemas.microsoft.com/office/drawing/2014/main" id="{35BE49C2-1E13-441B-AD8C-9F7229A4DEA9}"/>
              </a:ext>
            </a:extLst>
          </p:cNvPr>
          <p:cNvSpPr/>
          <p:nvPr/>
        </p:nvSpPr>
        <p:spPr>
          <a:xfrm>
            <a:off x="438347" y="3904693"/>
            <a:ext cx="3676453" cy="784830"/>
          </a:xfrm>
          <a:prstGeom prst="rect">
            <a:avLst/>
          </a:prstGeom>
          <a:solidFill>
            <a:schemeClr val="bg1"/>
          </a:solidFill>
        </p:spPr>
        <p:txBody>
          <a:bodyPr wrap="square">
            <a:spAutoFit/>
          </a:bodyPr>
          <a:lstStyle/>
          <a:p>
            <a:r>
              <a:rPr lang="en-US" sz="900" dirty="0"/>
              <a:t>Pro Tip: This convex function has a minimum at (1,1) and it is quadratic, so it is </a:t>
            </a:r>
            <a:r>
              <a:rPr lang="en-US" sz="900" dirty="0" err="1"/>
              <a:t>usefull</a:t>
            </a:r>
            <a:r>
              <a:rPr lang="en-US" sz="900" dirty="0"/>
              <a:t> for comparing the constraint handling strategies of the methods. BOBYQA will violate the x+y-1&lt;0 constraint. The gradient based methods do well on this linear constraint, but the story is different for (x+y-1)^3&lt;0.</a:t>
            </a:r>
            <a:endParaRPr lang="en-DK" sz="900" dirty="0"/>
          </a:p>
        </p:txBody>
      </p:sp>
      <p:pic>
        <p:nvPicPr>
          <p:cNvPr id="6" name="Picture 5">
            <a:extLst>
              <a:ext uri="{FF2B5EF4-FFF2-40B4-BE49-F238E27FC236}">
                <a16:creationId xmlns:a16="http://schemas.microsoft.com/office/drawing/2014/main" id="{D1188A49-E8EB-448F-97E2-90321C0EB270}"/>
              </a:ext>
            </a:extLst>
          </p:cNvPr>
          <p:cNvPicPr>
            <a:picLocks noChangeAspect="1"/>
          </p:cNvPicPr>
          <p:nvPr/>
        </p:nvPicPr>
        <p:blipFill rotWithShape="1">
          <a:blip r:embed="rId4"/>
          <a:srcRect l="2237" t="63265" r="93885" b="33832"/>
          <a:stretch/>
        </p:blipFill>
        <p:spPr>
          <a:xfrm>
            <a:off x="2387799" y="3153966"/>
            <a:ext cx="241101" cy="103585"/>
          </a:xfrm>
          <a:prstGeom prst="rect">
            <a:avLst/>
          </a:prstGeom>
        </p:spPr>
      </p:pic>
      <p:sp>
        <p:nvSpPr>
          <p:cNvPr id="8" name="Rectangle 7">
            <a:extLst>
              <a:ext uri="{FF2B5EF4-FFF2-40B4-BE49-F238E27FC236}">
                <a16:creationId xmlns:a16="http://schemas.microsoft.com/office/drawing/2014/main" id="{C5727B7F-7F68-4931-A9B9-7FC94D09A4A3}"/>
              </a:ext>
            </a:extLst>
          </p:cNvPr>
          <p:cNvSpPr/>
          <p:nvPr/>
        </p:nvSpPr>
        <p:spPr>
          <a:xfrm>
            <a:off x="7391400" y="4629150"/>
            <a:ext cx="1486304" cy="246221"/>
          </a:xfrm>
          <a:prstGeom prst="rect">
            <a:avLst/>
          </a:prstGeom>
        </p:spPr>
        <p:txBody>
          <a:bodyPr wrap="none">
            <a:spAutoFit/>
          </a:bodyPr>
          <a:ls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sz="1000" b="1" u="sng" dirty="0" err="1">
                <a:solidFill>
                  <a:srgbClr val="3B80B6"/>
                </a:solidFill>
                <a:hlinkClick r:id="rId5"/>
              </a:rPr>
              <a:t>Optimization</a:t>
            </a:r>
            <a:r>
              <a:rPr lang="da-DK" sz="1000" b="1" u="sng" dirty="0">
                <a:solidFill>
                  <a:srgbClr val="3B80B6"/>
                </a:solidFill>
                <a:hlinkClick r:id="rId5"/>
              </a:rPr>
              <a:t> </a:t>
            </a:r>
            <a:r>
              <a:rPr lang="da-DK" sz="1000" b="1" u="sng" dirty="0" err="1">
                <a:solidFill>
                  <a:srgbClr val="3B80B6"/>
                </a:solidFill>
                <a:hlinkClick r:id="rId5"/>
              </a:rPr>
              <a:t>Tutorials</a:t>
            </a:r>
            <a:endParaRPr lang="en-DK" sz="1000" b="1" u="sng" dirty="0">
              <a:solidFill>
                <a:srgbClr val="3B80B6"/>
              </a:solidFill>
            </a:endParaRPr>
          </a:p>
        </p:txBody>
      </p:sp>
    </p:spTree>
    <p:extLst>
      <p:ext uri="{BB962C8B-B14F-4D97-AF65-F5344CB8AC3E}">
        <p14:creationId xmlns:p14="http://schemas.microsoft.com/office/powerpoint/2010/main" val="1348830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66725" y="673894"/>
            <a:ext cx="7077075" cy="669131"/>
          </a:xfrm>
        </p:spPr>
        <p:txBody>
          <a:bodyPr>
            <a:normAutofit/>
          </a:bodyPr>
          <a:lstStyle/>
          <a:p>
            <a:pPr algn="l"/>
            <a:r>
              <a:rPr lang="en-US" sz="2250" dirty="0" err="1"/>
              <a:t>Himmelblau</a:t>
            </a:r>
            <a:endParaRPr lang="en-US" sz="2250" dirty="0"/>
          </a:p>
        </p:txBody>
      </p:sp>
      <p:pic>
        <p:nvPicPr>
          <p:cNvPr id="8" name="Picture 7">
            <a:extLst>
              <a:ext uri="{FF2B5EF4-FFF2-40B4-BE49-F238E27FC236}">
                <a16:creationId xmlns:a16="http://schemas.microsoft.com/office/drawing/2014/main" id="{31B4C052-5C43-4159-85ED-5A2EFCF4B75E}"/>
              </a:ext>
            </a:extLst>
          </p:cNvPr>
          <p:cNvPicPr>
            <a:picLocks noChangeAspect="1"/>
          </p:cNvPicPr>
          <p:nvPr/>
        </p:nvPicPr>
        <p:blipFill rotWithShape="1">
          <a:blip r:embed="rId3"/>
          <a:srcRect l="2372" t="60592" r="91782" b="36528"/>
          <a:stretch/>
        </p:blipFill>
        <p:spPr>
          <a:xfrm>
            <a:off x="2396729" y="3062526"/>
            <a:ext cx="363617" cy="102870"/>
          </a:xfrm>
          <a:prstGeom prst="rect">
            <a:avLst/>
          </a:prstGeom>
        </p:spPr>
      </p:pic>
      <p:pic>
        <p:nvPicPr>
          <p:cNvPr id="3" name="Picture 2">
            <a:extLst>
              <a:ext uri="{FF2B5EF4-FFF2-40B4-BE49-F238E27FC236}">
                <a16:creationId xmlns:a16="http://schemas.microsoft.com/office/drawing/2014/main" id="{A62896B3-05EE-437B-AE3A-20435776E1A9}"/>
              </a:ext>
            </a:extLst>
          </p:cNvPr>
          <p:cNvPicPr>
            <a:picLocks noChangeAspect="1"/>
          </p:cNvPicPr>
          <p:nvPr/>
        </p:nvPicPr>
        <p:blipFill>
          <a:blip r:embed="rId4"/>
          <a:stretch>
            <a:fillRect/>
          </a:stretch>
        </p:blipFill>
        <p:spPr>
          <a:xfrm>
            <a:off x="2324266" y="1008459"/>
            <a:ext cx="6381387" cy="3577368"/>
          </a:xfrm>
          <a:prstGeom prst="rect">
            <a:avLst/>
          </a:prstGeom>
        </p:spPr>
      </p:pic>
      <p:sp>
        <p:nvSpPr>
          <p:cNvPr id="5" name="Rectangle 4">
            <a:extLst>
              <a:ext uri="{FF2B5EF4-FFF2-40B4-BE49-F238E27FC236}">
                <a16:creationId xmlns:a16="http://schemas.microsoft.com/office/drawing/2014/main" id="{9E490DF3-E3E3-48CC-ACBA-CFE8C415A682}"/>
              </a:ext>
            </a:extLst>
          </p:cNvPr>
          <p:cNvSpPr/>
          <p:nvPr/>
        </p:nvSpPr>
        <p:spPr>
          <a:xfrm>
            <a:off x="438347" y="3904693"/>
            <a:ext cx="3712739" cy="646331"/>
          </a:xfrm>
          <a:prstGeom prst="rect">
            <a:avLst/>
          </a:prstGeom>
          <a:solidFill>
            <a:schemeClr val="bg1"/>
          </a:solidFill>
        </p:spPr>
        <p:txBody>
          <a:bodyPr wrap="square">
            <a:spAutoFit/>
          </a:bodyPr>
          <a:lstStyle/>
          <a:p>
            <a:r>
              <a:rPr lang="en-US" sz="900" dirty="0"/>
              <a:t>Pro Tip: All the optimizers will find different minima depending on the initial guess. If the scale is not set correctly, the optimizer might converge to a minima far from the initial guess. In example starting IPOPT,  MMA , COBYLA,  or </a:t>
            </a:r>
            <a:r>
              <a:rPr lang="en-US" sz="900" dirty="0" err="1"/>
              <a:t>Nelder</a:t>
            </a:r>
            <a:r>
              <a:rPr lang="en-US" sz="900" dirty="0"/>
              <a:t>-Mead from (5,0) with scales of 100.</a:t>
            </a:r>
            <a:endParaRPr lang="en-DK" sz="900" dirty="0"/>
          </a:p>
        </p:txBody>
      </p:sp>
      <p:sp>
        <p:nvSpPr>
          <p:cNvPr id="9" name="Rectangle 8">
            <a:extLst>
              <a:ext uri="{FF2B5EF4-FFF2-40B4-BE49-F238E27FC236}">
                <a16:creationId xmlns:a16="http://schemas.microsoft.com/office/drawing/2014/main" id="{D3B6ADFD-819B-4B9C-B5BD-E6906A611596}"/>
              </a:ext>
            </a:extLst>
          </p:cNvPr>
          <p:cNvSpPr/>
          <p:nvPr/>
        </p:nvSpPr>
        <p:spPr>
          <a:xfrm>
            <a:off x="7391400" y="4629150"/>
            <a:ext cx="1486304" cy="246221"/>
          </a:xfrm>
          <a:prstGeom prst="rect">
            <a:avLst/>
          </a:prstGeom>
        </p:spPr>
        <p:txBody>
          <a:bodyPr wrap="none">
            <a:spAutoFit/>
          </a:bodyPr>
          <a:ls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sz="1000" b="1" u="sng" dirty="0" err="1">
                <a:solidFill>
                  <a:srgbClr val="3B80B6"/>
                </a:solidFill>
                <a:hlinkClick r:id="rId5"/>
              </a:rPr>
              <a:t>Optimization</a:t>
            </a:r>
            <a:r>
              <a:rPr lang="da-DK" sz="1000" b="1" u="sng" dirty="0">
                <a:solidFill>
                  <a:srgbClr val="3B80B6"/>
                </a:solidFill>
                <a:hlinkClick r:id="rId5"/>
              </a:rPr>
              <a:t> </a:t>
            </a:r>
            <a:r>
              <a:rPr lang="da-DK" sz="1000" b="1" u="sng" dirty="0" err="1">
                <a:solidFill>
                  <a:srgbClr val="3B80B6"/>
                </a:solidFill>
                <a:hlinkClick r:id="rId5"/>
              </a:rPr>
              <a:t>Tutorials</a:t>
            </a:r>
            <a:endParaRPr lang="en-DK" sz="1000" b="1" u="sng" dirty="0">
              <a:solidFill>
                <a:srgbClr val="3B80B6"/>
              </a:solidFill>
            </a:endParaRPr>
          </a:p>
        </p:txBody>
      </p:sp>
    </p:spTree>
    <p:extLst>
      <p:ext uri="{BB962C8B-B14F-4D97-AF65-F5344CB8AC3E}">
        <p14:creationId xmlns:p14="http://schemas.microsoft.com/office/powerpoint/2010/main" val="23434268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87BC045-29C9-4F4A-BD9F-590CBB1C090B}"/>
              </a:ext>
            </a:extLst>
          </p:cNvPr>
          <p:cNvPicPr>
            <a:picLocks noChangeAspect="1"/>
          </p:cNvPicPr>
          <p:nvPr/>
        </p:nvPicPr>
        <p:blipFill>
          <a:blip r:embed="rId3"/>
          <a:stretch>
            <a:fillRect/>
          </a:stretch>
        </p:blipFill>
        <p:spPr>
          <a:xfrm>
            <a:off x="2324266" y="1047750"/>
            <a:ext cx="6219018" cy="3493939"/>
          </a:xfrm>
          <a:prstGeom prst="rect">
            <a:avLst/>
          </a:prstGeom>
        </p:spPr>
      </p:pic>
      <p:sp>
        <p:nvSpPr>
          <p:cNvPr id="4" name="Title 3"/>
          <p:cNvSpPr>
            <a:spLocks noGrp="1"/>
          </p:cNvSpPr>
          <p:nvPr>
            <p:ph type="ctrTitle"/>
          </p:nvPr>
        </p:nvSpPr>
        <p:spPr>
          <a:xfrm>
            <a:off x="466725" y="673894"/>
            <a:ext cx="7077075" cy="669131"/>
          </a:xfrm>
        </p:spPr>
        <p:txBody>
          <a:bodyPr>
            <a:normAutofit/>
          </a:bodyPr>
          <a:lstStyle/>
          <a:p>
            <a:pPr algn="l"/>
            <a:r>
              <a:rPr lang="en-US" sz="2250" dirty="0" err="1"/>
              <a:t>Rastrigin</a:t>
            </a:r>
            <a:endParaRPr lang="en-US" sz="2250" dirty="0"/>
          </a:p>
        </p:txBody>
      </p:sp>
      <p:sp>
        <p:nvSpPr>
          <p:cNvPr id="5" name="Rectangle 4">
            <a:extLst>
              <a:ext uri="{FF2B5EF4-FFF2-40B4-BE49-F238E27FC236}">
                <a16:creationId xmlns:a16="http://schemas.microsoft.com/office/drawing/2014/main" id="{B37812C8-7065-4B07-AE6D-F4B8C534D816}"/>
              </a:ext>
            </a:extLst>
          </p:cNvPr>
          <p:cNvSpPr/>
          <p:nvPr/>
        </p:nvSpPr>
        <p:spPr>
          <a:xfrm>
            <a:off x="683481" y="3904692"/>
            <a:ext cx="3478491" cy="369332"/>
          </a:xfrm>
          <a:prstGeom prst="rect">
            <a:avLst/>
          </a:prstGeom>
          <a:solidFill>
            <a:schemeClr val="bg1"/>
          </a:solidFill>
        </p:spPr>
        <p:txBody>
          <a:bodyPr wrap="square">
            <a:spAutoFit/>
          </a:bodyPr>
          <a:lstStyle/>
          <a:p>
            <a:r>
              <a:rPr lang="en-US" sz="900" dirty="0"/>
              <a:t>Pro Tip: This function has many local minima, so it only possible to find the minimum at (1,1), if the optimizers starts close to it.</a:t>
            </a:r>
            <a:endParaRPr lang="en-DK" sz="900" dirty="0"/>
          </a:p>
        </p:txBody>
      </p:sp>
      <p:sp>
        <p:nvSpPr>
          <p:cNvPr id="6" name="Rectangle 5">
            <a:extLst>
              <a:ext uri="{FF2B5EF4-FFF2-40B4-BE49-F238E27FC236}">
                <a16:creationId xmlns:a16="http://schemas.microsoft.com/office/drawing/2014/main" id="{43BAC19B-C1A1-47BB-AF23-1509506C6E47}"/>
              </a:ext>
            </a:extLst>
          </p:cNvPr>
          <p:cNvSpPr/>
          <p:nvPr/>
        </p:nvSpPr>
        <p:spPr>
          <a:xfrm>
            <a:off x="7391400" y="4629150"/>
            <a:ext cx="1486304" cy="246221"/>
          </a:xfrm>
          <a:prstGeom prst="rect">
            <a:avLst/>
          </a:prstGeom>
        </p:spPr>
        <p:txBody>
          <a:bodyPr wrap="none">
            <a:spAutoFit/>
          </a:bodyPr>
          <a:ls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sz="1000" b="1" u="sng" dirty="0" err="1">
                <a:solidFill>
                  <a:srgbClr val="3B80B6"/>
                </a:solidFill>
                <a:hlinkClick r:id="rId4"/>
              </a:rPr>
              <a:t>Optimization</a:t>
            </a:r>
            <a:r>
              <a:rPr lang="da-DK" sz="1000" b="1" u="sng" dirty="0">
                <a:solidFill>
                  <a:srgbClr val="3B80B6"/>
                </a:solidFill>
                <a:hlinkClick r:id="rId4"/>
              </a:rPr>
              <a:t> </a:t>
            </a:r>
            <a:r>
              <a:rPr lang="da-DK" sz="1000" b="1" u="sng" dirty="0" err="1">
                <a:solidFill>
                  <a:srgbClr val="3B80B6"/>
                </a:solidFill>
                <a:hlinkClick r:id="rId4"/>
              </a:rPr>
              <a:t>Tutorials</a:t>
            </a:r>
            <a:endParaRPr lang="en-DK" sz="1000" b="1" u="sng" dirty="0">
              <a:solidFill>
                <a:srgbClr val="3B80B6"/>
              </a:solidFill>
            </a:endParaRPr>
          </a:p>
        </p:txBody>
      </p:sp>
    </p:spTree>
    <p:extLst>
      <p:ext uri="{BB962C8B-B14F-4D97-AF65-F5344CB8AC3E}">
        <p14:creationId xmlns:p14="http://schemas.microsoft.com/office/powerpoint/2010/main" val="4664179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9ADE648-0DCD-4A6F-8495-358445A5D5F8}"/>
              </a:ext>
            </a:extLst>
          </p:cNvPr>
          <p:cNvPicPr>
            <a:picLocks noChangeAspect="1"/>
          </p:cNvPicPr>
          <p:nvPr/>
        </p:nvPicPr>
        <p:blipFill>
          <a:blip r:embed="rId3"/>
          <a:stretch>
            <a:fillRect/>
          </a:stretch>
        </p:blipFill>
        <p:spPr>
          <a:xfrm>
            <a:off x="2324266" y="1056880"/>
            <a:ext cx="6219018" cy="3496070"/>
          </a:xfrm>
          <a:prstGeom prst="rect">
            <a:avLst/>
          </a:prstGeom>
        </p:spPr>
      </p:pic>
      <p:sp>
        <p:nvSpPr>
          <p:cNvPr id="4" name="Title 3"/>
          <p:cNvSpPr>
            <a:spLocks noGrp="1"/>
          </p:cNvSpPr>
          <p:nvPr>
            <p:ph type="ctrTitle"/>
          </p:nvPr>
        </p:nvSpPr>
        <p:spPr>
          <a:xfrm>
            <a:off x="466725" y="673894"/>
            <a:ext cx="7077075" cy="669131"/>
          </a:xfrm>
        </p:spPr>
        <p:txBody>
          <a:bodyPr>
            <a:normAutofit/>
          </a:bodyPr>
          <a:lstStyle/>
          <a:p>
            <a:pPr algn="l"/>
            <a:r>
              <a:rPr lang="en-US" sz="2250" dirty="0"/>
              <a:t>Beale</a:t>
            </a:r>
          </a:p>
        </p:txBody>
      </p:sp>
      <p:sp>
        <p:nvSpPr>
          <p:cNvPr id="5" name="Rectangle 4">
            <a:extLst>
              <a:ext uri="{FF2B5EF4-FFF2-40B4-BE49-F238E27FC236}">
                <a16:creationId xmlns:a16="http://schemas.microsoft.com/office/drawing/2014/main" id="{BA6A687F-1B88-4120-9686-0812178786B9}"/>
              </a:ext>
            </a:extLst>
          </p:cNvPr>
          <p:cNvSpPr/>
          <p:nvPr/>
        </p:nvSpPr>
        <p:spPr>
          <a:xfrm>
            <a:off x="632472" y="3904693"/>
            <a:ext cx="3478491" cy="784830"/>
          </a:xfrm>
          <a:prstGeom prst="rect">
            <a:avLst/>
          </a:prstGeom>
          <a:solidFill>
            <a:schemeClr val="bg1"/>
          </a:solidFill>
        </p:spPr>
        <p:txBody>
          <a:bodyPr wrap="square">
            <a:spAutoFit/>
          </a:bodyPr>
          <a:lstStyle/>
          <a:p>
            <a:r>
              <a:rPr lang="en-US" sz="900" dirty="0"/>
              <a:t>Pro Tip: This function is similar to the </a:t>
            </a:r>
            <a:r>
              <a:rPr lang="en-US" sz="900" dirty="0" err="1"/>
              <a:t>Rosenbrock</a:t>
            </a:r>
            <a:r>
              <a:rPr lang="en-US" sz="900" dirty="0"/>
              <a:t> function in that it has a minimum in a narrow valley at (3,0.5). However, it also has a saddle point at (0,1) and there is a line close to y=1 on which the function keeps decreasing, but the asymptote is larger than the </a:t>
            </a:r>
          </a:p>
          <a:p>
            <a:r>
              <a:rPr lang="en-US" sz="900" dirty="0"/>
              <a:t>global minimum.</a:t>
            </a:r>
            <a:endParaRPr lang="en-DK" sz="900" dirty="0"/>
          </a:p>
        </p:txBody>
      </p:sp>
      <p:pic>
        <p:nvPicPr>
          <p:cNvPr id="7" name="Picture 6">
            <a:extLst>
              <a:ext uri="{FF2B5EF4-FFF2-40B4-BE49-F238E27FC236}">
                <a16:creationId xmlns:a16="http://schemas.microsoft.com/office/drawing/2014/main" id="{BCF44FAE-6DF3-4828-BD24-AED57E27F98B}"/>
              </a:ext>
            </a:extLst>
          </p:cNvPr>
          <p:cNvPicPr>
            <a:picLocks noChangeAspect="1"/>
          </p:cNvPicPr>
          <p:nvPr/>
        </p:nvPicPr>
        <p:blipFill rotWithShape="1">
          <a:blip r:embed="rId4"/>
          <a:srcRect l="2237" t="63265" r="93885" b="33832"/>
          <a:stretch/>
        </p:blipFill>
        <p:spPr>
          <a:xfrm>
            <a:off x="2387799" y="3153966"/>
            <a:ext cx="241101" cy="103585"/>
          </a:xfrm>
          <a:prstGeom prst="rect">
            <a:avLst/>
          </a:prstGeom>
        </p:spPr>
      </p:pic>
      <p:sp>
        <p:nvSpPr>
          <p:cNvPr id="9" name="Rectangle 8">
            <a:extLst>
              <a:ext uri="{FF2B5EF4-FFF2-40B4-BE49-F238E27FC236}">
                <a16:creationId xmlns:a16="http://schemas.microsoft.com/office/drawing/2014/main" id="{4CA9186E-000C-4793-AFF7-A1D4F87ECF50}"/>
              </a:ext>
            </a:extLst>
          </p:cNvPr>
          <p:cNvSpPr/>
          <p:nvPr/>
        </p:nvSpPr>
        <p:spPr>
          <a:xfrm>
            <a:off x="7391400" y="4629150"/>
            <a:ext cx="1486304" cy="246221"/>
          </a:xfrm>
          <a:prstGeom prst="rect">
            <a:avLst/>
          </a:prstGeom>
        </p:spPr>
        <p:txBody>
          <a:bodyPr wrap="none">
            <a:spAutoFit/>
          </a:bodyPr>
          <a:ls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sz="1000" b="1" u="sng" dirty="0" err="1">
                <a:solidFill>
                  <a:srgbClr val="3B80B6"/>
                </a:solidFill>
                <a:hlinkClick r:id="rId5"/>
              </a:rPr>
              <a:t>Optimization</a:t>
            </a:r>
            <a:r>
              <a:rPr lang="da-DK" sz="1000" b="1" u="sng" dirty="0">
                <a:solidFill>
                  <a:srgbClr val="3B80B6"/>
                </a:solidFill>
                <a:hlinkClick r:id="rId5"/>
              </a:rPr>
              <a:t> </a:t>
            </a:r>
            <a:r>
              <a:rPr lang="da-DK" sz="1000" b="1" u="sng" dirty="0" err="1">
                <a:solidFill>
                  <a:srgbClr val="3B80B6"/>
                </a:solidFill>
                <a:hlinkClick r:id="rId5"/>
              </a:rPr>
              <a:t>Tutorials</a:t>
            </a:r>
            <a:endParaRPr lang="en-DK" sz="1000" b="1" u="sng" dirty="0">
              <a:solidFill>
                <a:srgbClr val="3B80B6"/>
              </a:solidFill>
            </a:endParaRPr>
          </a:p>
        </p:txBody>
      </p:sp>
    </p:spTree>
    <p:extLst>
      <p:ext uri="{BB962C8B-B14F-4D97-AF65-F5344CB8AC3E}">
        <p14:creationId xmlns:p14="http://schemas.microsoft.com/office/powerpoint/2010/main" val="1856693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7A06AAE-385F-4650-B8D9-8E542D2064EF}"/>
              </a:ext>
            </a:extLst>
          </p:cNvPr>
          <p:cNvPicPr>
            <a:picLocks noChangeAspect="1"/>
          </p:cNvPicPr>
          <p:nvPr/>
        </p:nvPicPr>
        <p:blipFill>
          <a:blip r:embed="rId3"/>
          <a:stretch>
            <a:fillRect/>
          </a:stretch>
        </p:blipFill>
        <p:spPr>
          <a:xfrm>
            <a:off x="2177592" y="888085"/>
            <a:ext cx="6219018" cy="3503672"/>
          </a:xfrm>
          <a:prstGeom prst="rect">
            <a:avLst/>
          </a:prstGeom>
        </p:spPr>
      </p:pic>
      <p:sp>
        <p:nvSpPr>
          <p:cNvPr id="4" name="Title 3"/>
          <p:cNvSpPr>
            <a:spLocks noGrp="1"/>
          </p:cNvSpPr>
          <p:nvPr>
            <p:ph type="ctrTitle"/>
          </p:nvPr>
        </p:nvSpPr>
        <p:spPr>
          <a:xfrm>
            <a:off x="466725" y="673894"/>
            <a:ext cx="7077075" cy="669131"/>
          </a:xfrm>
        </p:spPr>
        <p:txBody>
          <a:bodyPr>
            <a:normAutofit fontScale="90000"/>
          </a:bodyPr>
          <a:lstStyle/>
          <a:p>
            <a:pPr algn="l"/>
            <a:r>
              <a:rPr lang="en-US" sz="2250" dirty="0"/>
              <a:t>Goldstein-</a:t>
            </a:r>
            <a:br>
              <a:rPr lang="en-US" sz="2250" dirty="0"/>
            </a:br>
            <a:r>
              <a:rPr lang="en-US" sz="2250" dirty="0"/>
              <a:t>Price</a:t>
            </a:r>
          </a:p>
        </p:txBody>
      </p:sp>
      <p:sp>
        <p:nvSpPr>
          <p:cNvPr id="5" name="Rectangle 4">
            <a:extLst>
              <a:ext uri="{FF2B5EF4-FFF2-40B4-BE49-F238E27FC236}">
                <a16:creationId xmlns:a16="http://schemas.microsoft.com/office/drawing/2014/main" id="{6CF67C6B-94E4-4CF7-8C2E-F78B6EFD94FC}"/>
              </a:ext>
            </a:extLst>
          </p:cNvPr>
          <p:cNvSpPr/>
          <p:nvPr/>
        </p:nvSpPr>
        <p:spPr>
          <a:xfrm>
            <a:off x="438347" y="3904692"/>
            <a:ext cx="3478491" cy="923330"/>
          </a:xfrm>
          <a:prstGeom prst="rect">
            <a:avLst/>
          </a:prstGeom>
          <a:solidFill>
            <a:schemeClr val="bg1"/>
          </a:solidFill>
        </p:spPr>
        <p:txBody>
          <a:bodyPr wrap="square">
            <a:spAutoFit/>
          </a:bodyPr>
          <a:lstStyle/>
          <a:p>
            <a:r>
              <a:rPr lang="en-US" sz="900" dirty="0"/>
              <a:t>Pro Tip: This function has a global minimum at (0,-1), but it also has a 2nd minima, which is difficult to see from the plot. Looking at the traces for different starting points, it is however quite easy to identify both minima. The function has valleys similar to the </a:t>
            </a:r>
            <a:r>
              <a:rPr lang="en-US" sz="900" dirty="0" err="1"/>
              <a:t>Rosenbrock</a:t>
            </a:r>
            <a:r>
              <a:rPr lang="en-US" sz="900" dirty="0"/>
              <a:t> function, which can cause GCMMA to terminate </a:t>
            </a:r>
          </a:p>
          <a:p>
            <a:r>
              <a:rPr lang="en-US" sz="900" dirty="0"/>
              <a:t>prematurely.</a:t>
            </a:r>
            <a:endParaRPr lang="en-DK" sz="900" dirty="0"/>
          </a:p>
        </p:txBody>
      </p:sp>
      <p:pic>
        <p:nvPicPr>
          <p:cNvPr id="7" name="Picture 6">
            <a:extLst>
              <a:ext uri="{FF2B5EF4-FFF2-40B4-BE49-F238E27FC236}">
                <a16:creationId xmlns:a16="http://schemas.microsoft.com/office/drawing/2014/main" id="{67C2BF92-FF9C-486E-B4D4-8942E0F345A4}"/>
              </a:ext>
            </a:extLst>
          </p:cNvPr>
          <p:cNvPicPr>
            <a:picLocks noChangeAspect="1"/>
          </p:cNvPicPr>
          <p:nvPr/>
        </p:nvPicPr>
        <p:blipFill rotWithShape="1">
          <a:blip r:embed="rId4"/>
          <a:srcRect l="2237" t="63265" r="93885" b="33832"/>
          <a:stretch/>
        </p:blipFill>
        <p:spPr>
          <a:xfrm>
            <a:off x="2387799" y="3153966"/>
            <a:ext cx="241101" cy="103585"/>
          </a:xfrm>
          <a:prstGeom prst="rect">
            <a:avLst/>
          </a:prstGeom>
        </p:spPr>
      </p:pic>
      <p:sp>
        <p:nvSpPr>
          <p:cNvPr id="9" name="Rectangle 8">
            <a:extLst>
              <a:ext uri="{FF2B5EF4-FFF2-40B4-BE49-F238E27FC236}">
                <a16:creationId xmlns:a16="http://schemas.microsoft.com/office/drawing/2014/main" id="{A45548EC-91D7-4241-8231-DD44087B43B2}"/>
              </a:ext>
            </a:extLst>
          </p:cNvPr>
          <p:cNvSpPr/>
          <p:nvPr/>
        </p:nvSpPr>
        <p:spPr>
          <a:xfrm>
            <a:off x="7391400" y="4629150"/>
            <a:ext cx="1486304" cy="246221"/>
          </a:xfrm>
          <a:prstGeom prst="rect">
            <a:avLst/>
          </a:prstGeom>
        </p:spPr>
        <p:txBody>
          <a:bodyPr wrap="none">
            <a:spAutoFit/>
          </a:bodyPr>
          <a:ls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sz="1000" b="1" u="sng" dirty="0" err="1">
                <a:solidFill>
                  <a:srgbClr val="3B80B6"/>
                </a:solidFill>
                <a:hlinkClick r:id="rId5"/>
              </a:rPr>
              <a:t>Optimization</a:t>
            </a:r>
            <a:r>
              <a:rPr lang="da-DK" sz="1000" b="1" u="sng" dirty="0">
                <a:solidFill>
                  <a:srgbClr val="3B80B6"/>
                </a:solidFill>
                <a:hlinkClick r:id="rId5"/>
              </a:rPr>
              <a:t> </a:t>
            </a:r>
            <a:r>
              <a:rPr lang="da-DK" sz="1000" b="1" u="sng" dirty="0" err="1">
                <a:solidFill>
                  <a:srgbClr val="3B80B6"/>
                </a:solidFill>
                <a:hlinkClick r:id="rId5"/>
              </a:rPr>
              <a:t>Tutorials</a:t>
            </a:r>
            <a:endParaRPr lang="en-DK" sz="1000" b="1" u="sng" dirty="0">
              <a:solidFill>
                <a:srgbClr val="3B80B6"/>
              </a:solidFill>
            </a:endParaRPr>
          </a:p>
        </p:txBody>
      </p:sp>
    </p:spTree>
    <p:extLst>
      <p:ext uri="{BB962C8B-B14F-4D97-AF65-F5344CB8AC3E}">
        <p14:creationId xmlns:p14="http://schemas.microsoft.com/office/powerpoint/2010/main" val="14485740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9440A05-C6AA-4720-8E8D-C700927461DB}"/>
              </a:ext>
            </a:extLst>
          </p:cNvPr>
          <p:cNvPicPr>
            <a:picLocks noChangeAspect="1"/>
          </p:cNvPicPr>
          <p:nvPr/>
        </p:nvPicPr>
        <p:blipFill>
          <a:blip r:embed="rId3"/>
          <a:stretch>
            <a:fillRect/>
          </a:stretch>
        </p:blipFill>
        <p:spPr>
          <a:xfrm>
            <a:off x="2057400" y="858559"/>
            <a:ext cx="6500136" cy="3657600"/>
          </a:xfrm>
          <a:prstGeom prst="rect">
            <a:avLst/>
          </a:prstGeom>
        </p:spPr>
      </p:pic>
      <p:sp>
        <p:nvSpPr>
          <p:cNvPr id="4" name="Title 3"/>
          <p:cNvSpPr>
            <a:spLocks noGrp="1"/>
          </p:cNvSpPr>
          <p:nvPr>
            <p:ph type="ctrTitle"/>
          </p:nvPr>
        </p:nvSpPr>
        <p:spPr>
          <a:xfrm>
            <a:off x="466725" y="673894"/>
            <a:ext cx="7077075" cy="669131"/>
          </a:xfrm>
        </p:spPr>
        <p:txBody>
          <a:bodyPr>
            <a:normAutofit fontScale="90000"/>
          </a:bodyPr>
          <a:lstStyle/>
          <a:p>
            <a:pPr algn="l"/>
            <a:r>
              <a:rPr lang="en-US" sz="2250" dirty="0"/>
              <a:t>Quadratic </a:t>
            </a:r>
            <a:br>
              <a:rPr lang="en-US" sz="2250" dirty="0"/>
            </a:br>
            <a:r>
              <a:rPr lang="en-US" sz="2250" dirty="0"/>
              <a:t>(discrete)</a:t>
            </a:r>
          </a:p>
        </p:txBody>
      </p:sp>
      <p:sp>
        <p:nvSpPr>
          <p:cNvPr id="5" name="Rectangle 4">
            <a:extLst>
              <a:ext uri="{FF2B5EF4-FFF2-40B4-BE49-F238E27FC236}">
                <a16:creationId xmlns:a16="http://schemas.microsoft.com/office/drawing/2014/main" id="{C585825B-C6C4-4900-81C8-F0286A933B7C}"/>
              </a:ext>
            </a:extLst>
          </p:cNvPr>
          <p:cNvSpPr/>
          <p:nvPr/>
        </p:nvSpPr>
        <p:spPr>
          <a:xfrm>
            <a:off x="424059" y="4018993"/>
            <a:ext cx="3478491" cy="646331"/>
          </a:xfrm>
          <a:prstGeom prst="rect">
            <a:avLst/>
          </a:prstGeom>
          <a:solidFill>
            <a:schemeClr val="bg1"/>
          </a:solidFill>
        </p:spPr>
        <p:txBody>
          <a:bodyPr wrap="square">
            <a:spAutoFit/>
          </a:bodyPr>
          <a:lstStyle/>
          <a:p>
            <a:r>
              <a:rPr lang="en-US" sz="900" dirty="0"/>
              <a:t>Pro Tip: It is possible to perform discrete optimization by converting a continuous control to a discrete one using the round function. However, this gives rise to a function that is locally flat, which makes the problem ill suited to gradient based optimizers.</a:t>
            </a:r>
            <a:endParaRPr lang="en-DK" sz="900" dirty="0"/>
          </a:p>
        </p:txBody>
      </p:sp>
      <p:sp>
        <p:nvSpPr>
          <p:cNvPr id="6" name="Rectangle 5">
            <a:extLst>
              <a:ext uri="{FF2B5EF4-FFF2-40B4-BE49-F238E27FC236}">
                <a16:creationId xmlns:a16="http://schemas.microsoft.com/office/drawing/2014/main" id="{4D632690-A23D-4E7A-B42E-84E2D4D781F9}"/>
              </a:ext>
            </a:extLst>
          </p:cNvPr>
          <p:cNvSpPr/>
          <p:nvPr/>
        </p:nvSpPr>
        <p:spPr>
          <a:xfrm>
            <a:off x="7391400" y="4629150"/>
            <a:ext cx="1486304" cy="246221"/>
          </a:xfrm>
          <a:prstGeom prst="rect">
            <a:avLst/>
          </a:prstGeom>
        </p:spPr>
        <p:txBody>
          <a:bodyPr wrap="none">
            <a:spAutoFit/>
          </a:bodyPr>
          <a:ls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sz="1000" b="1" u="sng" dirty="0" err="1">
                <a:solidFill>
                  <a:srgbClr val="3B80B6"/>
                </a:solidFill>
                <a:hlinkClick r:id="rId4"/>
              </a:rPr>
              <a:t>Optimization</a:t>
            </a:r>
            <a:r>
              <a:rPr lang="da-DK" sz="1000" b="1" u="sng" dirty="0">
                <a:solidFill>
                  <a:srgbClr val="3B80B6"/>
                </a:solidFill>
                <a:hlinkClick r:id="rId4"/>
              </a:rPr>
              <a:t> </a:t>
            </a:r>
            <a:r>
              <a:rPr lang="da-DK" sz="1000" b="1" u="sng" dirty="0" err="1">
                <a:solidFill>
                  <a:srgbClr val="3B80B6"/>
                </a:solidFill>
                <a:hlinkClick r:id="rId4"/>
              </a:rPr>
              <a:t>Tutorials</a:t>
            </a:r>
            <a:endParaRPr lang="en-DK" sz="1000" b="1" u="sng" dirty="0">
              <a:solidFill>
                <a:srgbClr val="3B80B6"/>
              </a:solidFill>
            </a:endParaRPr>
          </a:p>
        </p:txBody>
      </p:sp>
    </p:spTree>
    <p:extLst>
      <p:ext uri="{BB962C8B-B14F-4D97-AF65-F5344CB8AC3E}">
        <p14:creationId xmlns:p14="http://schemas.microsoft.com/office/powerpoint/2010/main" val="20285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75750EE-6F98-E7A1-16A7-D0E061344AC2}"/>
              </a:ext>
            </a:extLst>
          </p:cNvPr>
          <p:cNvPicPr>
            <a:picLocks noChangeAspect="1"/>
          </p:cNvPicPr>
          <p:nvPr/>
        </p:nvPicPr>
        <p:blipFill>
          <a:blip r:embed="rId3"/>
          <a:stretch>
            <a:fillRect/>
          </a:stretch>
        </p:blipFill>
        <p:spPr>
          <a:xfrm>
            <a:off x="2471541" y="361950"/>
            <a:ext cx="6248400" cy="4046536"/>
          </a:xfrm>
          <a:prstGeom prst="rect">
            <a:avLst/>
          </a:prstGeom>
        </p:spPr>
      </p:pic>
      <p:sp>
        <p:nvSpPr>
          <p:cNvPr id="4" name="Title 3"/>
          <p:cNvSpPr>
            <a:spLocks noGrp="1"/>
          </p:cNvSpPr>
          <p:nvPr>
            <p:ph type="ctrTitle"/>
          </p:nvPr>
        </p:nvSpPr>
        <p:spPr>
          <a:xfrm>
            <a:off x="466725" y="673894"/>
            <a:ext cx="7077075" cy="669131"/>
          </a:xfrm>
        </p:spPr>
        <p:txBody>
          <a:bodyPr>
            <a:normAutofit/>
          </a:bodyPr>
          <a:lstStyle/>
          <a:p>
            <a:pPr algn="l"/>
            <a:r>
              <a:rPr lang="en-US" sz="2250" dirty="0"/>
              <a:t>Fish bone</a:t>
            </a:r>
          </a:p>
        </p:txBody>
      </p:sp>
      <p:sp>
        <p:nvSpPr>
          <p:cNvPr id="6" name="Rectangle 5">
            <a:extLst>
              <a:ext uri="{FF2B5EF4-FFF2-40B4-BE49-F238E27FC236}">
                <a16:creationId xmlns:a16="http://schemas.microsoft.com/office/drawing/2014/main" id="{4D632690-A23D-4E7A-B42E-84E2D4D781F9}"/>
              </a:ext>
            </a:extLst>
          </p:cNvPr>
          <p:cNvSpPr/>
          <p:nvPr/>
        </p:nvSpPr>
        <p:spPr>
          <a:xfrm>
            <a:off x="7391400" y="4629150"/>
            <a:ext cx="1486304" cy="246221"/>
          </a:xfrm>
          <a:prstGeom prst="rect">
            <a:avLst/>
          </a:prstGeom>
        </p:spPr>
        <p:txBody>
          <a:bodyPr wrap="none">
            <a:spAutoFit/>
          </a:bodyPr>
          <a:ls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sz="1000" b="1" u="sng" dirty="0" err="1">
                <a:solidFill>
                  <a:srgbClr val="3B80B6"/>
                </a:solidFill>
                <a:hlinkClick r:id="rId4"/>
              </a:rPr>
              <a:t>Optimization</a:t>
            </a:r>
            <a:r>
              <a:rPr lang="da-DK" sz="1000" b="1" u="sng" dirty="0">
                <a:solidFill>
                  <a:srgbClr val="3B80B6"/>
                </a:solidFill>
                <a:hlinkClick r:id="rId4"/>
              </a:rPr>
              <a:t> </a:t>
            </a:r>
            <a:r>
              <a:rPr lang="da-DK" sz="1000" b="1" u="sng" dirty="0" err="1">
                <a:solidFill>
                  <a:srgbClr val="3B80B6"/>
                </a:solidFill>
                <a:hlinkClick r:id="rId4"/>
              </a:rPr>
              <a:t>Tutorials</a:t>
            </a:r>
            <a:endParaRPr lang="en-DK" sz="1000" b="1" u="sng" dirty="0">
              <a:solidFill>
                <a:srgbClr val="3B80B6"/>
              </a:solidFill>
            </a:endParaRPr>
          </a:p>
        </p:txBody>
      </p:sp>
      <p:sp>
        <p:nvSpPr>
          <p:cNvPr id="5" name="Rectangle 4">
            <a:extLst>
              <a:ext uri="{FF2B5EF4-FFF2-40B4-BE49-F238E27FC236}">
                <a16:creationId xmlns:a16="http://schemas.microsoft.com/office/drawing/2014/main" id="{C585825B-C6C4-4900-81C8-F0286A933B7C}"/>
              </a:ext>
            </a:extLst>
          </p:cNvPr>
          <p:cNvSpPr/>
          <p:nvPr/>
        </p:nvSpPr>
        <p:spPr>
          <a:xfrm>
            <a:off x="424059" y="4018993"/>
            <a:ext cx="3478491" cy="369332"/>
          </a:xfrm>
          <a:prstGeom prst="rect">
            <a:avLst/>
          </a:prstGeom>
          <a:solidFill>
            <a:schemeClr val="bg1"/>
          </a:solidFill>
        </p:spPr>
        <p:txBody>
          <a:bodyPr wrap="square">
            <a:spAutoFit/>
          </a:bodyPr>
          <a:lstStyle/>
          <a:p>
            <a:r>
              <a:rPr lang="en-US" sz="900" dirty="0"/>
              <a:t>Pro Tip: On this problem MMA tends to be less prone to getting stuck in local minima than SNOPT/IPOPT.</a:t>
            </a:r>
            <a:endParaRPr lang="en-DK" sz="900" dirty="0"/>
          </a:p>
        </p:txBody>
      </p:sp>
    </p:spTree>
    <p:extLst>
      <p:ext uri="{BB962C8B-B14F-4D97-AF65-F5344CB8AC3E}">
        <p14:creationId xmlns:p14="http://schemas.microsoft.com/office/powerpoint/2010/main" val="3418562713"/>
      </p:ext>
    </p:extLst>
  </p:cSld>
  <p:clrMapOvr>
    <a:masterClrMapping/>
  </p:clrMapOvr>
</p:sld>
</file>

<file path=ppt/theme/theme1.xml><?xml version="1.0" encoding="utf-8"?>
<a:theme xmlns:a="http://schemas.openxmlformats.org/drawingml/2006/main" name="COMSOL_Apr25">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Apr25" id="{9EE01D0D-25D1-CD47-AE3E-F5E510E9EB4F}" vid="{169F4AEA-1033-2C4D-9DD1-E87413C9109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456</TotalTime>
  <Words>523</Words>
  <Application>Microsoft Office PowerPoint</Application>
  <PresentationFormat>On-screen Show (16:9)</PresentationFormat>
  <Paragraphs>44</Paragraphs>
  <Slides>11</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Lato Light</vt:lpstr>
      <vt:lpstr>Lato Black</vt:lpstr>
      <vt:lpstr>Lato</vt:lpstr>
      <vt:lpstr>Wingdings</vt:lpstr>
      <vt:lpstr>Arial</vt:lpstr>
      <vt:lpstr>COMSOL_Apr25</vt:lpstr>
      <vt:lpstr>Optimization Tutorials</vt:lpstr>
      <vt:lpstr>Rosenbrock  function</vt:lpstr>
      <vt:lpstr>Quadratic</vt:lpstr>
      <vt:lpstr>Himmelblau</vt:lpstr>
      <vt:lpstr>Rastrigin</vt:lpstr>
      <vt:lpstr>Beale</vt:lpstr>
      <vt:lpstr>Goldstein- Price</vt:lpstr>
      <vt:lpstr>Quadratic  (discrete)</vt:lpstr>
      <vt:lpstr>Fish bone</vt:lpstr>
      <vt:lpstr>Spiral</vt:lpstr>
      <vt:lpstr>Pyramid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Kristian Ejlebjærg Jensen</dc:creator>
  <cp:lastModifiedBy>Kristian Ejlebjærg Jensen</cp:lastModifiedBy>
  <cp:revision>21</cp:revision>
  <dcterms:created xsi:type="dcterms:W3CDTF">2022-04-21T12:06:36Z</dcterms:created>
  <dcterms:modified xsi:type="dcterms:W3CDTF">2022-08-08T14:07:39Z</dcterms:modified>
</cp:coreProperties>
</file>