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295" r:id="rId4"/>
    <p:sldId id="267" r:id="rId5"/>
    <p:sldId id="299" r:id="rId6"/>
    <p:sldId id="296" r:id="rId7"/>
    <p:sldId id="300" r:id="rId8"/>
    <p:sldId id="297" r:id="rId9"/>
    <p:sldId id="27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tam Pal" initials="UP" lastIdx="12" clrIdx="0">
    <p:extLst>
      <p:ext uri="{19B8F6BF-5375-455C-9EA6-DF929625EA0E}">
        <p15:presenceInfo xmlns:p15="http://schemas.microsoft.com/office/powerpoint/2012/main" userId="S-1-5-21-1052132682-238272870-701152441-5206" providerId="AD"/>
      </p:ext>
    </p:extLst>
  </p:cmAuthor>
  <p:cmAuthor id="2" name="Ajeet Pujari" initials="AP" lastIdx="13" clrIdx="1">
    <p:extLst>
      <p:ext uri="{19B8F6BF-5375-455C-9EA6-DF929625EA0E}">
        <p15:presenceInfo xmlns:p15="http://schemas.microsoft.com/office/powerpoint/2012/main" userId="Ajeet Pujari" providerId="None"/>
      </p:ext>
    </p:extLst>
  </p:cmAuthor>
  <p:cmAuthor id="3" name="Uttam Mrinal Pal" initials="UMP" lastIdx="7" clrIdx="2">
    <p:extLst>
      <p:ext uri="{19B8F6BF-5375-455C-9EA6-DF929625EA0E}">
        <p15:presenceInfo xmlns:p15="http://schemas.microsoft.com/office/powerpoint/2012/main" userId="S::uttampal@IISc.ac.in::9831be59-d3d5-46ad-bb21-a8a9d76638e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4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4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dirty="0"/>
              <a:t>Click to </a:t>
            </a:r>
            <a:r>
              <a:rPr lang="en-US"/>
              <a:t>add image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8933"/>
            <a:ext cx="10750549" cy="1029669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5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5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7.tm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275FD-FD1F-47C0-9F47-C48E7F298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Yagi–</a:t>
            </a:r>
            <a:r>
              <a:rPr lang="en-US" dirty="0" err="1"/>
              <a:t>Uda</a:t>
            </a:r>
            <a:r>
              <a:rPr lang="en-US" dirty="0"/>
              <a:t> Antenna for Wi-Fi Booster</a:t>
            </a:r>
            <a:endParaRPr lang="en-S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42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Due to a higher penetration capacity through solid objects, eavesdropping is highly likely to occur for the 2.4 GHz band of Wi-Fi</a:t>
            </a:r>
          </a:p>
          <a:p>
            <a:r>
              <a:rPr lang="en-IN" dirty="0"/>
              <a:t>The Yagi–</a:t>
            </a:r>
            <a:r>
              <a:rPr lang="en-IN" dirty="0" err="1"/>
              <a:t>Uda</a:t>
            </a:r>
            <a:r>
              <a:rPr lang="en-IN" dirty="0"/>
              <a:t> antenna can direct the signal in a particular direction and avoid intruders eavesdropping on personal Wi-Fi signals</a:t>
            </a:r>
          </a:p>
          <a:p>
            <a:r>
              <a:rPr lang="en-IN" dirty="0"/>
              <a:t>In other words, it could be treated as a “Wi-Fi booster” in the desired direction</a:t>
            </a:r>
          </a:p>
        </p:txBody>
      </p:sp>
    </p:spTree>
    <p:extLst>
      <p:ext uri="{BB962C8B-B14F-4D97-AF65-F5344CB8AC3E}">
        <p14:creationId xmlns:p14="http://schemas.microsoft.com/office/powerpoint/2010/main" val="2155519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7A9D7B1-C82B-47FD-A70A-722E15A92E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Yagi–</a:t>
            </a:r>
            <a:r>
              <a:rPr lang="en-US" dirty="0" err="1"/>
              <a:t>Uda</a:t>
            </a:r>
            <a:r>
              <a:rPr lang="en-US" dirty="0"/>
              <a:t> antenna consist of one reflector and four directors. All elements are uniformly spaced at a distance of 0.2 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baseline="-25000" dirty="0">
                <a:latin typeface="+mn-lt"/>
              </a:rPr>
              <a:t>0</a:t>
            </a:r>
            <a:endParaRPr lang="en-US" dirty="0"/>
          </a:p>
          <a:p>
            <a:r>
              <a:rPr lang="en-US" dirty="0"/>
              <a:t>The length of the reflector is 5% more than the feeder length, while the length of the director is 5% lower than the feeder length</a:t>
            </a:r>
          </a:p>
          <a:p>
            <a:r>
              <a:rPr lang="en-US" dirty="0"/>
              <a:t>The dimensions are optimized in a later stage for the frequency </a:t>
            </a:r>
            <a:r>
              <a:rPr lang="en-US"/>
              <a:t>2.45 GHz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F2F050-5E31-4713-A2AA-7D4E79F44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B736E5A-AAEE-444D-8A3D-E979371898A4}"/>
              </a:ext>
            </a:extLst>
          </p:cNvPr>
          <p:cNvSpPr txBox="1">
            <a:spLocks/>
          </p:cNvSpPr>
          <p:nvPr/>
        </p:nvSpPr>
        <p:spPr>
          <a:xfrm>
            <a:off x="6314277" y="5281336"/>
            <a:ext cx="5268123" cy="70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1219170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685783" indent="-296326" defTabSz="1219170">
              <a:lnSpc>
                <a:spcPct val="100000"/>
              </a:lnSpc>
              <a:spcBef>
                <a:spcPts val="667"/>
              </a:spcBef>
              <a:buFontTx/>
              <a:buBlip>
                <a:blip r:embed="rId2"/>
              </a:buBlip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994808" indent="-226478" defTabSz="1075240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4pPr>
            <a:lvl5pPr marL="2438339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5pPr>
            <a:lvl6pPr marL="335271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6pPr>
            <a:lvl7pPr marL="3962301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7pPr>
            <a:lvl8pPr marL="457188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8pPr>
            <a:lvl9pPr marL="5181470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9pPr>
          </a:lstStyle>
          <a:p>
            <a:r>
              <a:rPr lang="en-US" dirty="0"/>
              <a:t>Yagi–</a:t>
            </a:r>
            <a:r>
              <a:rPr lang="en-US" dirty="0" err="1"/>
              <a:t>Uda</a:t>
            </a:r>
            <a:r>
              <a:rPr lang="en-US" dirty="0"/>
              <a:t> antenna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6DF10A-E9B2-42D0-AA18-46E9630C4D00}"/>
              </a:ext>
            </a:extLst>
          </p:cNvPr>
          <p:cNvSpPr txBox="1"/>
          <p:nvPr/>
        </p:nvSpPr>
        <p:spPr>
          <a:xfrm>
            <a:off x="6512978" y="1531182"/>
            <a:ext cx="886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Reflector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1CB0EA-FD36-450C-8ACB-D7795D7B4270}"/>
              </a:ext>
            </a:extLst>
          </p:cNvPr>
          <p:cNvSpPr txBox="1"/>
          <p:nvPr/>
        </p:nvSpPr>
        <p:spPr>
          <a:xfrm>
            <a:off x="7509759" y="1528208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Feeder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EA335D1-2A59-492E-8119-D3CE30B44482}"/>
              </a:ext>
            </a:extLst>
          </p:cNvPr>
          <p:cNvSpPr txBox="1"/>
          <p:nvPr/>
        </p:nvSpPr>
        <p:spPr>
          <a:xfrm>
            <a:off x="9579404" y="1506437"/>
            <a:ext cx="898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Directors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82153" y="1957554"/>
            <a:ext cx="5287962" cy="3057103"/>
          </a:xfrm>
          <a:prstGeom prst="rect">
            <a:avLst/>
          </a:prstGeom>
        </p:spPr>
      </p:pic>
      <p:sp>
        <p:nvSpPr>
          <p:cNvPr id="11" name="Right Brace 10"/>
          <p:cNvSpPr/>
          <p:nvPr/>
        </p:nvSpPr>
        <p:spPr>
          <a:xfrm rot="16200000">
            <a:off x="9715130" y="785123"/>
            <a:ext cx="465069" cy="28099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7765366" y="1835985"/>
            <a:ext cx="0" cy="551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820486" y="1814214"/>
            <a:ext cx="0" cy="494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43555333-1499-514A-A8CB-5946F266E36C}"/>
              </a:ext>
            </a:extLst>
          </p:cNvPr>
          <p:cNvSpPr/>
          <p:nvPr/>
        </p:nvSpPr>
        <p:spPr>
          <a:xfrm>
            <a:off x="11465169" y="1814214"/>
            <a:ext cx="301451" cy="376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170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C706D-C659-4A1E-83D7-CFBFE0557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Assumptions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447D0-BAE5-426C-BF3C-B3EBB6D5C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antenna is fed with the </a:t>
            </a:r>
            <a:r>
              <a:rPr lang="en-US" i="1" dirty="0">
                <a:solidFill>
                  <a:schemeClr val="tx1"/>
                </a:solidFill>
              </a:rPr>
              <a:t>User defined </a:t>
            </a:r>
            <a:r>
              <a:rPr lang="en-US" dirty="0">
                <a:solidFill>
                  <a:schemeClr val="tx1"/>
                </a:solidFill>
              </a:rPr>
              <a:t>type of lumped port and has a 50 </a:t>
            </a:r>
            <a:r>
              <a:rPr lang="el-GR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Ω</a:t>
            </a:r>
            <a:r>
              <a:rPr lang="en-US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impedance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/>
              <a:t>The Yagi–</a:t>
            </a:r>
            <a:r>
              <a:rPr lang="en-US" dirty="0" err="1"/>
              <a:t>Uda</a:t>
            </a:r>
            <a:r>
              <a:rPr lang="en-US" dirty="0"/>
              <a:t> structure is supported by a PTFE block</a:t>
            </a:r>
          </a:p>
          <a:p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i="1" dirty="0">
                <a:solidFill>
                  <a:schemeClr val="tx1"/>
                </a:solidFill>
              </a:rPr>
              <a:t>Perfectly Matched Layer </a:t>
            </a:r>
            <a:r>
              <a:rPr lang="en-US" dirty="0">
                <a:solidFill>
                  <a:schemeClr val="tx1"/>
                </a:solidFill>
              </a:rPr>
              <a:t>(PML) domain condition (spherical type) is used as the absorbing condition</a:t>
            </a:r>
          </a:p>
          <a:p>
            <a:r>
              <a:rPr lang="en-US" dirty="0">
                <a:solidFill>
                  <a:schemeClr val="tx1"/>
                </a:solidFill>
              </a:rPr>
              <a:t>Far-field calculation is done at the air–PML domain interface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45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19031-77BC-4B79-A85E-E79230D1D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IN" dirty="0"/>
              <a:t>Material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B8DEAE-A2A6-4573-B643-A6C7717FA9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The supporting structure for the Yagi–</a:t>
            </a:r>
            <a:r>
              <a:rPr lang="en-IN" dirty="0" err="1"/>
              <a:t>Uda</a:t>
            </a:r>
            <a:r>
              <a:rPr lang="en-IN" dirty="0"/>
              <a:t> antenna is made of PTFE with the following properties:</a:t>
            </a:r>
          </a:p>
          <a:p>
            <a:pPr lvl="1"/>
            <a:r>
              <a:rPr lang="en-IN" dirty="0"/>
              <a:t>Relative permittivity = 2.1</a:t>
            </a:r>
          </a:p>
          <a:p>
            <a:pPr lvl="1"/>
            <a:r>
              <a:rPr lang="en-IN" dirty="0"/>
              <a:t>Relative permeability = 1</a:t>
            </a:r>
          </a:p>
          <a:p>
            <a:pPr lvl="1"/>
            <a:r>
              <a:rPr lang="en-IN" dirty="0"/>
              <a:t>Electrical conductivity = 0 S/m</a:t>
            </a:r>
          </a:p>
          <a:p>
            <a:r>
              <a:rPr lang="en-IN" dirty="0"/>
              <a:t>The feeder, reflector, and directors are considered as </a:t>
            </a:r>
            <a:r>
              <a:rPr lang="en-IN" i="1" dirty="0"/>
              <a:t>Perfect Electrical Conductors </a:t>
            </a:r>
            <a:r>
              <a:rPr lang="en-IN" dirty="0"/>
              <a:t>(PECs). The losses can be accounted by considering the </a:t>
            </a:r>
            <a:r>
              <a:rPr lang="en-IN" i="1" dirty="0"/>
              <a:t>Impedance </a:t>
            </a:r>
            <a:r>
              <a:rPr lang="en-IN" dirty="0"/>
              <a:t>boundary</a:t>
            </a:r>
            <a:r>
              <a:rPr lang="en-IN" i="1" dirty="0"/>
              <a:t> </a:t>
            </a:r>
            <a:r>
              <a:rPr lang="en-IN" dirty="0"/>
              <a:t>condition</a:t>
            </a:r>
            <a:r>
              <a:rPr lang="en-IN" i="1" dirty="0"/>
              <a:t> </a:t>
            </a:r>
            <a:r>
              <a:rPr lang="en-IN" dirty="0"/>
              <a:t>(IBC) for these electrically conducting materials.</a:t>
            </a:r>
          </a:p>
        </p:txBody>
      </p:sp>
    </p:spTree>
    <p:extLst>
      <p:ext uri="{BB962C8B-B14F-4D97-AF65-F5344CB8AC3E}">
        <p14:creationId xmlns:p14="http://schemas.microsoft.com/office/powerpoint/2010/main" val="1210361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CF98F7-28F6-4ED5-A7AA-F6C8D547AB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S-parameter response.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C2A0E7-2ABA-47E3-A49B-11F13F1E6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736E5A-AAEE-444D-8A3D-E979371898A4}"/>
              </a:ext>
            </a:extLst>
          </p:cNvPr>
          <p:cNvSpPr txBox="1">
            <a:spLocks/>
          </p:cNvSpPr>
          <p:nvPr/>
        </p:nvSpPr>
        <p:spPr>
          <a:xfrm>
            <a:off x="6383878" y="5113179"/>
            <a:ext cx="5268123" cy="70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1219170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685783" indent="-296326" defTabSz="1219170">
              <a:lnSpc>
                <a:spcPct val="100000"/>
              </a:lnSpc>
              <a:spcBef>
                <a:spcPts val="667"/>
              </a:spcBef>
              <a:buFontTx/>
              <a:buBlip>
                <a:blip r:embed="rId2"/>
              </a:buBlip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994808" indent="-226478" defTabSz="1075240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4pPr>
            <a:lvl5pPr marL="2438339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5pPr>
            <a:lvl6pPr marL="335271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6pPr>
            <a:lvl7pPr marL="3962301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7pPr>
            <a:lvl8pPr marL="457188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8pPr>
            <a:lvl9pPr marL="5181470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9pPr>
          </a:lstStyle>
          <a:p>
            <a:r>
              <a:rPr lang="en-US" dirty="0"/>
              <a:t>S-parameter response for the Yagi–</a:t>
            </a:r>
            <a:r>
              <a:rPr lang="en-US" dirty="0" err="1"/>
              <a:t>Uda</a:t>
            </a:r>
            <a:r>
              <a:rPr lang="en-US" dirty="0"/>
              <a:t> antenna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B8D08B-475C-7846-9383-02D2BC498752}"/>
              </a:ext>
            </a:extLst>
          </p:cNvPr>
          <p:cNvSpPr/>
          <p:nvPr/>
        </p:nvSpPr>
        <p:spPr>
          <a:xfrm>
            <a:off x="10754419" y="1183436"/>
            <a:ext cx="301451" cy="376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11C6E6BD-FC1D-4FC7-A261-B1B9DE5C499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65838" y="1559763"/>
            <a:ext cx="5287962" cy="330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098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4708490" cy="5003783"/>
          </a:xfrm>
        </p:spPr>
        <p:txBody>
          <a:bodyPr/>
          <a:lstStyle/>
          <a:p>
            <a:pPr marL="0" indent="0">
              <a:buNone/>
            </a:pPr>
            <a:r>
              <a:rPr lang="en-IN" dirty="0"/>
              <a:t>The electric field norm is getting strongly coupled to directors, suggesting the wave is strongly steered by directors in the +X axis.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Results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B736E5A-AAEE-444D-8A3D-E979371898A4}"/>
              </a:ext>
            </a:extLst>
          </p:cNvPr>
          <p:cNvSpPr txBox="1">
            <a:spLocks/>
          </p:cNvSpPr>
          <p:nvPr/>
        </p:nvSpPr>
        <p:spPr>
          <a:xfrm>
            <a:off x="6314277" y="5072330"/>
            <a:ext cx="5268123" cy="70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1219170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685783" indent="-296326" defTabSz="1219170">
              <a:lnSpc>
                <a:spcPct val="100000"/>
              </a:lnSpc>
              <a:spcBef>
                <a:spcPts val="667"/>
              </a:spcBef>
              <a:buFontTx/>
              <a:buBlip>
                <a:blip r:embed="rId3"/>
              </a:buBlip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994808" indent="-226478" defTabSz="1075240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4pPr>
            <a:lvl5pPr marL="2438339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5pPr>
            <a:lvl6pPr marL="335271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6pPr>
            <a:lvl7pPr marL="3962301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7pPr>
            <a:lvl8pPr marL="457188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8pPr>
            <a:lvl9pPr marL="5181470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9pPr>
          </a:lstStyle>
          <a:p>
            <a:r>
              <a:rPr lang="en-US" dirty="0"/>
              <a:t>Electric field norm distribution in the E-plane of the antenna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E321E9-1101-D443-B2E2-104E24B29554}"/>
              </a:ext>
            </a:extLst>
          </p:cNvPr>
          <p:cNvSpPr/>
          <p:nvPr/>
        </p:nvSpPr>
        <p:spPr>
          <a:xfrm>
            <a:off x="11203246" y="1371600"/>
            <a:ext cx="301451" cy="376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g1">
            <a:extLst>
              <a:ext uri="{FF2B5EF4-FFF2-40B4-BE49-F238E27FC236}">
                <a16:creationId xmlns:a16="http://schemas.microsoft.com/office/drawing/2014/main" id="{38BC02BF-2B47-4259-8A3C-40D1857203BE}"/>
              </a:ext>
            </a:extLst>
          </p:cNvPr>
          <p:cNvPicPr>
            <a:picLocks noGrp="1" noChangeAspect="1"/>
          </p:cNvPicPr>
          <p:nvPr>
            <p:ph sz="half" idx="2"/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1675728"/>
            <a:ext cx="5287962" cy="3304976"/>
          </a:xfrm>
        </p:spPr>
      </p:pic>
    </p:spTree>
    <p:extLst>
      <p:ext uri="{BB962C8B-B14F-4D97-AF65-F5344CB8AC3E}">
        <p14:creationId xmlns:p14="http://schemas.microsoft.com/office/powerpoint/2010/main" val="2628300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CFFB38-D29F-4F13-AF8F-984C8AFDF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712BAF18-B61E-4609-9DF3-226C211DC3BA}"/>
              </a:ext>
            </a:extLst>
          </p:cNvPr>
          <p:cNvSpPr txBox="1">
            <a:spLocks/>
          </p:cNvSpPr>
          <p:nvPr/>
        </p:nvSpPr>
        <p:spPr>
          <a:xfrm>
            <a:off x="7281686" y="5340769"/>
            <a:ext cx="5268123" cy="70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1219170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685783" indent="-296326" defTabSz="1219170">
              <a:lnSpc>
                <a:spcPct val="100000"/>
              </a:lnSpc>
              <a:spcBef>
                <a:spcPts val="667"/>
              </a:spcBef>
              <a:buFontTx/>
              <a:buBlip>
                <a:blip r:embed="rId3"/>
              </a:buBlip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994808" indent="-226478" defTabSz="1075240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4pPr>
            <a:lvl5pPr marL="2438339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5pPr>
            <a:lvl6pPr marL="335271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6pPr>
            <a:lvl7pPr marL="3962301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7pPr>
            <a:lvl8pPr marL="457188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8pPr>
            <a:lvl9pPr marL="5181470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9pPr>
          </a:lstStyle>
          <a:p>
            <a:r>
              <a:rPr lang="en-US" dirty="0"/>
              <a:t>Polar plot: E-plane pattern</a:t>
            </a: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059B5669-6FD8-4A9B-9B70-5E2CE871E943}"/>
              </a:ext>
            </a:extLst>
          </p:cNvPr>
          <p:cNvSpPr txBox="1">
            <a:spLocks/>
          </p:cNvSpPr>
          <p:nvPr/>
        </p:nvSpPr>
        <p:spPr>
          <a:xfrm>
            <a:off x="1026315" y="5342993"/>
            <a:ext cx="5268123" cy="709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1219170">
              <a:lnSpc>
                <a:spcPct val="100000"/>
              </a:lnSpc>
              <a:spcBef>
                <a:spcPts val="1333"/>
              </a:spcBef>
              <a:buFont typeface="Wingdings" pitchFamily="2" charset="2"/>
              <a:buNone/>
              <a:tabLst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 marL="685783" indent="-296326" defTabSz="1219170">
              <a:lnSpc>
                <a:spcPct val="100000"/>
              </a:lnSpc>
              <a:spcBef>
                <a:spcPts val="667"/>
              </a:spcBef>
              <a:buFontTx/>
              <a:buBlip>
                <a:blip r:embed="rId3"/>
              </a:buBlip>
              <a:tabLst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994808" indent="-226478" defTabSz="1075240">
              <a:lnSpc>
                <a:spcPct val="100000"/>
              </a:lnSpc>
              <a:spcBef>
                <a:spcPts val="667"/>
              </a:spcBef>
              <a:buFont typeface="Arial" panose="020B0604020202020204" pitchFamily="34" charset="0"/>
              <a:buChar char="•"/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4pPr>
            <a:lvl5pPr marL="2438339" indent="0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1467">
                <a:latin typeface="Lato" panose="020F0502020204030203" pitchFamily="34" charset="0"/>
              </a:defRPr>
            </a:lvl5pPr>
            <a:lvl6pPr marL="335271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6pPr>
            <a:lvl7pPr marL="3962301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7pPr>
            <a:lvl8pPr marL="4571886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8pPr>
            <a:lvl9pPr marL="5181470" indent="-304792" defTabSz="1219170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/>
            </a:lvl9pPr>
          </a:lstStyle>
          <a:p>
            <a:r>
              <a:rPr lang="en-US" dirty="0"/>
              <a:t>3D radiation pattern: Far-field gain in </a:t>
            </a:r>
            <a:r>
              <a:rPr lang="en-US" dirty="0" err="1"/>
              <a:t>dBi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7B38C5-4107-8D4B-87D8-ED7471BB8B64}"/>
              </a:ext>
            </a:extLst>
          </p:cNvPr>
          <p:cNvSpPr/>
          <p:nvPr/>
        </p:nvSpPr>
        <p:spPr>
          <a:xfrm>
            <a:off x="11353800" y="1447670"/>
            <a:ext cx="301451" cy="376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20BADD-8698-EC41-8C58-AFD93E636C88}"/>
              </a:ext>
            </a:extLst>
          </p:cNvPr>
          <p:cNvSpPr/>
          <p:nvPr/>
        </p:nvSpPr>
        <p:spPr>
          <a:xfrm>
            <a:off x="5861137" y="1447670"/>
            <a:ext cx="301451" cy="3763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7103558D-3FE5-4D17-81A0-CA485BBEAA6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874625" y="1834702"/>
            <a:ext cx="5287963" cy="3304976"/>
          </a:xfrm>
          <a:prstGeom prst="rect">
            <a:avLst/>
          </a:prstGeom>
        </p:spPr>
      </p:pic>
      <p:pic>
        <p:nvPicPr>
          <p:cNvPr id="35" name="pg2">
            <a:extLst>
              <a:ext uri="{FF2B5EF4-FFF2-40B4-BE49-F238E27FC236}">
                <a16:creationId xmlns:a16="http://schemas.microsoft.com/office/drawing/2014/main" id="{599DD934-0029-4D74-8D90-0AB81738D263}"/>
              </a:ext>
            </a:extLst>
          </p:cNvPr>
          <p:cNvPicPr>
            <a:picLocks noGrp="1" noChangeAspect="1"/>
          </p:cNvPicPr>
          <p:nvPr>
            <p:ph sz="half" idx="2"/>
            <p:custDataLst>
              <p:tags r:id="rId1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6610524" y="1823997"/>
            <a:ext cx="4621025" cy="3468412"/>
          </a:xfrm>
        </p:spPr>
      </p:pic>
    </p:spTree>
    <p:extLst>
      <p:ext uri="{BB962C8B-B14F-4D97-AF65-F5344CB8AC3E}">
        <p14:creationId xmlns:p14="http://schemas.microsoft.com/office/powerpoint/2010/main" val="853963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E57D4-B5E5-418B-A1FE-4CCE4221C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CF0A3D-A46D-4CCE-BC24-00A503061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Yagi–</a:t>
            </a:r>
            <a:r>
              <a:rPr lang="en-US" dirty="0" err="1"/>
              <a:t>Uda</a:t>
            </a:r>
            <a:r>
              <a:rPr lang="en-US" dirty="0"/>
              <a:t> antenna with a center frequency of 2.45 GHz was modeled</a:t>
            </a:r>
          </a:p>
          <a:p>
            <a:r>
              <a:rPr lang="en-US" dirty="0"/>
              <a:t>With four equally spaced directors and a reflector, the Yagi–</a:t>
            </a:r>
            <a:r>
              <a:rPr lang="en-US" dirty="0" err="1"/>
              <a:t>Uda</a:t>
            </a:r>
            <a:r>
              <a:rPr lang="en-US" dirty="0"/>
              <a:t> antenna has achieved a maximum far field gain of 10 </a:t>
            </a:r>
            <a:r>
              <a:rPr lang="en-US" dirty="0" err="1"/>
              <a:t>dBi</a:t>
            </a:r>
            <a:r>
              <a:rPr lang="en-US" dirty="0"/>
              <a:t> and has a front-to-back ratio of 14 dB</a:t>
            </a:r>
          </a:p>
          <a:p>
            <a:r>
              <a:rPr lang="en-US" dirty="0"/>
              <a:t> The operating frequency band of the designed Yagi–</a:t>
            </a:r>
            <a:r>
              <a:rPr lang="en-US" dirty="0" err="1"/>
              <a:t>Uda</a:t>
            </a:r>
            <a:r>
              <a:rPr lang="en-US" dirty="0"/>
              <a:t> antenna finds its application for Wi-Fi bands, and by directing Wi-Fi signals with this antenna, eavesdropping can be reduced</a:t>
            </a:r>
          </a:p>
          <a:p>
            <a:pPr marL="389457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5467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5.6.0.x&quot; formatVersion=&quot;2.0.0.0&quot; version=&quot;5.6.0.401&quot;&gt;&#10;  &lt;VersionInformation&gt;&#10;    &lt;Version&gt;1&lt;/Version&gt;&#10;  &lt;/VersionInformation&gt;&#10;  &lt;Entity&gt;/result/feature/pg1&lt;/Entity&gt;&#10;  &lt;Tag&gt;pg1&lt;/Tag&gt;&#10;  &lt;Node&gt;Results &amp;gt; Electric Field (emw)&lt;/Node&gt;&#10;  &lt;LinkType&gt;Image&lt;/LinkType&gt;&#10;  &lt;ModelLink directoryType=&quot;none&quot;&gt;C:\Users\vaibhav\Downloads\yagi_uda_wifi_booster_cleared.mph&lt;/ModelLink&gt;&#10;  &lt;LocalPath&gt;yagi_uda_wifi_booster_cleared.mph&lt;/LocalPath&gt;&#10;  &lt;SDim&gt;3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3200&quot; /&gt;&#10;    &lt;Property name=&quot;height&quot; type=&quot;real&quot; value=&quot;2000&quot; /&gt;&#10;    &lt;Property name=&quot;resolution&quot; type=&quot;integer&quot; value=&quot;300&quot; /&gt;&#10;    &lt;Property name=&quot;sizedesc&quot; type=&quot;string&quot; value=&quot;271 x 169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950 x 545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950&quot; /&gt;&#10;    &lt;Property name=&quot;screenheightpx&quot; type=&quot;integer&quot; value=&quot;545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Electric Field (emw)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ff&quot; /&gt;&#10;    &lt;Property name=&quot;allowgltf&quot; type=&quot;bool&quot; value=&quot;on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3&quot; /&gt;&#10;    &lt;Property name=&quot;options3d&quot; type=&quot;group&quot; value=&quot;on&quot; /&gt;&#10;    &lt;Property name=&quot;title3d&quot; type=&quot;bool&quot; value=&quot;on&quot; /&gt;&#10;    &lt;Property name=&quot;legend3d&quot; type=&quot;bool&quot; value=&quot;on&quot; /&gt;&#10;    &lt;Property name=&quot;grid&quot; type=&quot;bool&quot; value=&quot;off&quot; /&gt;&#10;    &lt;Property name=&quot;axisorientation&quot; type=&quot;bool&quot; value=&quot;on&quot; /&gt;&#10;    &lt;Property name=&quot;logo3d&quot; type=&quot;bool&quot; value=&quot;on&quot; /&gt;&#10;    &lt;Property name=&quot;fontsize&quot; type=&quot;integer&quot; value=&quot;14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renderwireframe&quot; type=&quot;bool&quot; value=&quot;on&quot; /&gt;&#10;    &lt;Property name=&quot;showlabels&quot; type=&quot;bool&quot; value=&quot;off&quot; /&gt;&#10;    &lt;Property name=&quot;showDirections&quot; type=&quot;bool&quot; value=&quot;off&quot; /&gt;&#10;    &lt;Property name=&quot;showgrid&quot; type=&quot;bool&quot; value=&quot;on&quot; /&gt;&#10;    &lt;Property name=&quot;rendermesh&quot; type=&quot;bool&quot; value=&quot;on&quot; /&gt;&#10;    &lt;Property name=&quot;showaxisorientation&quot; type=&quot;bool&quot; value=&quot;on&quot; /&gt;&#10;    &lt;Property name=&quot;showunits&quot; type=&quot;bool&quot; value=&quot;on&quot; /&gt;&#10;    &lt;Property name=&quot;plotgroupunits&quot; type=&quot;stringarray&quot; value=&quot;, , &quot; /&gt;&#10;    &lt;Property name=&quot;locked&quot; type=&quot;bool&quot; value=&quot;off&quot; /&gt;&#10;    &lt;Property name=&quot;rotcenlocked&quot; type=&quot;bool&quot; value=&quot;off&quot; /&gt;&#10;    &lt;Property name=&quot;istemporary&quot; type=&quot;bool&quot; value=&quot;off&quot; /&gt;&#10;    &lt;Property name=&quot;scenelight&quot; type=&quot;group&quot; value=&quot;on&quot; /&gt;&#10;    &lt;Property name=&quot;totlightintensity&quot; type=&quot;real&quot; value=&quot;1.0&quot; /&gt;&#10;    &lt;Property name=&quot;usediffuse&quot; type=&quot;bool&quot; value=&quot;on&quot; /&gt;&#10;    &lt;Property name=&quot;usespecular&quot; type=&quot;bool&quot; value=&quot;on&quot; /&gt;&#10;    &lt;Property name=&quot;globalambient&quot; type=&quot;group&quot; value=&quot;on&quot; /&gt;&#10;    &lt;Property name=&quot;totambient&quot; type=&quot;real&quot; value=&quot;0.3&quot; /&gt;&#10;    &lt;Property name=&quot;ambientcolor&quot; type=&quot;group&quot; value=&quot;white&quot; /&gt;&#10;    &lt;Property name=&quot;customambientcolor&quot; type=&quot;realarray&quot; value=&quot;1, 1, 1&quot; /&gt;&#10;    &lt;Property name=&quot;environmentmap&quot; type=&quot;group&quot; value=&quot;envmap_none&quot; /&gt;&#10;    &lt;Property name=&quot;skydirection&quot; type=&quot;group&quot; value=&quot;positivey&quot; /&gt;&#10;    &lt;Property name=&quot;skyrotation&quot; type=&quot;group&quot; value=&quot;skyrotationzero&quot; /&gt;&#10;    &lt;Property name=&quot;environmentreflections&quot; type=&quot;bool&quot; value=&quot;on&quot; /&gt;&#10;    &lt;Property name=&quot;skybox&quot; type=&quot;group&quot; value=&quot;off&quot; /&gt;&#10;    &lt;Property name=&quot;skyboxblurriness&quot; type=&quot;real&quot; value=&quot;0&quot; /&gt;&#10;    &lt;Property name=&quot;skyboxblend&quot; type=&quot;real&quot; value=&quot;0&quot; /&gt;&#10;    &lt;Property name=&quot;skyboxprojection&quot; type=&quot;group&quot; value=&quot;special&quot; /&gt;&#10;    &lt;Property name=&quot;skyboxfov&quot; type=&quot;real&quot; value=&quot;110&quot; /&gt;&#10;    &lt;Property name=&quot;rotateenvironment&quot; type=&quot;bool&quot; value=&quot;off&quot; /&gt;&#10;    &lt;Property name=&quot;transparency&quot; type=&quot;group&quot; value=&quot;off&quot; /&gt;&#10;    &lt;Property name=&quot;transparencylevel&quot; type=&quot;real&quot; value=&quot;0.5&quot; /&gt;&#10;    &lt;Property name=&quot;clippingactive&quot; type=&quot;group&quot; value=&quot;on&quot; /&gt;&#10;    &lt;Property name=&quot;clipfaces&quot; type=&quot;bool&quot; value=&quot;on&quot; /&gt;&#10;    &lt;Property name=&quot;clipedges&quot; type=&quot;bool&quot; value=&quot;on&quot; /&gt;&#10;    &lt;Property name=&quot;clippoints&quot; type=&quot;bool&quot; value=&quot;on&quot; /&gt;&#10;    &lt;Property name=&quot;cliphighlightintersection&quot; type=&quot;group&quot; value=&quot;on&quot; /&gt;&#10;    &lt;Property name=&quot;clipintersectionhighlightcolor&quot; type=&quot;group&quot; value=&quot;fromtheme&quot; /&gt;&#10;    &lt;Property name=&quot;customclipintersectionhighlightcolor&quot; type=&quot;realarray&quot; value=&quot;1, 0, 0&quot; /&gt;&#10;    &lt;Property name=&quot;clipapplyclipping&quot; type=&quot;bool&quot; value=&quot;on&quot; /&gt;&#10;    &lt;Property name=&quot;clipshowframes&quot; type=&quot;bool&quot; value=&quot;on&quot; /&gt;&#10;    &lt;Property name=&quot;clipshowgizmos&quot; type=&quot;bool&quot; value=&quot;on&quot; /&gt;&#10;    &lt;Property name=&quot;showselection&quot; type=&quot;bool&quot; value=&quot;on&quot; /&gt;&#10;    &lt;Property name=&quot;showmaterial&quot; type=&quot;bool&quot; value=&quot;off&quot; /&gt;&#10;    &lt;Property name=&quot;hidestatus&quot; type=&quot;string&quot; value=&quot;hide&quot; /&gt;&#10;    &lt;Property name=&quot;isnew&quot; type=&quot;bool&quot; value=&quot;off&quot; /&gt;&#10;    &lt;Property name=&quot;postviewkey&quot; type=&quot;string&quot; value=&quot;&quot; /&gt;&#10;    &lt;Property name=&quot;workplaneclip&quot; type=&quot;bool&quot; value=&quot;off&quot; /&gt;&#10;    &lt;Property name=&quot;offscreenoverride&quot; type=&quot;bool&quot; value=&quot;off&quot; /&gt;&#10;  &lt;/PropSet&gt;&#10;  &lt;PropSet id=&quot;camera&quot;&gt;&#10;    &lt;Property name=&quot;projection&quot; type=&quot;group&quot; value=&quot;perspective&quot; /&gt;&#10;    &lt;Property name=&quot;orthoscale&quot; type=&quot;real&quot; value=&quot;56.330406188964844&quot; /&gt;&#10;    &lt;Property name=&quot;zoomanglefull&quot; type=&quot;real&quot; value=&quot;12.488873481750488&quot; /&gt;&#10;    &lt;Property name=&quot;forcenoviewscaling&quot; type=&quot;bool&quot; value=&quot;off&quot; /&gt;&#10;    &lt;Property name=&quot;viewscaletype&quot; type=&quot;group&quot; value=&quot;none&quot; /&gt;&#10;    &lt;Property name=&quot;autocontext&quot; type=&quot;group&quot; value=&quot;isotropic&quot; /&gt;&#10;    &lt;Property name=&quot;autoupdate&quot; type=&quot;bool&quot; value=&quot;off&quot; /&gt;&#10;    &lt;Property name=&quot;xweight&quot; type=&quot;real&quot; value=&quot;1&quot; /&gt;&#10;    &lt;Property name=&quot;yweight&quot; type=&quot;real&quot; value=&quot;1&quot; /&gt;&#10;    &lt;Property name=&quot;zweight&quot; type=&quot;real&quot; value=&quot;1&quot; /&gt;&#10;    &lt;Property name=&quot;xscale&quot; type=&quot;real&quot; value=&quot;1&quot; /&gt;&#10;    &lt;Property name=&quot;yscale&quot; type=&quot;real&quot; value=&quot;1&quot; /&gt;&#10;    &lt;Property name=&quot;zscale&quot; type=&quot;real&quot; value=&quot;1&quot; /&gt;&#10;    &lt;Property name=&quot;position&quot; type=&quot;realarray&quot; value=&quot;0, -2.22538161277771, 0&quot; /&gt;&#10;    &lt;Property name=&quot;target&quot; type=&quot;realarray&quot; value=&quot;0, 0, 0&quot; /&gt;&#10;    &lt;Property name=&quot;up&quot; type=&quot;realarray&quot; value=&quot;0, -4.371138828673793E-8, 1&quot; /&gt;&#10;    &lt;Property name=&quot;rotationpoint&quot; type=&quot;realarray&quot; value=&quot;0, 0, 0&quot; /&gt;&#10;    &lt;Property name=&quot;viewoffset&quot; type=&quot;realarray&quot; value=&quot;0.008711051195859909, -0.010845973156392574&quot; /&gt;&#10;    &lt;Property name=&quot;manualgrid&quot; type=&quot;group&quot; value=&quot;off&quot; /&gt;&#10;    &lt;Property name=&quot;xspacing&quot; type=&quot;real&quot; value=&quot;1&quot; /&gt;&#10;    &lt;Property name=&quot;yspacing&quot; type=&quot;real&quot; value=&quot;1&quot; /&gt;&#10;    &lt;Property name=&quot;zspacing&quot; type=&quot;real&quot; value=&quot;1&quot; /&gt;&#10;    &lt;Property name=&quot;xextra&quot; type=&quot;realarray&quot; value=&quot;&quot; /&gt;&#10;    &lt;Property name=&quot;xextra_vector_method&quot; type=&quot;string&quot; value=&quot;step&quot; /&gt;&#10;    &lt;Property name=&quot;xextra_vector_start&quot; type=&quot;string&quot; value=&quot;&quot; /&gt;&#10;    &lt;Property name=&quot;xextra_vector_stop&quot; type=&quot;string&quot; value=&quot;&quot; /&gt;&#10;    &lt;Property name=&quot;xextra_vector_step&quot; type=&quot;string&quot; value=&quot;&quot; /&gt;&#10;    &lt;Property name=&quot;xextra_vector_numvalues&quot; type=&quot;string&quot; value=&quot;&quot; /&gt;&#10;    &lt;Property name=&quot;xextra_vector_function&quot; type=&quot;string&quot; value=&quot;none&quot; /&gt;&#10;    &lt;Property name=&quot;xextra_vector_interval&quot; type=&quot;string&quot; value=&quot;octave&quot; /&gt;&#10;    &lt;Property name=&quot;xextra_vector_freqperdec&quot; type=&quot;string&quot; value=&quot;&quot; /&gt;&#10;    &lt;Property name=&quot;yextra&quot; type=&quot;realarray&quot; value=&quot;&quot; /&gt;&#10;    &lt;Property name=&quot;yextra_vector_method&quot; type=&quot;string&quot; value=&quot;step&quot; /&gt;&#10;    &lt;Property name=&quot;yextra_vector_start&quot; type=&quot;string&quot; value=&quot;&quot; /&gt;&#10;    &lt;Property name=&quot;yextra_vector_stop&quot; type=&quot;string&quot; value=&quot;&quot; /&gt;&#10;    &lt;Property name=&quot;yextra_vector_step&quot; type=&quot;string&quot; value=&quot;&quot; /&gt;&#10;    &lt;Property name=&quot;yextra_vector_numvalues&quot; type=&quot;string&quot; value=&quot;&quot; /&gt;&#10;    &lt;Property name=&quot;yextra_vector_function&quot; type=&quot;string&quot; value=&quot;none&quot; /&gt;&#10;    &lt;Property name=&quot;yextra_vector_interval&quot; type=&quot;string&quot; value=&quot;octave&quot; /&gt;&#10;    &lt;Property name=&quot;yextra_vector_freqperdec&quot; type=&quot;string&quot; value=&quot;&quot; /&gt;&#10;    &lt;Property name=&quot;zextra&quot; type=&quot;realarray&quot; value=&quot;&quot; /&gt;&#10;    &lt;Property name=&quot;zextra_vector_method&quot; type=&quot;string&quot; value=&quot;step&quot; /&gt;&#10;    &lt;Property name=&quot;zextra_vector_start&quot; type=&quot;string&quot; value=&quot;&quot; /&gt;&#10;    &lt;Property name=&quot;zextra_vector_stop&quot; type=&quot;string&quot; value=&quot;&quot; /&gt;&#10;    &lt;Property name=&quot;zextra_vector_step&quot; type=&quot;string&quot; value=&quot;&quot; /&gt;&#10;    &lt;Property name=&quot;zextra_vector_numvalues&quot; type=&quot;string&quot; value=&quot;&quot; /&gt;&#10;    &lt;Property name=&quot;zextra_vector_function&quot; type=&quot;string&quot; value=&quot;none&quot; /&gt;&#10;    &lt;Property name=&quot;zextra_vector_interval&quot; type=&quot;string&quot; value=&quot;octave&quot; /&gt;&#10;    &lt;Property name=&quot;zextra_vector_freqperdec&quot; type=&quot;string&quot; value=&quot;&quot; /&gt;&#10;  &lt;/PropSet&gt;&#10;  &lt;PropSet id=&quot;axis&quot; /&gt;&#10;  &lt;UpdateTimeStamp&gt;Jun 24, 2021 5:22:34 PM&lt;/UpdateTimeStamp&gt;&#10;&lt;/Root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SOL LIVELINK TAG" val="&lt;!-- &#10;PropSet elements are populated with properties elements in format &lt;Property name=&quot;&quot; value=&quot;&quot; type=&quot;&quot;/&gt;&#10;LinkType element has either Image, or Table as value.&#10;--&gt;&#10;&lt;Root completeVersion=&quot;5.6.0.x&quot; formatVersion=&quot;2.0.0.0&quot; version=&quot;5.6.0.401&quot;&gt;&#10;  &lt;VersionInformation&gt;&#10;    &lt;Version&gt;1&lt;/Version&gt;&#10;  &lt;/VersionInformation&gt;&#10;  &lt;Entity&gt;/result/feature/pg2&lt;/Entity&gt;&#10;  &lt;Tag&gt;pg2&lt;/Tag&gt;&#10;  &lt;Node&gt;Results &amp;gt; 2D Far Field (emw)&lt;/Node&gt;&#10;  &lt;LinkType&gt;Image&lt;/LinkType&gt;&#10;  &lt;ModelLink directoryType=&quot;none&quot;&gt;C:\Users\prajakta\Downloads\yagi_uda_wifi_booster_cleared.mph&lt;/ModelLink&gt;&#10;  &lt;LocalPath&gt;yagi_uda_wifi_booster_cleared.mph&lt;/LocalPath&gt;&#10;  &lt;SDim&gt;1&lt;/SDim&gt;&#10;  &lt;Locked&gt;false&lt;/Locked&gt;&#10;  &lt;PropSet id=&quot;image&quot;&gt;&#10;    &lt;Property name=&quot;view&quot; type=&quot;reference&quot; value=&quot;auto&quot; /&gt;&#10;    &lt;Property name=&quot;animating&quot; type=&quot;bool&quot; value=&quot;off&quot; /&gt;&#10;    &lt;Property name=&quot;isclientfile&quot; type=&quot;bool&quot; value=&quot;on&quot; /&gt;&#10;    &lt;Property name=&quot;size&quot; type=&quot;string&quot; value=&quot;presentation&quot; /&gt;&#10;    &lt;Property name=&quot;hiddensize&quot; type=&quot;group&quot; value=&quot;manual&quot; /&gt;&#10;    &lt;Property name=&quot;unit&quot; type=&quot;group&quot; value=&quot;px&quot; /&gt;&#10;    &lt;Property name=&quot;lockratio&quot; type=&quot;bool&quot; value=&quot;off&quot; /&gt;&#10;    &lt;Property name=&quot;aspectratio&quot; type=&quot;real&quot; value=&quot;1&quot; /&gt;&#10;    &lt;Property name=&quot;width&quot; type=&quot;real&quot; value=&quot;874&quot; /&gt;&#10;    &lt;Property name=&quot;height&quot; type=&quot;real&quot; value=&quot;656&quot; /&gt;&#10;    &lt;Property name=&quot;resolution&quot; type=&quot;integer&quot; value=&quot;96&quot; /&gt;&#10;    &lt;Property name=&quot;sizedesc&quot; type=&quot;string&quot; value=&quot;231 x 174 mm&quot; /&gt;&#10;    &lt;Property name=&quot;widthpx&quot; type=&quot;integer&quot; value=&quot;0&quot; /&gt;&#10;    &lt;Property name=&quot;heightpx&quot; type=&quot;integer&quot; value=&quot;0&quot; /&gt;&#10;    &lt;Property name=&quot;widthexact&quot; type=&quot;real&quot; value=&quot;0&quot; /&gt;&#10;    &lt;Property name=&quot;heightexact&quot; type=&quot;real&quot; value=&quot;0&quot; /&gt;&#10;    &lt;Property name=&quot;exactstored&quot; type=&quot;bool&quot; value=&quot;off&quot; /&gt;&#10;    &lt;Property name=&quot;usage&quot; type=&quot;group&quot; value=&quot;dialog&quot; /&gt;&#10;    &lt;Property name=&quot;screensizedesc&quot; type=&quot;string&quot; value=&quot;921 x 576 px&quot; /&gt;&#10;    &lt;Property name=&quot;zoomextents&quot; type=&quot;bool&quot; value=&quot;off&quot; /&gt;&#10;    &lt;Property name=&quot;antialias&quot; type=&quot;bool&quot; value=&quot;on&quot; /&gt;&#10;    &lt;Property name=&quot;screenwidthpx&quot; type=&quot;integer&quot; value=&quot;921&quot; /&gt;&#10;    &lt;Property name=&quot;screenheightpx&quot; type=&quot;integer&quot; value=&quot;576&quot; /&gt;&#10;    &lt;Property name=&quot;linkpossible&quot; type=&quot;bool&quot; value=&quot;on&quot; /&gt;&#10;    &lt;Property name=&quot;heightmultiple&quot; type=&quot;integer&quot; value=&quot;1&quot; /&gt;&#10;    &lt;Property name=&quot;zoomlevel&quot; type=&quot;integer&quot; value=&quot;0&quot; /&gt;&#10;    &lt;Property name=&quot;saveepscopy&quot; type=&quot;bool&quot; value=&quot;off&quot; /&gt;&#10;    &lt;Property name=&quot;resizefactor&quot; type=&quot;integer&quot; value=&quot;1&quot; /&gt;&#10;    &lt;Property name=&quot;saveprefs&quot; type=&quot;bool&quot; value=&quot;on&quot; /&gt;&#10;    &lt;Property name=&quot;decorationscale&quot; type=&quot;real&quot; value=&quot;1&quot; /&gt;&#10;    &lt;Property name=&quot;clearfilenameafterwards&quot; type=&quot;bool&quot; value=&quot;off&quot; /&gt;&#10;    &lt;Property name=&quot;allowlinked&quot; type=&quot;bool&quot; value=&quot;on&quot; /&gt;&#10;    &lt;Property name=&quot;allowpaste&quot; type=&quot;group&quot; value=&quot;on&quot; /&gt;&#10;    &lt;Property name=&quot;target&quot; type=&quot;group&quot; value=&quot;linked&quot; /&gt;&#10;    &lt;Property name=&quot;nodelabel&quot; type=&quot;string&quot; value=&quot;Results &amp;gt; 2D Far Field (emw)&quot; /&gt;&#10;    &lt;Property name=&quot;lockview&quot; type=&quot;bool&quot; value=&quot;off&quot; /&gt;&#10;    &lt;Property name=&quot;linkedinfo&quot; type=&quot;string&quot; value=&quot;&quot; /&gt;&#10;    &lt;Property name=&quot;alloweps&quot; type=&quot;bool&quot; value=&quot;on&quot; /&gt;&#10;    &lt;Property name=&quot;allowgltf&quot; type=&quot;bool&quot; value=&quot;off&quot; /&gt;&#10;    &lt;Property name=&quot;lastwrittenfile&quot; type=&quot;string&quot; value=&quot;&quot; /&gt;&#10;    &lt;Property name=&quot;lastfiletype&quot; type=&quot;string&quot; value=&quot;png&quot; /&gt;&#10;    &lt;Property name=&quot;context&quot; type=&quot;group&quot; value=&quot;standard&quot; /&gt;&#10;    &lt;Property name=&quot;clusterrootonly&quot; type=&quot;bool&quot; value=&quot;off&quot; /&gt;&#10;    &lt;Property name=&quot;layoutmode&quot; type=&quot;group&quot; value=&quot;image&quot; /&gt;&#10;    &lt;Property name=&quot;sdim&quot; type=&quot;group&quot; value=&quot;1&quot; /&gt;&#10;    &lt;Property name=&quot;options1d&quot; type=&quot;group&quot; value=&quot;on&quot; /&gt;&#10;    &lt;Property name=&quot;title1d&quot; type=&quot;bool&quot; value=&quot;on&quot; /&gt;&#10;    &lt;Property name=&quot;legend1d&quot; type=&quot;bool&quot; value=&quot;on&quot; /&gt;&#10;    &lt;Property name=&quot;axes1d&quot; type=&quot;bool&quot; value=&quot;on&quot; /&gt;&#10;    &lt;Property name=&quot;showgrid&quot; type=&quot;bool&quot; value=&quot;on&quot; /&gt;&#10;    &lt;Property name=&quot;logo1d&quot; type=&quot;bool&quot; value=&quot;on&quot; /&gt;&#10;    &lt;Property name=&quot;fontsize&quot; type=&quot;integer&quot; value=&quot;12&quot; /&gt;&#10;    &lt;Property name=&quot;colortheme&quot; type=&quot;string&quot; value=&quot;globaltheme&quot; /&gt;&#10;    &lt;Property name=&quot;background&quot; type=&quot;group&quot; value=&quot;transparent&quot; /&gt;&#10;  &lt;/PropSet&gt;&#10;  &lt;PropSet id=&quot;view&quot;&gt;&#10;    &lt;Property name=&quot;axislimits&quot; type=&quot;group&quot; value=&quot;on&quot; /&gt;&#10;    &lt;Property name=&quot;rmin&quot; type=&quot;real&quot; value=&quot;-25&quot; /&gt;&#10;    &lt;Property name=&quot;rmax&quot; type=&quot;real&quot; value=&quot;13.000457763671875&quot; /&gt;&#10;    &lt;Property name=&quot;symmetricangle&quot; type=&quot;bool&quot; value=&quot;off&quot; /&gt;&#10;    &lt;Property name=&quot;zeroangle&quot; type=&quot;group&quot; value=&quot;right&quot; /&gt;&#10;    &lt;Property name=&quot;angularunit&quot; type=&quot;group&quot; value=&quot;degrees&quot; /&gt;&#10;    &lt;Property name=&quot;rotdir&quot; type=&quot;group&quot; value=&quot;ccw&quot; /&gt;&#10;    &lt;Property name=&quot;showgrid&quot; type=&quot;group&quot; value=&quot;on&quot; /&gt;&#10;    &lt;Property name=&quot;showmanualgrid&quot; type=&quot;group&quot; value=&quot;on&quot; /&gt;&#10;    &lt;Property name=&quot;manualgrid&quot; type=&quot;group&quot; value=&quot;off&quot; /&gt;&#10;    &lt;Property name=&quot;showxspacing&quot; type=&quot;group&quot; value=&quot;on&quot; /&gt;&#10;    &lt;Property name=&quot;tspacing&quot; type=&quot;real&quot; value=&quot;30&quot; /&gt;&#10;    &lt;Property name=&quot;showyspacing&quot; type=&quot;group&quot; value=&quot;on&quot; /&gt;&#10;    &lt;Property name=&quot;rspacing&quot; type=&quot;real&quot; value=&quot;2&quot; /&gt;&#10;    &lt;Property name=&quot;textra&quot; type=&quot;realarray&quot; value=&quot;&quot; /&gt;&#10;    &lt;Property name=&quot;textra_vector_method&quot; type=&quot;string&quot; value=&quot;step&quot; /&gt;&#10;    &lt;Property name=&quot;textra_vector_start&quot; type=&quot;string&quot; value=&quot;&quot; /&gt;&#10;    &lt;Property name=&quot;textra_vector_stop&quot; type=&quot;string&quot; value=&quot;&quot; /&gt;&#10;    &lt;Property name=&quot;textra_vector_step&quot; type=&quot;string&quot; value=&quot;&quot; /&gt;&#10;    &lt;Property name=&quot;textra_vector_numvalues&quot; type=&quot;string&quot; value=&quot;&quot; /&gt;&#10;    &lt;Property name=&quot;textra_vector_function&quot; type=&quot;string&quot; value=&quot;none&quot; /&gt;&#10;    &lt;Property name=&quot;textra_vector_interval&quot; type=&quot;string&quot; value=&quot;octave&quot; /&gt;&#10;    &lt;Property name=&quot;textra_vector_freqperdec&quot; type=&quot;string&quot; value=&quot;&quot; /&gt;&#10;    &lt;Property name=&quot;rextra&quot; type=&quot;realarray&quot; value=&quot;&quot; /&gt;&#10;    &lt;Property name=&quot;rextra_vector_method&quot; type=&quot;string&quot; value=&quot;step&quot; /&gt;&#10;    &lt;Property name=&quot;rextra_vector_start&quot; type=&quot;string&quot; value=&quot;&quot; /&gt;&#10;    &lt;Property name=&quot;rextra_vector_stop&quot; type=&quot;string&quot; value=&quot;&quot; /&gt;&#10;    &lt;Property name=&quot;rextra_vector_step&quot; type=&quot;string&quot; value=&quot;&quot; /&gt;&#10;    &lt;Property name=&quot;rextra_vector_numvalues&quot; type=&quot;string&quot; value=&quot;&quot; /&gt;&#10;    &lt;Property name=&quot;rextra_vector_function&quot; type=&quot;string&quot; value=&quot;none&quot; /&gt;&#10;    &lt;Property name=&quot;rextra_vector_interval&quot; type=&quot;string&quot; value=&quot;octave&quot; /&gt;&#10;    &lt;Property name=&quot;rextra_vector_freqperdec&quot; type=&quot;string&quot; value=&quot;&quot; /&gt;&#10;  &lt;/PropSet&gt;&#10;  &lt;PropSet id=&quot;camera&quot; /&gt;&#10;  &lt;PropSet id=&quot;axis&quot; /&gt;&#10;  &lt;UpdateTimeStamp&gt;Jul 1, 2021 4:33:25 PM&lt;/UpdateTimeStamp&gt;&#10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8A2D7C03-A2D9-4F1A-9852-A23EE24F6C80}" vid="{0555E0F0-ED03-4254-9116-97749904D2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cs_template</Template>
  <TotalTime>21427</TotalTime>
  <Words>417</Words>
  <Application>Microsoft Office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Lato</vt:lpstr>
      <vt:lpstr>Lato Light</vt:lpstr>
      <vt:lpstr>Symbol</vt:lpstr>
      <vt:lpstr>Times New Roman</vt:lpstr>
      <vt:lpstr>Wingdings</vt:lpstr>
      <vt:lpstr>comsol</vt:lpstr>
      <vt:lpstr>Yagi–Uda Antenna for Wi-Fi Booster</vt:lpstr>
      <vt:lpstr>Motivation</vt:lpstr>
      <vt:lpstr>Geometry</vt:lpstr>
      <vt:lpstr>Modeling Assumptions</vt:lpstr>
      <vt:lpstr>Material Properties</vt:lpstr>
      <vt:lpstr>Results</vt:lpstr>
      <vt:lpstr>Results</vt:lpstr>
      <vt:lpstr>Results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Silicon Microstructure based Filter</dc:title>
  <dc:creator>Ajeet Pujari</dc:creator>
  <cp:lastModifiedBy>Vaibhav Adhikar</cp:lastModifiedBy>
  <cp:revision>198</cp:revision>
  <dcterms:created xsi:type="dcterms:W3CDTF">2020-12-10T10:50:32Z</dcterms:created>
  <dcterms:modified xsi:type="dcterms:W3CDTF">2021-07-01T11:11:27Z</dcterms:modified>
</cp:coreProperties>
</file>