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autoCompressPictures="0">
  <p:sldMasterIdLst>
    <p:sldMasterId id="2147483694" r:id="rId1"/>
  </p:sldMasterIdLst>
  <p:notesMasterIdLst>
    <p:notesMasterId r:id="rId13"/>
  </p:notesMasterIdLst>
  <p:sldIdLst>
    <p:sldId id="632" r:id="rId2"/>
    <p:sldId id="262" r:id="rId3"/>
    <p:sldId id="271" r:id="rId4"/>
    <p:sldId id="263" r:id="rId5"/>
    <p:sldId id="272" r:id="rId6"/>
    <p:sldId id="273" r:id="rId7"/>
    <p:sldId id="277" r:id="rId8"/>
    <p:sldId id="265" r:id="rId9"/>
    <p:sldId id="274" r:id="rId10"/>
    <p:sldId id="275" r:id="rId11"/>
    <p:sldId id="276" r:id="rId12"/>
  </p:sldIdLst>
  <p:sldSz cx="9144000" cy="5143500" type="screen16x9"/>
  <p:notesSz cx="6858000" cy="9144000"/>
  <p:embeddedFontLst>
    <p:embeddedFont>
      <p:font typeface="Calibri" panose="020F0502020204030204" pitchFamily="34" charset="0"/>
      <p:regular r:id="rId14"/>
      <p:bold r:id="rId15"/>
      <p:italic r:id="rId16"/>
      <p:boldItalic r:id="rId17"/>
    </p:embeddedFont>
    <p:embeddedFont>
      <p:font typeface="Cambria Math" panose="02040503050406030204" pitchFamily="18" charset="0"/>
      <p:regular r:id="rId18"/>
    </p:embeddedFont>
    <p:embeddedFont>
      <p:font typeface="Lato" panose="020B0604020202020204" charset="0"/>
      <p:regular r:id="rId19"/>
      <p:bold r:id="rId20"/>
      <p:italic r:id="rId21"/>
      <p:boldItalic r:id="rId22"/>
    </p:embeddedFont>
    <p:embeddedFont>
      <p:font typeface="Lato Light" panose="020F0302020204030203" charset="0"/>
      <p:regular r:id="rId23"/>
      <p:italic r:id="rId24"/>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2676" autoAdjust="0"/>
  </p:normalViewPr>
  <p:slideViewPr>
    <p:cSldViewPr>
      <p:cViewPr varScale="1">
        <p:scale>
          <a:sx n="106" d="100"/>
          <a:sy n="106" d="100"/>
        </p:scale>
        <p:origin x="778" y="72"/>
      </p:cViewPr>
      <p:guideLst>
        <p:guide orient="horz" pos="162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font" Target="fonts/font5.fntdata"/><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font" Target="fonts/font8.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4.fntdata"/><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font" Target="fonts/font3.fntdata"/><Relationship Id="rId20" Type="http://schemas.openxmlformats.org/officeDocument/2006/relationships/font" Target="fonts/font7.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1.fntdata"/><Relationship Id="rId5" Type="http://schemas.openxmlformats.org/officeDocument/2006/relationships/slide" Target="slides/slide4.xml"/><Relationship Id="rId15" Type="http://schemas.openxmlformats.org/officeDocument/2006/relationships/font" Target="fonts/font2.fntdata"/><Relationship Id="rId23" Type="http://schemas.openxmlformats.org/officeDocument/2006/relationships/font" Target="fonts/font10.fntdata"/><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font" Target="fonts/font6.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1.fntdata"/><Relationship Id="rId22" Type="http://schemas.openxmlformats.org/officeDocument/2006/relationships/font" Target="fonts/font9.fntdata"/><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C6E9356-AC72-409D-90D8-8C02829E7BF8}" type="datetimeFigureOut">
              <a:rPr lang="en-US" smtClean="0"/>
              <a:t>11/1/2021</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8B3A9A2-A8E6-44B9-B8F3-91C5FB4F6B08}" type="slidenum">
              <a:rPr lang="en-US" smtClean="0"/>
              <a:t>‹#›</a:t>
            </a:fld>
            <a:endParaRPr lang="en-US"/>
          </a:p>
        </p:txBody>
      </p:sp>
    </p:spTree>
    <p:extLst>
      <p:ext uri="{BB962C8B-B14F-4D97-AF65-F5344CB8AC3E}">
        <p14:creationId xmlns:p14="http://schemas.microsoft.com/office/powerpoint/2010/main" val="29234272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8B3A9A2-A8E6-44B9-B8F3-91C5FB4F6B08}" type="slidenum">
              <a:rPr lang="en-US" smtClean="0"/>
              <a:t>2</a:t>
            </a:fld>
            <a:endParaRPr lang="en-US"/>
          </a:p>
        </p:txBody>
      </p:sp>
    </p:spTree>
    <p:extLst>
      <p:ext uri="{BB962C8B-B14F-4D97-AF65-F5344CB8AC3E}">
        <p14:creationId xmlns:p14="http://schemas.microsoft.com/office/powerpoint/2010/main" val="13540382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8B3A9A2-A8E6-44B9-B8F3-91C5FB4F6B08}" type="slidenum">
              <a:rPr lang="en-US" smtClean="0"/>
              <a:t>4</a:t>
            </a:fld>
            <a:endParaRPr lang="en-US"/>
          </a:p>
        </p:txBody>
      </p:sp>
    </p:spTree>
    <p:extLst>
      <p:ext uri="{BB962C8B-B14F-4D97-AF65-F5344CB8AC3E}">
        <p14:creationId xmlns:p14="http://schemas.microsoft.com/office/powerpoint/2010/main" val="15232405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8B3A9A2-A8E6-44B9-B8F3-91C5FB4F6B08}" type="slidenum">
              <a:rPr lang="en-US" smtClean="0"/>
              <a:t>8</a:t>
            </a:fld>
            <a:endParaRPr lang="en-US"/>
          </a:p>
        </p:txBody>
      </p:sp>
    </p:spTree>
    <p:extLst>
      <p:ext uri="{BB962C8B-B14F-4D97-AF65-F5344CB8AC3E}">
        <p14:creationId xmlns:p14="http://schemas.microsoft.com/office/powerpoint/2010/main" val="13776900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16.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1282700"/>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726192"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726192"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8952598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5304665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OPTIONAL Content with Pictur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81671634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1_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5313362"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400800" y="209550"/>
            <a:ext cx="2514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5313362" cy="3162300"/>
          </a:xfrm>
          <a:prstGeom prst="rect">
            <a:avLst/>
          </a:prstGeom>
        </p:spPr>
        <p:txBody>
          <a:bodyPr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24572637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5"/>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304800" y="4019550"/>
            <a:ext cx="2514600" cy="461665"/>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255380458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52832392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286399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533399"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768177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3028950"/>
            <a:ext cx="8062912" cy="1231900"/>
          </a:xfrm>
          <a:prstGeom prst="rect">
            <a:avLst/>
          </a:prstGeom>
        </p:spPr>
        <p:txBody>
          <a:bodyPr anchor="b">
            <a:normAutofit/>
          </a:bodyPr>
          <a:lstStyle>
            <a:lvl1pPr>
              <a:defRPr sz="36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426777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454082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726191" y="426777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726191" y="454082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6987211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1282700"/>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928812"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928812"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5055878"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5055878"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723900"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852971"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661209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1143000" y="841375"/>
            <a:ext cx="70104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1221900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5011363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28650"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1224"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0512529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630238" y="1028700"/>
            <a:ext cx="3970337" cy="628631"/>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30238" y="1657331"/>
            <a:ext cx="3970337" cy="3124205"/>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4874" y="1028701"/>
            <a:ext cx="3971926" cy="628650"/>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4874" y="1657348"/>
            <a:ext cx="3971926" cy="3124187"/>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6552093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628650" y="285750"/>
            <a:ext cx="8058150" cy="742950"/>
          </a:xfrm>
          <a:prstGeom prst="rect">
            <a:avLst/>
          </a:prstGeom>
        </p:spPr>
        <p:txBody>
          <a:bodyP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5659622" y="4476750"/>
            <a:ext cx="3027178" cy="304800"/>
          </a:xfrm>
        </p:spPr>
        <p:txBody>
          <a:bodyPr>
            <a:normAutofit/>
          </a:bodyPr>
          <a:lstStyle>
            <a:lvl1pPr marL="0" indent="0">
              <a:buNone/>
              <a:defRPr sz="800" b="1" i="1">
                <a:solidFill>
                  <a:schemeClr val="accent2"/>
                </a:solidFill>
                <a:latin typeface="Lato" panose="020F0502020204030203" pitchFamily="34" charset="77"/>
              </a:defRPr>
            </a:lvl1pPr>
            <a:lvl2pPr marL="457200" indent="0">
              <a:buNone/>
              <a:defRPr/>
            </a:lvl2pPr>
            <a:lvl3pPr marL="914400" indent="0">
              <a:buNone/>
              <a:defRPr/>
            </a:lvl3pPr>
          </a:lstStyle>
          <a:p>
            <a:pPr lvl="0"/>
            <a:r>
              <a:rPr lang="en-US"/>
              <a:t>Click to edit Master text styles</a:t>
            </a:r>
          </a:p>
        </p:txBody>
      </p:sp>
    </p:spTree>
    <p:extLst>
      <p:ext uri="{BB962C8B-B14F-4D97-AF65-F5344CB8AC3E}">
        <p14:creationId xmlns:p14="http://schemas.microsoft.com/office/powerpoint/2010/main" val="23047642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0349531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8">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28650" y="285750"/>
            <a:ext cx="8058150" cy="742951"/>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28650" y="1028701"/>
            <a:ext cx="8058150" cy="375284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161548393"/>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 id="2147483706" r:id="rId12"/>
    <p:sldLayoutId id="2147483707" r:id="rId13"/>
    <p:sldLayoutId id="2147483708" r:id="rId14"/>
    <p:sldLayoutId id="2147483709" r:id="rId15"/>
    <p:sldLayoutId id="2147483710" r:id="rId16"/>
  </p:sldLayoutIdLst>
  <p:txStyles>
    <p:titleStyle>
      <a:lvl1pPr algn="l" defTabSz="914400"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p:titleStyle>
    <p:bodyStyle>
      <a:lvl1pPr marL="176213" indent="-176213" algn="l" defTabSz="914400"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19"/>
        </a:buBlip>
        <a:tabLst/>
        <a:defRPr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20.png"/><Relationship Id="rId1" Type="http://schemas.openxmlformats.org/officeDocument/2006/relationships/slideLayout" Target="../slideLayouts/slideLayout6.xm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EEEB03-43D4-4D6C-B981-E13FC5229BA5}"/>
              </a:ext>
            </a:extLst>
          </p:cNvPr>
          <p:cNvSpPr>
            <a:spLocks noGrp="1"/>
          </p:cNvSpPr>
          <p:nvPr>
            <p:ph type="title"/>
          </p:nvPr>
        </p:nvSpPr>
        <p:spPr/>
        <p:txBody>
          <a:bodyPr/>
          <a:lstStyle/>
          <a:p>
            <a:r>
              <a:rPr lang="en-US"/>
              <a:t>Pulse Reverse Plating</a:t>
            </a:r>
            <a:endParaRPr lang="en-SE" dirty="0"/>
          </a:p>
        </p:txBody>
      </p:sp>
      <p:sp>
        <p:nvSpPr>
          <p:cNvPr id="3" name="Text Placeholder 2">
            <a:extLst>
              <a:ext uri="{FF2B5EF4-FFF2-40B4-BE49-F238E27FC236}">
                <a16:creationId xmlns:a16="http://schemas.microsoft.com/office/drawing/2014/main" id="{AE116612-B761-417D-AF90-33F2472A5E73}"/>
              </a:ext>
            </a:extLst>
          </p:cNvPr>
          <p:cNvSpPr>
            <a:spLocks noGrp="1"/>
          </p:cNvSpPr>
          <p:nvPr>
            <p:ph type="body" idx="1"/>
          </p:nvPr>
        </p:nvSpPr>
        <p:spPr/>
        <p:txBody>
          <a:bodyPr>
            <a:normAutofit lnSpcReduction="10000"/>
          </a:bodyPr>
          <a:lstStyle/>
          <a:p>
            <a:endParaRPr lang="en-SE"/>
          </a:p>
        </p:txBody>
      </p:sp>
      <p:sp>
        <p:nvSpPr>
          <p:cNvPr id="4" name="Text Placeholder 3">
            <a:extLst>
              <a:ext uri="{FF2B5EF4-FFF2-40B4-BE49-F238E27FC236}">
                <a16:creationId xmlns:a16="http://schemas.microsoft.com/office/drawing/2014/main" id="{6C9DEAAD-41DD-4191-B3AD-60D4F20A10EE}"/>
              </a:ext>
            </a:extLst>
          </p:cNvPr>
          <p:cNvSpPr>
            <a:spLocks noGrp="1"/>
          </p:cNvSpPr>
          <p:nvPr>
            <p:ph type="body" idx="10"/>
          </p:nvPr>
        </p:nvSpPr>
        <p:spPr/>
        <p:txBody>
          <a:bodyPr/>
          <a:lstStyle/>
          <a:p>
            <a:endParaRPr lang="en-SE"/>
          </a:p>
        </p:txBody>
      </p:sp>
      <p:sp>
        <p:nvSpPr>
          <p:cNvPr id="5" name="Text Placeholder 4">
            <a:extLst>
              <a:ext uri="{FF2B5EF4-FFF2-40B4-BE49-F238E27FC236}">
                <a16:creationId xmlns:a16="http://schemas.microsoft.com/office/drawing/2014/main" id="{72C24680-CD8A-4CB3-84A7-CD4F68E92946}"/>
              </a:ext>
            </a:extLst>
          </p:cNvPr>
          <p:cNvSpPr>
            <a:spLocks noGrp="1"/>
          </p:cNvSpPr>
          <p:nvPr>
            <p:ph type="body" idx="11"/>
          </p:nvPr>
        </p:nvSpPr>
        <p:spPr/>
        <p:txBody>
          <a:bodyPr>
            <a:normAutofit lnSpcReduction="10000"/>
          </a:bodyPr>
          <a:lstStyle/>
          <a:p>
            <a:endParaRPr lang="en-SE"/>
          </a:p>
        </p:txBody>
      </p:sp>
      <p:sp>
        <p:nvSpPr>
          <p:cNvPr id="6" name="Text Placeholder 5">
            <a:extLst>
              <a:ext uri="{FF2B5EF4-FFF2-40B4-BE49-F238E27FC236}">
                <a16:creationId xmlns:a16="http://schemas.microsoft.com/office/drawing/2014/main" id="{D7C75F03-648E-4DA3-B615-5C65A6F2B9D7}"/>
              </a:ext>
            </a:extLst>
          </p:cNvPr>
          <p:cNvSpPr>
            <a:spLocks noGrp="1"/>
          </p:cNvSpPr>
          <p:nvPr>
            <p:ph type="body" idx="12"/>
          </p:nvPr>
        </p:nvSpPr>
        <p:spPr/>
        <p:txBody>
          <a:bodyPr/>
          <a:lstStyle/>
          <a:p>
            <a:endParaRPr lang="en-SE"/>
          </a:p>
        </p:txBody>
      </p:sp>
    </p:spTree>
    <p:extLst>
      <p:ext uri="{BB962C8B-B14F-4D97-AF65-F5344CB8AC3E}">
        <p14:creationId xmlns:p14="http://schemas.microsoft.com/office/powerpoint/2010/main" val="32249515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Content Placeholder 10">
            <a:extLst>
              <a:ext uri="{FF2B5EF4-FFF2-40B4-BE49-F238E27FC236}">
                <a16:creationId xmlns:a16="http://schemas.microsoft.com/office/drawing/2014/main" id="{58A0F4A3-1412-4FB0-9878-9A4391E79600}"/>
              </a:ext>
            </a:extLst>
          </p:cNvPr>
          <p:cNvPicPr>
            <a:picLocks noGrp="1" noChangeAspect="1"/>
          </p:cNvPicPr>
          <p:nvPr>
            <p:ph idx="1"/>
          </p:nvPr>
        </p:nvPicPr>
        <p:blipFill>
          <a:blip r:embed="rId2"/>
          <a:stretch>
            <a:fillRect/>
          </a:stretch>
        </p:blipFill>
        <p:spPr>
          <a:xfrm>
            <a:off x="2159639" y="1028700"/>
            <a:ext cx="4996172" cy="3752850"/>
          </a:xfrm>
          <a:prstGeom prst="rect">
            <a:avLst/>
          </a:prstGeom>
        </p:spPr>
      </p:pic>
      <p:sp>
        <p:nvSpPr>
          <p:cNvPr id="3" name="Title 2">
            <a:extLst>
              <a:ext uri="{FF2B5EF4-FFF2-40B4-BE49-F238E27FC236}">
                <a16:creationId xmlns:a16="http://schemas.microsoft.com/office/drawing/2014/main" id="{42C10F78-7ABB-4B4C-847A-520E3BB84943}"/>
              </a:ext>
            </a:extLst>
          </p:cNvPr>
          <p:cNvSpPr>
            <a:spLocks noGrp="1"/>
          </p:cNvSpPr>
          <p:nvPr>
            <p:ph type="title"/>
          </p:nvPr>
        </p:nvSpPr>
        <p:spPr/>
        <p:txBody>
          <a:bodyPr/>
          <a:lstStyle/>
          <a:p>
            <a:r>
              <a:rPr lang="en-US" dirty="0"/>
              <a:t>Shape Evolutions for </a:t>
            </a:r>
            <a:r>
              <a:rPr lang="en-US" i="1" dirty="0" err="1"/>
              <a:t>t</a:t>
            </a:r>
            <a:r>
              <a:rPr lang="en-US" baseline="-25000" dirty="0" err="1"/>
              <a:t>fwd</a:t>
            </a:r>
            <a:r>
              <a:rPr lang="en-US" dirty="0"/>
              <a:t>=0.85</a:t>
            </a:r>
            <a:endParaRPr lang="en-SE" dirty="0"/>
          </a:p>
        </p:txBody>
      </p:sp>
      <p:sp>
        <p:nvSpPr>
          <p:cNvPr id="12" name="TextBox 11">
            <a:extLst>
              <a:ext uri="{FF2B5EF4-FFF2-40B4-BE49-F238E27FC236}">
                <a16:creationId xmlns:a16="http://schemas.microsoft.com/office/drawing/2014/main" id="{70688B9E-9454-4481-B1FF-E6E69962E320}"/>
              </a:ext>
            </a:extLst>
          </p:cNvPr>
          <p:cNvSpPr txBox="1"/>
          <p:nvPr/>
        </p:nvSpPr>
        <p:spPr>
          <a:xfrm>
            <a:off x="662111" y="1058418"/>
            <a:ext cx="1471237" cy="461665"/>
          </a:xfrm>
          <a:prstGeom prst="rect">
            <a:avLst/>
          </a:prstGeom>
          <a:noFill/>
        </p:spPr>
        <p:txBody>
          <a:bodyPr wrap="square" rtlCol="0">
            <a:spAutoFit/>
          </a:bodyPr>
          <a:lstStyle/>
          <a:p>
            <a:pPr algn="r"/>
            <a:r>
              <a:rPr lang="en-US" sz="1200" dirty="0">
                <a:latin typeface="Lato Light" panose="020F0302020204030203" pitchFamily="34" charset="0"/>
              </a:rPr>
              <a:t>Protrusion now shrinks</a:t>
            </a:r>
          </a:p>
        </p:txBody>
      </p:sp>
      <p:cxnSp>
        <p:nvCxnSpPr>
          <p:cNvPr id="18" name="Straight Connector 17">
            <a:extLst>
              <a:ext uri="{FF2B5EF4-FFF2-40B4-BE49-F238E27FC236}">
                <a16:creationId xmlns:a16="http://schemas.microsoft.com/office/drawing/2014/main" id="{81AA2D35-5920-4A2A-AA63-B5BF256FC9C9}"/>
              </a:ext>
            </a:extLst>
          </p:cNvPr>
          <p:cNvCxnSpPr>
            <a:cxnSpLocks/>
          </p:cNvCxnSpPr>
          <p:nvPr/>
        </p:nvCxnSpPr>
        <p:spPr>
          <a:xfrm>
            <a:off x="2133348" y="1276350"/>
            <a:ext cx="2743452"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445437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9CBA6298-28D0-4AF2-8285-87A105011F5C}"/>
              </a:ext>
            </a:extLst>
          </p:cNvPr>
          <p:cNvPicPr>
            <a:picLocks noGrp="1" noChangeAspect="1"/>
          </p:cNvPicPr>
          <p:nvPr>
            <p:ph idx="1"/>
          </p:nvPr>
        </p:nvPicPr>
        <p:blipFill>
          <a:blip r:embed="rId2"/>
          <a:stretch>
            <a:fillRect/>
          </a:stretch>
        </p:blipFill>
        <p:spPr>
          <a:xfrm>
            <a:off x="2159639" y="1028700"/>
            <a:ext cx="4996172" cy="3752850"/>
          </a:xfrm>
          <a:prstGeom prst="rect">
            <a:avLst/>
          </a:prstGeom>
        </p:spPr>
      </p:pic>
      <p:sp>
        <p:nvSpPr>
          <p:cNvPr id="3" name="Title 2">
            <a:extLst>
              <a:ext uri="{FF2B5EF4-FFF2-40B4-BE49-F238E27FC236}">
                <a16:creationId xmlns:a16="http://schemas.microsoft.com/office/drawing/2014/main" id="{FF4EBCC1-20D1-43A4-A3EC-FE3C3573AC0E}"/>
              </a:ext>
            </a:extLst>
          </p:cNvPr>
          <p:cNvSpPr>
            <a:spLocks noGrp="1"/>
          </p:cNvSpPr>
          <p:nvPr>
            <p:ph type="title"/>
          </p:nvPr>
        </p:nvSpPr>
        <p:spPr/>
        <p:txBody>
          <a:bodyPr/>
          <a:lstStyle/>
          <a:p>
            <a:r>
              <a:rPr lang="en-US" dirty="0"/>
              <a:t>Comparing Final Shape for Different </a:t>
            </a:r>
            <a:r>
              <a:rPr lang="en-US" i="1" dirty="0" err="1"/>
              <a:t>t</a:t>
            </a:r>
            <a:r>
              <a:rPr lang="en-US" baseline="-25000" dirty="0" err="1"/>
              <a:t>fwd</a:t>
            </a:r>
            <a:endParaRPr lang="en-SE" dirty="0"/>
          </a:p>
        </p:txBody>
      </p:sp>
    </p:spTree>
    <p:extLst>
      <p:ext uri="{BB962C8B-B14F-4D97-AF65-F5344CB8AC3E}">
        <p14:creationId xmlns:p14="http://schemas.microsoft.com/office/powerpoint/2010/main" val="27898644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Background</a:t>
            </a:r>
          </a:p>
        </p:txBody>
      </p:sp>
      <p:sp>
        <p:nvSpPr>
          <p:cNvPr id="3" name="Content Placeholder 2"/>
          <p:cNvSpPr>
            <a:spLocks noGrp="1"/>
          </p:cNvSpPr>
          <p:nvPr>
            <p:ph idx="1"/>
          </p:nvPr>
        </p:nvSpPr>
        <p:spPr>
          <a:xfrm>
            <a:off x="628650" y="1028700"/>
            <a:ext cx="7143750" cy="3752850"/>
          </a:xfrm>
        </p:spPr>
        <p:txBody>
          <a:bodyPr>
            <a:normAutofit lnSpcReduction="10000"/>
          </a:bodyPr>
          <a:lstStyle/>
          <a:p>
            <a:r>
              <a:rPr lang="en-US" dirty="0"/>
              <a:t>Due to electrolyte ohmic and mass transfer effects, protruding parts of an electrode surface are typically favored over recessed parts during electrodeposition</a:t>
            </a:r>
          </a:p>
          <a:p>
            <a:r>
              <a:rPr lang="en-US" dirty="0"/>
              <a:t>As a result of the higher deposition rate, the growth of the protruding parts will accelerate over time, resulting in highly non-homogeneous deposited thicknesses and in worst cases the formation dendrites and porous deposits</a:t>
            </a:r>
          </a:p>
          <a:p>
            <a:r>
              <a:rPr lang="en-US" dirty="0"/>
              <a:t>By the use of accelerating and suppressing agents (levelers), the local kinetics of the electrodeposition reaction can be altered to depend less on pure ohmic and mass transfer, resulting in smoother deposits</a:t>
            </a:r>
          </a:p>
          <a:p>
            <a:r>
              <a:rPr lang="en-US" dirty="0"/>
              <a:t>However, the use of additional chemicals may not be suitable when 100% pure deposits are required</a:t>
            </a:r>
          </a:p>
          <a:p>
            <a:r>
              <a:rPr lang="en-US" dirty="0"/>
              <a:t>This tutorials exemplifies the use of reverse current pulses for achieving smooth surfaces</a:t>
            </a:r>
          </a:p>
        </p:txBody>
      </p:sp>
    </p:spTree>
    <p:extLst>
      <p:ext uri="{BB962C8B-B14F-4D97-AF65-F5344CB8AC3E}">
        <p14:creationId xmlns:p14="http://schemas.microsoft.com/office/powerpoint/2010/main" val="9655537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BF1929-5F06-4A48-9AC1-543C80F02769}"/>
              </a:ext>
            </a:extLst>
          </p:cNvPr>
          <p:cNvSpPr>
            <a:spLocks noGrp="1"/>
          </p:cNvSpPr>
          <p:nvPr>
            <p:ph type="title"/>
          </p:nvPr>
        </p:nvSpPr>
        <p:spPr/>
        <p:txBody>
          <a:bodyPr/>
          <a:lstStyle/>
          <a:p>
            <a:r>
              <a:rPr lang="en-US" dirty="0"/>
              <a:t>Primary and Secondary Current Distributions</a:t>
            </a:r>
            <a:endParaRPr lang="en-SE" dirty="0"/>
          </a:p>
        </p:txBody>
      </p:sp>
      <p:sp>
        <p:nvSpPr>
          <p:cNvPr id="3" name="Content Placeholder 2">
            <a:extLst>
              <a:ext uri="{FF2B5EF4-FFF2-40B4-BE49-F238E27FC236}">
                <a16:creationId xmlns:a16="http://schemas.microsoft.com/office/drawing/2014/main" id="{39E32CF5-F363-4BA6-ABA3-2F5CDEC622E6}"/>
              </a:ext>
            </a:extLst>
          </p:cNvPr>
          <p:cNvSpPr>
            <a:spLocks noGrp="1"/>
          </p:cNvSpPr>
          <p:nvPr>
            <p:ph idx="1"/>
          </p:nvPr>
        </p:nvSpPr>
        <p:spPr>
          <a:xfrm>
            <a:off x="628650" y="1028700"/>
            <a:ext cx="6686550" cy="3752850"/>
          </a:xfrm>
        </p:spPr>
        <p:txBody>
          <a:bodyPr/>
          <a:lstStyle/>
          <a:p>
            <a:r>
              <a:rPr lang="en-US" dirty="0"/>
              <a:t>In the example, mass transfer effects are neglected</a:t>
            </a:r>
          </a:p>
          <a:p>
            <a:r>
              <a:rPr lang="en-US" dirty="0"/>
              <a:t>When designing the pulsed current cycle, the different characteristics of Primary and Secondary Current Distributions are considered</a:t>
            </a:r>
          </a:p>
          <a:p>
            <a:pPr lvl="1"/>
            <a:r>
              <a:rPr lang="en-US" dirty="0"/>
              <a:t>Primary: </a:t>
            </a:r>
          </a:p>
          <a:p>
            <a:pPr lvl="2"/>
            <a:r>
              <a:rPr lang="en-US" dirty="0"/>
              <a:t>The current distribution is dominated by ohmic effects</a:t>
            </a:r>
          </a:p>
          <a:p>
            <a:pPr lvl="2"/>
            <a:r>
              <a:rPr lang="en-US" dirty="0"/>
              <a:t>Current densities are high on protrusions</a:t>
            </a:r>
          </a:p>
          <a:p>
            <a:pPr lvl="1"/>
            <a:r>
              <a:rPr lang="en-US" dirty="0"/>
              <a:t>Secondary: </a:t>
            </a:r>
          </a:p>
          <a:p>
            <a:pPr lvl="2"/>
            <a:r>
              <a:rPr lang="en-US" dirty="0"/>
              <a:t>The current distribution is also affected by local electrode polarization</a:t>
            </a:r>
          </a:p>
          <a:p>
            <a:pPr lvl="2"/>
            <a:r>
              <a:rPr lang="en-US" dirty="0"/>
              <a:t>The current distribution is more homogeneous than for the Primary case (but the current density is still higher on protrusions compared to recessed areas)</a:t>
            </a:r>
            <a:endParaRPr lang="en-SE" dirty="0"/>
          </a:p>
        </p:txBody>
      </p:sp>
    </p:spTree>
    <p:extLst>
      <p:ext uri="{BB962C8B-B14F-4D97-AF65-F5344CB8AC3E}">
        <p14:creationId xmlns:p14="http://schemas.microsoft.com/office/powerpoint/2010/main" val="32692909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Model Definition</a:t>
            </a:r>
          </a:p>
        </p:txBody>
      </p:sp>
      <p:sp>
        <p:nvSpPr>
          <p:cNvPr id="3" name="Content Placeholder 2"/>
          <p:cNvSpPr>
            <a:spLocks noGrp="1"/>
          </p:cNvSpPr>
          <p:nvPr>
            <p:ph sz="half" idx="10"/>
          </p:nvPr>
        </p:nvSpPr>
        <p:spPr/>
        <p:txBody>
          <a:bodyPr/>
          <a:lstStyle/>
          <a:p>
            <a:r>
              <a:rPr lang="en-US" dirty="0"/>
              <a:t>Constant electrolyte conductivity</a:t>
            </a:r>
          </a:p>
          <a:p>
            <a:r>
              <a:rPr lang="en-US" dirty="0"/>
              <a:t>On the Electrode Surface</a:t>
            </a:r>
          </a:p>
          <a:p>
            <a:pPr lvl="1"/>
            <a:r>
              <a:rPr lang="en-US" dirty="0"/>
              <a:t>Cu</a:t>
            </a:r>
            <a:r>
              <a:rPr lang="en-US" baseline="30000" dirty="0"/>
              <a:t>2+ </a:t>
            </a:r>
            <a:r>
              <a:rPr lang="en-US" dirty="0"/>
              <a:t>+ e</a:t>
            </a:r>
            <a:r>
              <a:rPr lang="en-US" baseline="30000" dirty="0"/>
              <a:t>-</a:t>
            </a:r>
            <a:r>
              <a:rPr lang="en-US" dirty="0"/>
              <a:t>  </a:t>
            </a:r>
            <a:r>
              <a:rPr lang="en-US" dirty="0">
                <a:sym typeface="Symbol" panose="05050102010706020507" pitchFamily="18" charset="2"/>
              </a:rPr>
              <a:t> Cu(s)</a:t>
            </a:r>
          </a:p>
          <a:p>
            <a:pPr lvl="1"/>
            <a:r>
              <a:rPr lang="en-US" dirty="0"/>
              <a:t>Butler-Volmer kinetics</a:t>
            </a:r>
          </a:p>
          <a:p>
            <a:r>
              <a:rPr lang="en-US" dirty="0"/>
              <a:t>We first investigate the case of a constant (forward) current density of 5 A/dm</a:t>
            </a:r>
            <a:r>
              <a:rPr lang="en-US" baseline="30000" dirty="0"/>
              <a:t>2</a:t>
            </a:r>
          </a:p>
          <a:p>
            <a:endParaRPr lang="en-US" baseline="30000" dirty="0"/>
          </a:p>
          <a:p>
            <a:pPr marL="0" indent="0">
              <a:buNone/>
            </a:pPr>
            <a:endParaRPr lang="en-US" baseline="30000" dirty="0"/>
          </a:p>
          <a:p>
            <a:endParaRPr lang="en-US" dirty="0"/>
          </a:p>
        </p:txBody>
      </p:sp>
      <p:pic>
        <p:nvPicPr>
          <p:cNvPr id="18" name="Picture 17">
            <a:extLst>
              <a:ext uri="{FF2B5EF4-FFF2-40B4-BE49-F238E27FC236}">
                <a16:creationId xmlns:a16="http://schemas.microsoft.com/office/drawing/2014/main" id="{A15C497A-9BDD-4568-9CC0-8EFF5B0D2344}"/>
              </a:ext>
            </a:extLst>
          </p:cNvPr>
          <p:cNvPicPr>
            <a:picLocks noChangeAspect="1"/>
          </p:cNvPicPr>
          <p:nvPr/>
        </p:nvPicPr>
        <p:blipFill>
          <a:blip r:embed="rId3"/>
          <a:stretch>
            <a:fillRect/>
          </a:stretch>
        </p:blipFill>
        <p:spPr>
          <a:xfrm>
            <a:off x="4724400" y="1261762"/>
            <a:ext cx="4038600" cy="3029543"/>
          </a:xfrm>
          <a:prstGeom prst="rect">
            <a:avLst/>
          </a:prstGeom>
        </p:spPr>
      </p:pic>
      <p:sp>
        <p:nvSpPr>
          <p:cNvPr id="20" name="TextBox 19">
            <a:extLst>
              <a:ext uri="{FF2B5EF4-FFF2-40B4-BE49-F238E27FC236}">
                <a16:creationId xmlns:a16="http://schemas.microsoft.com/office/drawing/2014/main" id="{9D5F0968-191E-4458-BA4F-E26597DD340B}"/>
              </a:ext>
            </a:extLst>
          </p:cNvPr>
          <p:cNvSpPr txBox="1"/>
          <p:nvPr/>
        </p:nvSpPr>
        <p:spPr>
          <a:xfrm>
            <a:off x="5758428" y="263809"/>
            <a:ext cx="1906291" cy="276999"/>
          </a:xfrm>
          <a:prstGeom prst="rect">
            <a:avLst/>
          </a:prstGeom>
          <a:noFill/>
        </p:spPr>
        <p:txBody>
          <a:bodyPr wrap="none" rtlCol="0">
            <a:spAutoFit/>
          </a:bodyPr>
          <a:lstStyle/>
          <a:p>
            <a:r>
              <a:rPr lang="en-US" sz="1200" dirty="0">
                <a:latin typeface="Lato Light" panose="020F0302020204030203" pitchFamily="34" charset="0"/>
              </a:rPr>
              <a:t>Bulk Electrolyte Boundary</a:t>
            </a:r>
          </a:p>
        </p:txBody>
      </p:sp>
      <p:cxnSp>
        <p:nvCxnSpPr>
          <p:cNvPr id="25" name="Straight Connector 24">
            <a:extLst>
              <a:ext uri="{FF2B5EF4-FFF2-40B4-BE49-F238E27FC236}">
                <a16:creationId xmlns:a16="http://schemas.microsoft.com/office/drawing/2014/main" id="{DDEC6B46-092C-415A-A240-B0C64BD50812}"/>
              </a:ext>
            </a:extLst>
          </p:cNvPr>
          <p:cNvCxnSpPr>
            <a:cxnSpLocks/>
          </p:cNvCxnSpPr>
          <p:nvPr/>
        </p:nvCxnSpPr>
        <p:spPr>
          <a:xfrm>
            <a:off x="6848735" y="3842643"/>
            <a:ext cx="0" cy="569268"/>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C0689F9E-5ABF-48AA-AC49-2A81DE227F46}"/>
              </a:ext>
            </a:extLst>
          </p:cNvPr>
          <p:cNvCxnSpPr>
            <a:cxnSpLocks/>
          </p:cNvCxnSpPr>
          <p:nvPr/>
        </p:nvCxnSpPr>
        <p:spPr>
          <a:xfrm>
            <a:off x="6848735" y="588240"/>
            <a:ext cx="0" cy="854774"/>
          </a:xfrm>
          <a:prstGeom prst="line">
            <a:avLst/>
          </a:prstGeom>
        </p:spPr>
        <p:style>
          <a:lnRef idx="1">
            <a:schemeClr val="accent1"/>
          </a:lnRef>
          <a:fillRef idx="0">
            <a:schemeClr val="accent1"/>
          </a:fillRef>
          <a:effectRef idx="0">
            <a:schemeClr val="accent1"/>
          </a:effectRef>
          <a:fontRef idx="minor">
            <a:schemeClr val="tx1"/>
          </a:fontRef>
        </p:style>
      </p:cxnSp>
      <p:sp>
        <p:nvSpPr>
          <p:cNvPr id="31" name="Rectangle 30">
            <a:extLst>
              <a:ext uri="{FF2B5EF4-FFF2-40B4-BE49-F238E27FC236}">
                <a16:creationId xmlns:a16="http://schemas.microsoft.com/office/drawing/2014/main" id="{93950241-B6E1-476F-91D5-30B3B1A3CCA0}"/>
              </a:ext>
            </a:extLst>
          </p:cNvPr>
          <p:cNvSpPr/>
          <p:nvPr/>
        </p:nvSpPr>
        <p:spPr>
          <a:xfrm>
            <a:off x="6535256" y="2919394"/>
            <a:ext cx="308383" cy="2571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BDE87F7B-A528-4E15-89F2-9FC5B7D147F1}"/>
              </a:ext>
            </a:extLst>
          </p:cNvPr>
          <p:cNvSpPr/>
          <p:nvPr/>
        </p:nvSpPr>
        <p:spPr>
          <a:xfrm>
            <a:off x="6659319" y="3124026"/>
            <a:ext cx="274881" cy="3621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extBox 38">
            <a:extLst>
              <a:ext uri="{FF2B5EF4-FFF2-40B4-BE49-F238E27FC236}">
                <a16:creationId xmlns:a16="http://schemas.microsoft.com/office/drawing/2014/main" id="{D7336F93-C8FC-495A-A144-A62F11108B4E}"/>
              </a:ext>
            </a:extLst>
          </p:cNvPr>
          <p:cNvSpPr txBox="1"/>
          <p:nvPr/>
        </p:nvSpPr>
        <p:spPr>
          <a:xfrm>
            <a:off x="7772271" y="485951"/>
            <a:ext cx="906017" cy="461665"/>
          </a:xfrm>
          <a:prstGeom prst="rect">
            <a:avLst/>
          </a:prstGeom>
          <a:noFill/>
        </p:spPr>
        <p:txBody>
          <a:bodyPr wrap="none" rtlCol="0">
            <a:spAutoFit/>
          </a:bodyPr>
          <a:lstStyle/>
          <a:p>
            <a:r>
              <a:rPr lang="en-US" sz="1200" dirty="0">
                <a:latin typeface="Lato Light" panose="020F0302020204030203" pitchFamily="34" charset="0"/>
              </a:rPr>
              <a:t>Electrolyte</a:t>
            </a:r>
          </a:p>
          <a:p>
            <a:r>
              <a:rPr lang="en-US" sz="1200" dirty="0">
                <a:latin typeface="Lato Light" panose="020F0302020204030203" pitchFamily="34" charset="0"/>
              </a:rPr>
              <a:t>Domain</a:t>
            </a:r>
          </a:p>
        </p:txBody>
      </p:sp>
      <p:cxnSp>
        <p:nvCxnSpPr>
          <p:cNvPr id="41" name="Connector: Elbow 40">
            <a:extLst>
              <a:ext uri="{FF2B5EF4-FFF2-40B4-BE49-F238E27FC236}">
                <a16:creationId xmlns:a16="http://schemas.microsoft.com/office/drawing/2014/main" id="{D489F775-3A1C-4E08-AC0B-A96B06F6979E}"/>
              </a:ext>
            </a:extLst>
          </p:cNvPr>
          <p:cNvCxnSpPr>
            <a:cxnSpLocks/>
          </p:cNvCxnSpPr>
          <p:nvPr/>
        </p:nvCxnSpPr>
        <p:spPr>
          <a:xfrm rot="5400000">
            <a:off x="7210118" y="1374054"/>
            <a:ext cx="1440865" cy="559876"/>
          </a:xfrm>
          <a:prstGeom prst="bentConnector2">
            <a:avLst/>
          </a:prstGeom>
        </p:spPr>
        <p:style>
          <a:lnRef idx="1">
            <a:schemeClr val="accent1"/>
          </a:lnRef>
          <a:fillRef idx="0">
            <a:schemeClr val="accent1"/>
          </a:fillRef>
          <a:effectRef idx="0">
            <a:schemeClr val="accent1"/>
          </a:effectRef>
          <a:fontRef idx="minor">
            <a:schemeClr val="tx1"/>
          </a:fontRef>
        </p:style>
      </p:cxnSp>
      <p:sp>
        <p:nvSpPr>
          <p:cNvPr id="43" name="Rectangle 42">
            <a:extLst>
              <a:ext uri="{FF2B5EF4-FFF2-40B4-BE49-F238E27FC236}">
                <a16:creationId xmlns:a16="http://schemas.microsoft.com/office/drawing/2014/main" id="{A8AF0D1F-6E7B-40D1-AE37-7C001D94E0A1}"/>
              </a:ext>
            </a:extLst>
          </p:cNvPr>
          <p:cNvSpPr/>
          <p:nvPr/>
        </p:nvSpPr>
        <p:spPr>
          <a:xfrm>
            <a:off x="7696200" y="2776534"/>
            <a:ext cx="259214" cy="34749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a:extLst>
              <a:ext uri="{FF2B5EF4-FFF2-40B4-BE49-F238E27FC236}">
                <a16:creationId xmlns:a16="http://schemas.microsoft.com/office/drawing/2014/main" id="{0B916FFD-9739-4DA6-87A8-3DD495E8C20B}"/>
              </a:ext>
            </a:extLst>
          </p:cNvPr>
          <p:cNvSpPr txBox="1"/>
          <p:nvPr/>
        </p:nvSpPr>
        <p:spPr>
          <a:xfrm>
            <a:off x="5893059" y="4411911"/>
            <a:ext cx="2097049" cy="461665"/>
          </a:xfrm>
          <a:prstGeom prst="rect">
            <a:avLst/>
          </a:prstGeom>
          <a:noFill/>
        </p:spPr>
        <p:txBody>
          <a:bodyPr wrap="none" rtlCol="0">
            <a:spAutoFit/>
          </a:bodyPr>
          <a:lstStyle/>
          <a:p>
            <a:r>
              <a:rPr lang="en-US" sz="1200" dirty="0">
                <a:latin typeface="Lato Light" panose="020F0302020204030203" pitchFamily="34" charset="0"/>
              </a:rPr>
              <a:t>Depositing Electrode Surface</a:t>
            </a:r>
          </a:p>
          <a:p>
            <a:pPr algn="ctr"/>
            <a:r>
              <a:rPr lang="en-US" sz="1200" dirty="0">
                <a:latin typeface="Lato Light" panose="020F0302020204030203" pitchFamily="34" charset="0"/>
              </a:rPr>
              <a:t>With Protrusion</a:t>
            </a:r>
          </a:p>
        </p:txBody>
      </p:sp>
    </p:spTree>
    <p:extLst>
      <p:ext uri="{BB962C8B-B14F-4D97-AF65-F5344CB8AC3E}">
        <p14:creationId xmlns:p14="http://schemas.microsoft.com/office/powerpoint/2010/main" val="38453237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5CD4FFB4-5426-4387-9D88-102E22BCAF3E}"/>
              </a:ext>
            </a:extLst>
          </p:cNvPr>
          <p:cNvSpPr>
            <a:spLocks noGrp="1"/>
          </p:cNvSpPr>
          <p:nvPr>
            <p:ph type="body" idx="1"/>
          </p:nvPr>
        </p:nvSpPr>
        <p:spPr/>
        <p:txBody>
          <a:bodyPr/>
          <a:lstStyle/>
          <a:p>
            <a:r>
              <a:rPr lang="en-US" dirty="0"/>
              <a:t>Initial Current Distribution</a:t>
            </a:r>
            <a:endParaRPr lang="en-SE" baseline="30000" dirty="0"/>
          </a:p>
        </p:txBody>
      </p:sp>
      <p:pic>
        <p:nvPicPr>
          <p:cNvPr id="16" name="Content Placeholder 15">
            <a:extLst>
              <a:ext uri="{FF2B5EF4-FFF2-40B4-BE49-F238E27FC236}">
                <a16:creationId xmlns:a16="http://schemas.microsoft.com/office/drawing/2014/main" id="{FECFB6C5-7918-42F0-9AE9-2823FD90E19E}"/>
              </a:ext>
            </a:extLst>
          </p:cNvPr>
          <p:cNvPicPr>
            <a:picLocks noGrp="1" noChangeAspect="1"/>
          </p:cNvPicPr>
          <p:nvPr>
            <p:ph sz="half" idx="2"/>
          </p:nvPr>
        </p:nvPicPr>
        <p:blipFill>
          <a:blip r:embed="rId2"/>
          <a:stretch>
            <a:fillRect/>
          </a:stretch>
        </p:blipFill>
        <p:spPr>
          <a:xfrm>
            <a:off x="630238" y="1728301"/>
            <a:ext cx="3970337" cy="2982298"/>
          </a:xfrm>
          <a:prstGeom prst="rect">
            <a:avLst/>
          </a:prstGeom>
        </p:spPr>
      </p:pic>
      <p:sp>
        <p:nvSpPr>
          <p:cNvPr id="7" name="Text Placeholder 6">
            <a:extLst>
              <a:ext uri="{FF2B5EF4-FFF2-40B4-BE49-F238E27FC236}">
                <a16:creationId xmlns:a16="http://schemas.microsoft.com/office/drawing/2014/main" id="{D410159D-9969-43A5-9AA6-19F607F85B77}"/>
              </a:ext>
            </a:extLst>
          </p:cNvPr>
          <p:cNvSpPr>
            <a:spLocks noGrp="1"/>
          </p:cNvSpPr>
          <p:nvPr>
            <p:ph type="body" sz="quarter" idx="3"/>
          </p:nvPr>
        </p:nvSpPr>
        <p:spPr/>
        <p:txBody>
          <a:bodyPr/>
          <a:lstStyle/>
          <a:p>
            <a:r>
              <a:rPr lang="en-US" dirty="0"/>
              <a:t>Shape Evolution</a:t>
            </a:r>
            <a:endParaRPr lang="en-SE" baseline="30000" dirty="0"/>
          </a:p>
          <a:p>
            <a:endParaRPr lang="en-SE" dirty="0"/>
          </a:p>
        </p:txBody>
      </p:sp>
      <p:pic>
        <p:nvPicPr>
          <p:cNvPr id="17" name="Content Placeholder 16">
            <a:extLst>
              <a:ext uri="{FF2B5EF4-FFF2-40B4-BE49-F238E27FC236}">
                <a16:creationId xmlns:a16="http://schemas.microsoft.com/office/drawing/2014/main" id="{6C1E3906-06D9-464C-89EC-10A9605AE067}"/>
              </a:ext>
            </a:extLst>
          </p:cNvPr>
          <p:cNvPicPr>
            <a:picLocks noGrp="1" noChangeAspect="1"/>
          </p:cNvPicPr>
          <p:nvPr>
            <p:ph sz="quarter" idx="4"/>
          </p:nvPr>
        </p:nvPicPr>
        <p:blipFill>
          <a:blip r:embed="rId3"/>
          <a:stretch>
            <a:fillRect/>
          </a:stretch>
        </p:blipFill>
        <p:spPr>
          <a:xfrm>
            <a:off x="4714875" y="1727704"/>
            <a:ext cx="3971925" cy="2983491"/>
          </a:xfrm>
          <a:prstGeom prst="rect">
            <a:avLst/>
          </a:prstGeom>
        </p:spPr>
      </p:pic>
      <p:sp>
        <p:nvSpPr>
          <p:cNvPr id="4" name="Title 3">
            <a:extLst>
              <a:ext uri="{FF2B5EF4-FFF2-40B4-BE49-F238E27FC236}">
                <a16:creationId xmlns:a16="http://schemas.microsoft.com/office/drawing/2014/main" id="{C85A7541-7BC7-4B73-BC5C-CEEDC3A520C2}"/>
              </a:ext>
            </a:extLst>
          </p:cNvPr>
          <p:cNvSpPr>
            <a:spLocks noGrp="1"/>
          </p:cNvSpPr>
          <p:nvPr>
            <p:ph type="title"/>
          </p:nvPr>
        </p:nvSpPr>
        <p:spPr/>
        <p:txBody>
          <a:bodyPr/>
          <a:lstStyle/>
          <a:p>
            <a:r>
              <a:rPr lang="en-US" dirty="0"/>
              <a:t>Constant Current Results, 5 A/dm</a:t>
            </a:r>
            <a:r>
              <a:rPr lang="en-US" baseline="30000" dirty="0"/>
              <a:t>2</a:t>
            </a:r>
            <a:endParaRPr lang="en-SE" baseline="30000" dirty="0"/>
          </a:p>
        </p:txBody>
      </p:sp>
      <p:sp>
        <p:nvSpPr>
          <p:cNvPr id="18" name="TextBox 17">
            <a:extLst>
              <a:ext uri="{FF2B5EF4-FFF2-40B4-BE49-F238E27FC236}">
                <a16:creationId xmlns:a16="http://schemas.microsoft.com/office/drawing/2014/main" id="{C3BE4000-8A35-4AC4-B9FB-3E4A0052970E}"/>
              </a:ext>
            </a:extLst>
          </p:cNvPr>
          <p:cNvSpPr txBox="1"/>
          <p:nvPr/>
        </p:nvSpPr>
        <p:spPr>
          <a:xfrm>
            <a:off x="7010400" y="567035"/>
            <a:ext cx="1471237" cy="461665"/>
          </a:xfrm>
          <a:prstGeom prst="rect">
            <a:avLst/>
          </a:prstGeom>
          <a:noFill/>
        </p:spPr>
        <p:txBody>
          <a:bodyPr wrap="none" rtlCol="0">
            <a:spAutoFit/>
          </a:bodyPr>
          <a:lstStyle/>
          <a:p>
            <a:r>
              <a:rPr lang="en-US" sz="1200" dirty="0">
                <a:latin typeface="Lato Light" panose="020F0302020204030203" pitchFamily="34" charset="0"/>
              </a:rPr>
              <a:t>Protrusion exhibits </a:t>
            </a:r>
          </a:p>
          <a:p>
            <a:r>
              <a:rPr lang="en-US" sz="1200" dirty="0">
                <a:latin typeface="Lato Light" panose="020F0302020204030203" pitchFamily="34" charset="0"/>
              </a:rPr>
              <a:t>accelerated growth</a:t>
            </a:r>
          </a:p>
        </p:txBody>
      </p:sp>
      <p:cxnSp>
        <p:nvCxnSpPr>
          <p:cNvPr id="19" name="Connector: Elbow 18">
            <a:extLst>
              <a:ext uri="{FF2B5EF4-FFF2-40B4-BE49-F238E27FC236}">
                <a16:creationId xmlns:a16="http://schemas.microsoft.com/office/drawing/2014/main" id="{7369150D-2DEA-41F7-BE32-FBBD809EDD5C}"/>
              </a:ext>
            </a:extLst>
          </p:cNvPr>
          <p:cNvCxnSpPr>
            <a:cxnSpLocks/>
          </p:cNvCxnSpPr>
          <p:nvPr/>
        </p:nvCxnSpPr>
        <p:spPr>
          <a:xfrm rot="5400000">
            <a:off x="6448247" y="1455138"/>
            <a:ext cx="1440865" cy="559876"/>
          </a:xfrm>
          <a:prstGeom prst="bentConnector2">
            <a:avLst/>
          </a:prstGeom>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E820C170-4AE6-4855-ABC2-DE1AF7249C06}"/>
              </a:ext>
            </a:extLst>
          </p:cNvPr>
          <p:cNvSpPr txBox="1"/>
          <p:nvPr/>
        </p:nvSpPr>
        <p:spPr>
          <a:xfrm>
            <a:off x="2819400" y="1809750"/>
            <a:ext cx="1728358" cy="461665"/>
          </a:xfrm>
          <a:prstGeom prst="rect">
            <a:avLst/>
          </a:prstGeom>
          <a:noFill/>
        </p:spPr>
        <p:txBody>
          <a:bodyPr wrap="none" rtlCol="0">
            <a:spAutoFit/>
          </a:bodyPr>
          <a:lstStyle/>
          <a:p>
            <a:r>
              <a:rPr lang="en-US" sz="1200" dirty="0">
                <a:latin typeface="Lato Light" panose="020F0302020204030203" pitchFamily="34" charset="0"/>
              </a:rPr>
              <a:t>Highest current density</a:t>
            </a:r>
          </a:p>
          <a:p>
            <a:r>
              <a:rPr lang="en-US" sz="1200" dirty="0">
                <a:latin typeface="Lato Light" panose="020F0302020204030203" pitchFamily="34" charset="0"/>
              </a:rPr>
              <a:t>at peak of protrusion</a:t>
            </a:r>
          </a:p>
        </p:txBody>
      </p:sp>
    </p:spTree>
    <p:extLst>
      <p:ext uri="{BB962C8B-B14F-4D97-AF65-F5344CB8AC3E}">
        <p14:creationId xmlns:p14="http://schemas.microsoft.com/office/powerpoint/2010/main" val="17400509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7" name="Content Placeholder 6">
                <a:extLst>
                  <a:ext uri="{FF2B5EF4-FFF2-40B4-BE49-F238E27FC236}">
                    <a16:creationId xmlns:a16="http://schemas.microsoft.com/office/drawing/2014/main" id="{517DED3A-C59F-40A5-B0BF-2A4C6D736058}"/>
                  </a:ext>
                </a:extLst>
              </p:cNvPr>
              <p:cNvSpPr>
                <a:spLocks noGrp="1"/>
              </p:cNvSpPr>
              <p:nvPr>
                <p:ph sz="half" idx="1"/>
              </p:nvPr>
            </p:nvSpPr>
            <p:spPr/>
            <p:txBody>
              <a:bodyPr/>
              <a:lstStyle/>
              <a:p>
                <a:r>
                  <a:rPr lang="en-US" dirty="0"/>
                  <a:t>Set the average current density for the combined cycle to </a:t>
                </a:r>
                <a:r>
                  <a:rPr lang="en-US" i="1" dirty="0" err="1"/>
                  <a:t>i</a:t>
                </a:r>
                <a:r>
                  <a:rPr lang="en-US" baseline="-25000" dirty="0" err="1"/>
                  <a:t>avg</a:t>
                </a:r>
                <a:r>
                  <a:rPr lang="en-US" dirty="0"/>
                  <a:t>= 5 A/dm</a:t>
                </a:r>
                <a:r>
                  <a:rPr lang="en-US" baseline="30000" dirty="0"/>
                  <a:t>2</a:t>
                </a:r>
              </a:p>
              <a:p>
                <a:r>
                  <a:rPr lang="en-US" dirty="0"/>
                  <a:t>Set the current density for the reverse pulse to </a:t>
                </a:r>
                <a:r>
                  <a:rPr lang="en-US" i="1" dirty="0" err="1"/>
                  <a:t>i</a:t>
                </a:r>
                <a:r>
                  <a:rPr lang="en-US" baseline="-25000" dirty="0" err="1"/>
                  <a:t>rev</a:t>
                </a:r>
                <a:r>
                  <a:rPr lang="en-US" dirty="0"/>
                  <a:t>=50 A/dm</a:t>
                </a:r>
                <a:r>
                  <a:rPr lang="en-US" baseline="30000" dirty="0"/>
                  <a:t>2</a:t>
                </a:r>
              </a:p>
              <a:p>
                <a:r>
                  <a:rPr lang="en-US" dirty="0"/>
                  <a:t>Use a dimensionless duty cycle parameter </a:t>
                </a:r>
                <a:r>
                  <a:rPr lang="en-US" i="1" dirty="0" err="1"/>
                  <a:t>t</a:t>
                </a:r>
                <a:r>
                  <a:rPr lang="en-US" baseline="-25000" dirty="0" err="1"/>
                  <a:t>fwd</a:t>
                </a:r>
                <a:r>
                  <a:rPr lang="en-US" dirty="0"/>
                  <a:t> (with value between 0 and 1), and define the current density for the forward pulse based on:</a:t>
                </a:r>
              </a:p>
              <a:p>
                <a:pPr lvl="1"/>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𝑖</m:t>
                        </m:r>
                      </m:e>
                      <m:sub>
                        <m:r>
                          <m:rPr>
                            <m:sty m:val="p"/>
                          </m:rPr>
                          <a:rPr lang="en-US" b="0" i="0" smtClean="0">
                            <a:latin typeface="Cambria Math" panose="02040503050406030204" pitchFamily="18" charset="0"/>
                          </a:rPr>
                          <m:t>avg</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𝑡</m:t>
                        </m:r>
                      </m:e>
                      <m:sub>
                        <m:r>
                          <m:rPr>
                            <m:sty m:val="p"/>
                          </m:rPr>
                          <a:rPr lang="en-US" b="0" i="0" smtClean="0">
                            <a:latin typeface="Cambria Math" panose="02040503050406030204" pitchFamily="18" charset="0"/>
                          </a:rPr>
                          <m:t>fwd</m:t>
                        </m:r>
                      </m:sub>
                    </m:sSub>
                    <m:sSub>
                      <m:sSubPr>
                        <m:ctrlPr>
                          <a:rPr lang="en-US" b="0" i="1" smtClean="0">
                            <a:latin typeface="Cambria Math" panose="02040503050406030204" pitchFamily="18" charset="0"/>
                          </a:rPr>
                        </m:ctrlPr>
                      </m:sSubPr>
                      <m:e>
                        <m:r>
                          <a:rPr lang="en-US" b="0" i="1" smtClean="0">
                            <a:latin typeface="Cambria Math" panose="02040503050406030204" pitchFamily="18" charset="0"/>
                          </a:rPr>
                          <m:t>𝑖</m:t>
                        </m:r>
                      </m:e>
                      <m:sub>
                        <m:r>
                          <m:rPr>
                            <m:sty m:val="p"/>
                          </m:rPr>
                          <a:rPr lang="en-US" b="0" i="0" smtClean="0">
                            <a:latin typeface="Cambria Math" panose="02040503050406030204" pitchFamily="18" charset="0"/>
                          </a:rPr>
                          <m:t>fwd</m:t>
                        </m:r>
                      </m:sub>
                    </m:sSub>
                    <m:r>
                      <a:rPr lang="en-US" b="0" i="1" smtClean="0">
                        <a:latin typeface="Cambria Math" panose="02040503050406030204" pitchFamily="18" charset="0"/>
                      </a:rPr>
                      <m:t>+(1−</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𝑡</m:t>
                        </m:r>
                      </m:e>
                      <m:sub>
                        <m:r>
                          <m:rPr>
                            <m:sty m:val="p"/>
                          </m:rPr>
                          <a:rPr lang="en-US" b="0" i="0" smtClean="0">
                            <a:latin typeface="Cambria Math" panose="02040503050406030204" pitchFamily="18" charset="0"/>
                          </a:rPr>
                          <m:t>fwd</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𝑖</m:t>
                        </m:r>
                      </m:e>
                      <m:sub>
                        <m:r>
                          <m:rPr>
                            <m:sty m:val="p"/>
                          </m:rPr>
                          <a:rPr lang="en-US" b="0" i="0" smtClean="0">
                            <a:latin typeface="Cambria Math" panose="02040503050406030204" pitchFamily="18" charset="0"/>
                          </a:rPr>
                          <m:t>rev</m:t>
                        </m:r>
                      </m:sub>
                    </m:sSub>
                  </m:oMath>
                </a14:m>
                <a:endParaRPr lang="en-US" dirty="0"/>
              </a:p>
            </p:txBody>
          </p:sp>
        </mc:Choice>
        <mc:Fallback xmlns="">
          <p:sp>
            <p:nvSpPr>
              <p:cNvPr id="7" name="Content Placeholder 6">
                <a:extLst>
                  <a:ext uri="{FF2B5EF4-FFF2-40B4-BE49-F238E27FC236}">
                    <a16:creationId xmlns:a16="http://schemas.microsoft.com/office/drawing/2014/main" id="{517DED3A-C59F-40A5-B0BF-2A4C6D736058}"/>
                  </a:ext>
                </a:extLst>
              </p:cNvPr>
              <p:cNvSpPr>
                <a:spLocks noGrp="1" noRot="1" noChangeAspect="1" noMove="1" noResize="1" noEditPoints="1" noAdjustHandles="1" noChangeArrowheads="1" noChangeShapeType="1" noTextEdit="1"/>
              </p:cNvSpPr>
              <p:nvPr>
                <p:ph sz="half" idx="1"/>
              </p:nvPr>
            </p:nvSpPr>
            <p:spPr>
              <a:blipFill>
                <a:blip r:embed="rId3"/>
                <a:stretch>
                  <a:fillRect l="-614" t="-488" r="-1690"/>
                </a:stretch>
              </a:blipFill>
            </p:spPr>
            <p:txBody>
              <a:bodyPr/>
              <a:lstStyle/>
              <a:p>
                <a:r>
                  <a:rPr lang="en-SE">
                    <a:noFill/>
                  </a:rPr>
                  <a:t> </a:t>
                </a:r>
              </a:p>
            </p:txBody>
          </p:sp>
        </mc:Fallback>
      </mc:AlternateContent>
      <p:pic>
        <p:nvPicPr>
          <p:cNvPr id="27" name="Content Placeholder 26">
            <a:extLst>
              <a:ext uri="{FF2B5EF4-FFF2-40B4-BE49-F238E27FC236}">
                <a16:creationId xmlns:a16="http://schemas.microsoft.com/office/drawing/2014/main" id="{13479E02-1252-4222-8D18-E794297A60C5}"/>
              </a:ext>
            </a:extLst>
          </p:cNvPr>
          <p:cNvPicPr>
            <a:picLocks noGrp="1" noChangeAspect="1"/>
          </p:cNvPicPr>
          <p:nvPr>
            <p:ph sz="half" idx="2"/>
          </p:nvPr>
        </p:nvPicPr>
        <p:blipFill>
          <a:blip r:embed="rId4"/>
          <a:stretch>
            <a:fillRect/>
          </a:stretch>
        </p:blipFill>
        <p:spPr>
          <a:xfrm>
            <a:off x="4721225" y="1415764"/>
            <a:ext cx="3965575" cy="2978721"/>
          </a:xfrm>
          <a:prstGeom prst="rect">
            <a:avLst/>
          </a:prstGeom>
        </p:spPr>
      </p:pic>
      <p:sp>
        <p:nvSpPr>
          <p:cNvPr id="6" name="Title 5">
            <a:extLst>
              <a:ext uri="{FF2B5EF4-FFF2-40B4-BE49-F238E27FC236}">
                <a16:creationId xmlns:a16="http://schemas.microsoft.com/office/drawing/2014/main" id="{7790082B-2C5F-408D-A099-FD4E9D2513BF}"/>
              </a:ext>
            </a:extLst>
          </p:cNvPr>
          <p:cNvSpPr>
            <a:spLocks noGrp="1"/>
          </p:cNvSpPr>
          <p:nvPr>
            <p:ph type="title"/>
          </p:nvPr>
        </p:nvSpPr>
        <p:spPr/>
        <p:txBody>
          <a:bodyPr/>
          <a:lstStyle/>
          <a:p>
            <a:r>
              <a:rPr lang="en-US" dirty="0"/>
              <a:t>Defining the Forward-Reverse Cycle</a:t>
            </a:r>
            <a:endParaRPr lang="en-SE" dirty="0"/>
          </a:p>
        </p:txBody>
      </p:sp>
      <p:sp>
        <p:nvSpPr>
          <p:cNvPr id="14" name="TextBox 13">
            <a:extLst>
              <a:ext uri="{FF2B5EF4-FFF2-40B4-BE49-F238E27FC236}">
                <a16:creationId xmlns:a16="http://schemas.microsoft.com/office/drawing/2014/main" id="{85D6A3D5-110B-45D1-9280-971D18BDCE35}"/>
              </a:ext>
            </a:extLst>
          </p:cNvPr>
          <p:cNvSpPr txBox="1"/>
          <p:nvPr/>
        </p:nvSpPr>
        <p:spPr>
          <a:xfrm>
            <a:off x="8686800" y="1343412"/>
            <a:ext cx="457200" cy="276999"/>
          </a:xfrm>
          <a:prstGeom prst="rect">
            <a:avLst/>
          </a:prstGeom>
          <a:noFill/>
        </p:spPr>
        <p:txBody>
          <a:bodyPr wrap="square" rtlCol="0">
            <a:spAutoFit/>
          </a:bodyPr>
          <a:lstStyle/>
          <a:p>
            <a:r>
              <a:rPr lang="en-US" sz="1200" i="1" dirty="0" err="1">
                <a:latin typeface="Lato Light" panose="020F0302020204030203" pitchFamily="34" charset="0"/>
              </a:rPr>
              <a:t>i</a:t>
            </a:r>
            <a:r>
              <a:rPr lang="en-US" sz="1200" baseline="-25000" dirty="0" err="1">
                <a:latin typeface="Lato Light" panose="020F0302020204030203" pitchFamily="34" charset="0"/>
              </a:rPr>
              <a:t>fwd</a:t>
            </a:r>
            <a:endParaRPr lang="en-US" sz="1200" baseline="-25000" dirty="0">
              <a:latin typeface="Lato Light" panose="020F0302020204030203" pitchFamily="34" charset="0"/>
            </a:endParaRPr>
          </a:p>
        </p:txBody>
      </p:sp>
      <p:sp>
        <p:nvSpPr>
          <p:cNvPr id="15" name="TextBox 14">
            <a:extLst>
              <a:ext uri="{FF2B5EF4-FFF2-40B4-BE49-F238E27FC236}">
                <a16:creationId xmlns:a16="http://schemas.microsoft.com/office/drawing/2014/main" id="{2F84EF94-EB2B-409D-B837-6FF2EFAB5F47}"/>
              </a:ext>
            </a:extLst>
          </p:cNvPr>
          <p:cNvSpPr txBox="1"/>
          <p:nvPr/>
        </p:nvSpPr>
        <p:spPr>
          <a:xfrm>
            <a:off x="8709026" y="3960594"/>
            <a:ext cx="457200" cy="276999"/>
          </a:xfrm>
          <a:prstGeom prst="rect">
            <a:avLst/>
          </a:prstGeom>
          <a:noFill/>
        </p:spPr>
        <p:txBody>
          <a:bodyPr wrap="square" rtlCol="0">
            <a:spAutoFit/>
          </a:bodyPr>
          <a:lstStyle/>
          <a:p>
            <a:r>
              <a:rPr lang="en-US" sz="1200" i="1" dirty="0" err="1">
                <a:latin typeface="Lato Light" panose="020F0302020204030203" pitchFamily="34" charset="0"/>
              </a:rPr>
              <a:t>i</a:t>
            </a:r>
            <a:r>
              <a:rPr lang="en-US" sz="1200" baseline="-25000" dirty="0" err="1">
                <a:latin typeface="Lato Light" panose="020F0302020204030203" pitchFamily="34" charset="0"/>
              </a:rPr>
              <a:t>rev</a:t>
            </a:r>
            <a:endParaRPr lang="en-US" sz="1200" baseline="-25000" dirty="0">
              <a:latin typeface="Lato Light" panose="020F0302020204030203" pitchFamily="34" charset="0"/>
            </a:endParaRPr>
          </a:p>
        </p:txBody>
      </p:sp>
      <p:sp>
        <p:nvSpPr>
          <p:cNvPr id="20" name="TextBox 19">
            <a:extLst>
              <a:ext uri="{FF2B5EF4-FFF2-40B4-BE49-F238E27FC236}">
                <a16:creationId xmlns:a16="http://schemas.microsoft.com/office/drawing/2014/main" id="{E128E1B5-BFCF-4A1D-95F3-6B808020A88E}"/>
              </a:ext>
            </a:extLst>
          </p:cNvPr>
          <p:cNvSpPr txBox="1"/>
          <p:nvPr/>
        </p:nvSpPr>
        <p:spPr>
          <a:xfrm>
            <a:off x="8709026" y="1711143"/>
            <a:ext cx="457200" cy="276999"/>
          </a:xfrm>
          <a:prstGeom prst="rect">
            <a:avLst/>
          </a:prstGeom>
          <a:noFill/>
        </p:spPr>
        <p:txBody>
          <a:bodyPr wrap="square" rtlCol="0">
            <a:spAutoFit/>
          </a:bodyPr>
          <a:lstStyle/>
          <a:p>
            <a:r>
              <a:rPr lang="en-US" sz="1200" i="1" dirty="0" err="1">
                <a:latin typeface="Lato Light" panose="020F0302020204030203" pitchFamily="34" charset="0"/>
              </a:rPr>
              <a:t>i</a:t>
            </a:r>
            <a:r>
              <a:rPr lang="en-US" sz="1200" baseline="-25000" dirty="0" err="1">
                <a:latin typeface="Lato Light" panose="020F0302020204030203" pitchFamily="34" charset="0"/>
              </a:rPr>
              <a:t>avg</a:t>
            </a:r>
            <a:endParaRPr lang="en-US" sz="1200" baseline="-25000" dirty="0">
              <a:latin typeface="Lato Light" panose="020F0302020204030203" pitchFamily="34" charset="0"/>
            </a:endParaRPr>
          </a:p>
        </p:txBody>
      </p:sp>
      <p:sp>
        <p:nvSpPr>
          <p:cNvPr id="21" name="TextBox 20">
            <a:extLst>
              <a:ext uri="{FF2B5EF4-FFF2-40B4-BE49-F238E27FC236}">
                <a16:creationId xmlns:a16="http://schemas.microsoft.com/office/drawing/2014/main" id="{9912CB20-EA14-44A9-A643-DE38A16FAF51}"/>
              </a:ext>
            </a:extLst>
          </p:cNvPr>
          <p:cNvSpPr txBox="1"/>
          <p:nvPr/>
        </p:nvSpPr>
        <p:spPr>
          <a:xfrm>
            <a:off x="6203950" y="3028950"/>
            <a:ext cx="457200" cy="276999"/>
          </a:xfrm>
          <a:prstGeom prst="rect">
            <a:avLst/>
          </a:prstGeom>
          <a:noFill/>
        </p:spPr>
        <p:txBody>
          <a:bodyPr wrap="square" rtlCol="0">
            <a:spAutoFit/>
          </a:bodyPr>
          <a:lstStyle/>
          <a:p>
            <a:r>
              <a:rPr lang="en-US" sz="1200" i="1" dirty="0" err="1">
                <a:latin typeface="Lato Light" panose="020F0302020204030203" pitchFamily="34" charset="0"/>
              </a:rPr>
              <a:t>t</a:t>
            </a:r>
            <a:r>
              <a:rPr lang="en-US" sz="1200" baseline="-25000" dirty="0" err="1">
                <a:latin typeface="Lato Light" panose="020F0302020204030203" pitchFamily="34" charset="0"/>
              </a:rPr>
              <a:t>fwd</a:t>
            </a:r>
            <a:endParaRPr lang="en-US" sz="1200" baseline="-25000" dirty="0">
              <a:latin typeface="Lato Light" panose="020F0302020204030203" pitchFamily="34" charset="0"/>
            </a:endParaRPr>
          </a:p>
        </p:txBody>
      </p:sp>
      <p:cxnSp>
        <p:nvCxnSpPr>
          <p:cNvPr id="23" name="Straight Arrow Connector 22">
            <a:extLst>
              <a:ext uri="{FF2B5EF4-FFF2-40B4-BE49-F238E27FC236}">
                <a16:creationId xmlns:a16="http://schemas.microsoft.com/office/drawing/2014/main" id="{1FC4CA6D-5B08-4034-8897-7A5E92770C28}"/>
              </a:ext>
            </a:extLst>
          </p:cNvPr>
          <p:cNvCxnSpPr>
            <a:cxnSpLocks/>
          </p:cNvCxnSpPr>
          <p:nvPr/>
        </p:nvCxnSpPr>
        <p:spPr>
          <a:xfrm>
            <a:off x="6070600" y="3028950"/>
            <a:ext cx="685800"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033359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Content Placeholder 1">
                <a:extLst>
                  <a:ext uri="{FF2B5EF4-FFF2-40B4-BE49-F238E27FC236}">
                    <a16:creationId xmlns:a16="http://schemas.microsoft.com/office/drawing/2014/main" id="{66A8C1FA-3656-400E-BB70-8EB2D037ED1E}"/>
                  </a:ext>
                </a:extLst>
              </p:cNvPr>
              <p:cNvSpPr>
                <a:spLocks noGrp="1"/>
              </p:cNvSpPr>
              <p:nvPr>
                <p:ph idx="1"/>
              </p:nvPr>
            </p:nvSpPr>
            <p:spPr>
              <a:xfrm>
                <a:off x="628650" y="1028700"/>
                <a:ext cx="7600950" cy="3752850"/>
              </a:xfrm>
            </p:spPr>
            <p:txBody>
              <a:bodyPr>
                <a:normAutofit lnSpcReduction="10000"/>
              </a:bodyPr>
              <a:lstStyle/>
              <a:p>
                <a:r>
                  <a:rPr lang="en-US" dirty="0"/>
                  <a:t>In this model the individual pulse transients are not resolved</a:t>
                </a:r>
              </a:p>
              <a:p>
                <a:r>
                  <a:rPr lang="en-US" dirty="0"/>
                  <a:t>Instead, the forward and reverse current distributions are defined separately and solved for independently for each time step using constant cell currents</a:t>
                </a:r>
              </a:p>
              <a:p>
                <a:r>
                  <a:rPr lang="en-US" dirty="0"/>
                  <a:t>The weighted average of the forward and reverse local current densities is then used to calculate the boundary deformation rate</a:t>
                </a:r>
              </a:p>
              <a:p>
                <a:pPr lvl="1"/>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𝑣</m:t>
                        </m:r>
                      </m:e>
                      <m:sub>
                        <m:r>
                          <a:rPr lang="en-US" i="1">
                            <a:latin typeface="Cambria Math" panose="02040503050406030204" pitchFamily="18" charset="0"/>
                          </a:rPr>
                          <m:t>𝑛</m:t>
                        </m:r>
                      </m:sub>
                    </m:sSub>
                    <m:r>
                      <a:rPr lang="en-US" i="1">
                        <a:latin typeface="Cambria Math" panose="02040503050406030204" pitchFamily="18" charset="0"/>
                      </a:rPr>
                      <m:t>=</m:t>
                    </m:r>
                    <m:f>
                      <m:fPr>
                        <m:ctrlPr>
                          <a:rPr lang="en-US" i="1" smtClean="0">
                            <a:latin typeface="Cambria Math" panose="02040503050406030204" pitchFamily="18" charset="0"/>
                          </a:rPr>
                        </m:ctrlPr>
                      </m:fPr>
                      <m:num>
                        <m:sSub>
                          <m:sSubPr>
                            <m:ctrlPr>
                              <a:rPr lang="en-US" i="1" smtClean="0">
                                <a:latin typeface="Cambria Math" panose="02040503050406030204" pitchFamily="18" charset="0"/>
                              </a:rPr>
                            </m:ctrlPr>
                          </m:sSubPr>
                          <m:e>
                            <m:r>
                              <a:rPr lang="en-US" b="0" i="1" smtClean="0">
                                <a:latin typeface="Cambria Math" panose="02040503050406030204" pitchFamily="18" charset="0"/>
                              </a:rPr>
                              <m:t>𝑀</m:t>
                            </m:r>
                          </m:e>
                          <m:sub>
                            <m:r>
                              <m:rPr>
                                <m:sty m:val="p"/>
                              </m:rPr>
                              <a:rPr lang="en-US" b="0" i="0" smtClean="0">
                                <a:latin typeface="Cambria Math" panose="02040503050406030204" pitchFamily="18" charset="0"/>
                              </a:rPr>
                              <m:t>Cu</m:t>
                            </m:r>
                          </m:sub>
                        </m:sSub>
                      </m:num>
                      <m:den>
                        <m:r>
                          <a:rPr lang="en-US" b="0" i="1" smtClean="0">
                            <a:latin typeface="Cambria Math" panose="02040503050406030204" pitchFamily="18" charset="0"/>
                          </a:rPr>
                          <m:t>2</m:t>
                        </m:r>
                        <m:r>
                          <a:rPr lang="en-US" b="0" i="1" smtClean="0">
                            <a:latin typeface="Cambria Math" panose="02040503050406030204" pitchFamily="18" charset="0"/>
                          </a:rPr>
                          <m:t>𝐹</m:t>
                        </m:r>
                        <m:sSub>
                          <m:sSubPr>
                            <m:ctrlPr>
                              <a:rPr lang="en-US" b="0" i="1" smtClean="0">
                                <a:latin typeface="Cambria Math" panose="02040503050406030204" pitchFamily="18" charset="0"/>
                              </a:rPr>
                            </m:ctrlPr>
                          </m:sSubPr>
                          <m:e>
                            <m:r>
                              <a:rPr lang="en-US" i="1">
                                <a:latin typeface="Cambria Math" panose="02040503050406030204" pitchFamily="18" charset="0"/>
                                <a:ea typeface="Cambria Math" panose="02040503050406030204" pitchFamily="18" charset="0"/>
                              </a:rPr>
                              <m:t>𝜌</m:t>
                            </m:r>
                          </m:e>
                          <m:sub>
                            <m:r>
                              <m:rPr>
                                <m:sty m:val="p"/>
                              </m:rPr>
                              <a:rPr lang="en-US" b="0" i="0" smtClean="0">
                                <a:latin typeface="Cambria Math" panose="02040503050406030204" pitchFamily="18" charset="0"/>
                              </a:rPr>
                              <m:t>Cu</m:t>
                            </m:r>
                          </m:sub>
                        </m:sSub>
                      </m:den>
                    </m:f>
                    <m:d>
                      <m:dPr>
                        <m:ctrlPr>
                          <a:rPr lang="en-US" i="1" smtClean="0">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𝑡</m:t>
                            </m:r>
                          </m:e>
                          <m:sub>
                            <m:r>
                              <m:rPr>
                                <m:sty m:val="p"/>
                              </m:rPr>
                              <a:rPr lang="en-US">
                                <a:latin typeface="Cambria Math" panose="02040503050406030204" pitchFamily="18" charset="0"/>
                              </a:rPr>
                              <m:t>fwd</m:t>
                            </m:r>
                          </m:sub>
                        </m:sSub>
                        <m:sSub>
                          <m:sSubPr>
                            <m:ctrlPr>
                              <a:rPr lang="en-US" i="1">
                                <a:latin typeface="Cambria Math" panose="02040503050406030204" pitchFamily="18" charset="0"/>
                              </a:rPr>
                            </m:ctrlPr>
                          </m:sSubPr>
                          <m:e>
                            <m:r>
                              <a:rPr lang="en-US" i="1">
                                <a:latin typeface="Cambria Math" panose="02040503050406030204" pitchFamily="18" charset="0"/>
                              </a:rPr>
                              <m:t>𝑖</m:t>
                            </m:r>
                          </m:e>
                          <m:sub>
                            <m:r>
                              <m:rPr>
                                <m:sty m:val="p"/>
                              </m:rPr>
                              <a:rPr lang="en-US">
                                <a:latin typeface="Cambria Math" panose="02040503050406030204" pitchFamily="18" charset="0"/>
                              </a:rPr>
                              <m:t>loc</m:t>
                            </m:r>
                            <m:r>
                              <a:rPr lang="en-US">
                                <a:latin typeface="Cambria Math" panose="02040503050406030204" pitchFamily="18" charset="0"/>
                              </a:rPr>
                              <m:t>, </m:t>
                            </m:r>
                            <m:r>
                              <m:rPr>
                                <m:sty m:val="p"/>
                              </m:rPr>
                              <a:rPr lang="en-US">
                                <a:latin typeface="Cambria Math" panose="02040503050406030204" pitchFamily="18" charset="0"/>
                              </a:rPr>
                              <m:t>fwd</m:t>
                            </m:r>
                          </m:sub>
                        </m:sSub>
                        <m:r>
                          <a:rPr lang="en-US" i="1">
                            <a:latin typeface="Cambria Math" panose="02040503050406030204" pitchFamily="18" charset="0"/>
                          </a:rPr>
                          <m:t>+(1−</m:t>
                        </m:r>
                        <m:sSub>
                          <m:sSubPr>
                            <m:ctrlPr>
                              <a:rPr lang="en-US" i="1">
                                <a:latin typeface="Cambria Math" panose="02040503050406030204" pitchFamily="18" charset="0"/>
                              </a:rPr>
                            </m:ctrlPr>
                          </m:sSubPr>
                          <m:e>
                            <m:r>
                              <a:rPr lang="en-US" i="1">
                                <a:latin typeface="Cambria Math" panose="02040503050406030204" pitchFamily="18" charset="0"/>
                              </a:rPr>
                              <m:t>𝑡</m:t>
                            </m:r>
                          </m:e>
                          <m:sub>
                            <m:r>
                              <m:rPr>
                                <m:sty m:val="p"/>
                              </m:rPr>
                              <a:rPr lang="en-US">
                                <a:latin typeface="Cambria Math" panose="02040503050406030204" pitchFamily="18" charset="0"/>
                              </a:rPr>
                              <m:t>fwd</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𝑖</m:t>
                            </m:r>
                          </m:e>
                          <m:sub>
                            <m:r>
                              <m:rPr>
                                <m:sty m:val="p"/>
                              </m:rPr>
                              <a:rPr lang="en-US">
                                <a:latin typeface="Cambria Math" panose="02040503050406030204" pitchFamily="18" charset="0"/>
                              </a:rPr>
                              <m:t>loc</m:t>
                            </m:r>
                            <m:r>
                              <a:rPr lang="en-US">
                                <a:latin typeface="Cambria Math" panose="02040503050406030204" pitchFamily="18" charset="0"/>
                              </a:rPr>
                              <m:t>, </m:t>
                            </m:r>
                            <m:r>
                              <m:rPr>
                                <m:sty m:val="p"/>
                              </m:rPr>
                              <a:rPr lang="en-US">
                                <a:latin typeface="Cambria Math" panose="02040503050406030204" pitchFamily="18" charset="0"/>
                              </a:rPr>
                              <m:t>rev</m:t>
                            </m:r>
                          </m:sub>
                        </m:sSub>
                      </m:e>
                    </m:d>
                  </m:oMath>
                </a14:m>
                <a:endParaRPr lang="en-US" dirty="0"/>
              </a:p>
              <a:p>
                <a:r>
                  <a:rPr lang="en-US" dirty="0"/>
                  <a:t>The above treatment is valid assuming that</a:t>
                </a:r>
              </a:p>
              <a:p>
                <a:pPr lvl="1"/>
                <a:r>
                  <a:rPr lang="en-US" dirty="0"/>
                  <a:t>Mass transport can be neglected</a:t>
                </a:r>
              </a:p>
              <a:p>
                <a:pPr marL="576262" lvl="2" indent="0">
                  <a:buNone/>
                </a:pPr>
                <a:r>
                  <a:rPr lang="en-US" dirty="0"/>
                  <a:t>→ No time-derivatives in the current distribution domain equations</a:t>
                </a:r>
              </a:p>
              <a:p>
                <a:pPr lvl="1"/>
                <a:r>
                  <a:rPr lang="en-US" dirty="0"/>
                  <a:t>Double layer charging currents can be neglected</a:t>
                </a:r>
              </a:p>
              <a:p>
                <a:pPr marL="576262" lvl="2" indent="0">
                  <a:buNone/>
                </a:pPr>
                <a:r>
                  <a:rPr lang="en-US" dirty="0"/>
                  <a:t>→  No time-derivatives in the current distribution boundary conditions</a:t>
                </a:r>
              </a:p>
              <a:p>
                <a:pPr lvl="1"/>
                <a:r>
                  <a:rPr lang="en-US" dirty="0"/>
                  <a:t>The forward and reverse pulse times are small in comparison to the total deposition time</a:t>
                </a:r>
              </a:p>
              <a:p>
                <a:pPr marL="576262" lvl="2" indent="0">
                  <a:buNone/>
                </a:pPr>
                <a:r>
                  <a:rPr lang="en-US" dirty="0"/>
                  <a:t>→  The geometry deformation within each pulse does not impact the current distribution</a:t>
                </a:r>
              </a:p>
            </p:txBody>
          </p:sp>
        </mc:Choice>
        <mc:Fallback xmlns="">
          <p:sp>
            <p:nvSpPr>
              <p:cNvPr id="2" name="Content Placeholder 1">
                <a:extLst>
                  <a:ext uri="{FF2B5EF4-FFF2-40B4-BE49-F238E27FC236}">
                    <a16:creationId xmlns:a16="http://schemas.microsoft.com/office/drawing/2014/main" id="{66A8C1FA-3656-400E-BB70-8EB2D037ED1E}"/>
                  </a:ext>
                </a:extLst>
              </p:cNvPr>
              <p:cNvSpPr>
                <a:spLocks noGrp="1" noRot="1" noChangeAspect="1" noMove="1" noResize="1" noEditPoints="1" noAdjustHandles="1" noChangeArrowheads="1" noChangeShapeType="1" noTextEdit="1"/>
              </p:cNvSpPr>
              <p:nvPr>
                <p:ph idx="1"/>
              </p:nvPr>
            </p:nvSpPr>
            <p:spPr>
              <a:xfrm>
                <a:off x="628650" y="1028700"/>
                <a:ext cx="7600950" cy="3752850"/>
              </a:xfrm>
              <a:blipFill>
                <a:blip r:embed="rId2"/>
                <a:stretch>
                  <a:fillRect l="-334" t="-1351"/>
                </a:stretch>
              </a:blipFill>
            </p:spPr>
            <p:txBody>
              <a:bodyPr/>
              <a:lstStyle/>
              <a:p>
                <a:r>
                  <a:rPr lang="en-US">
                    <a:noFill/>
                  </a:rPr>
                  <a:t> </a:t>
                </a:r>
              </a:p>
            </p:txBody>
          </p:sp>
        </mc:Fallback>
      </mc:AlternateContent>
      <p:sp>
        <p:nvSpPr>
          <p:cNvPr id="3" name="Title 2">
            <a:extLst>
              <a:ext uri="{FF2B5EF4-FFF2-40B4-BE49-F238E27FC236}">
                <a16:creationId xmlns:a16="http://schemas.microsoft.com/office/drawing/2014/main" id="{0C082E4C-CF73-46F6-8494-F51CB02104C1}"/>
              </a:ext>
            </a:extLst>
          </p:cNvPr>
          <p:cNvSpPr>
            <a:spLocks noGrp="1"/>
          </p:cNvSpPr>
          <p:nvPr>
            <p:ph type="title"/>
          </p:nvPr>
        </p:nvSpPr>
        <p:spPr/>
        <p:txBody>
          <a:bodyPr/>
          <a:lstStyle/>
          <a:p>
            <a:r>
              <a:rPr lang="en-US" dirty="0"/>
              <a:t>Quasi-Stationary Assumption</a:t>
            </a:r>
            <a:endParaRPr lang="en-SE" dirty="0"/>
          </a:p>
        </p:txBody>
      </p:sp>
    </p:spTree>
    <p:extLst>
      <p:ext uri="{BB962C8B-B14F-4D97-AF65-F5344CB8AC3E}">
        <p14:creationId xmlns:p14="http://schemas.microsoft.com/office/powerpoint/2010/main" val="17943221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a:t>Implementation</a:t>
            </a:r>
          </a:p>
        </p:txBody>
      </p:sp>
      <p:sp>
        <p:nvSpPr>
          <p:cNvPr id="3" name="Content Placeholder 2"/>
          <p:cNvSpPr>
            <a:spLocks noGrp="1"/>
          </p:cNvSpPr>
          <p:nvPr>
            <p:ph sz="half" idx="10"/>
          </p:nvPr>
        </p:nvSpPr>
        <p:spPr/>
        <p:txBody>
          <a:bodyPr/>
          <a:lstStyle/>
          <a:p>
            <a:r>
              <a:rPr lang="en-US" dirty="0"/>
              <a:t>Two Secondary Current Distribution interfaces</a:t>
            </a:r>
          </a:p>
          <a:p>
            <a:pPr lvl="1"/>
            <a:r>
              <a:rPr lang="en-US" dirty="0"/>
              <a:t>Defined on the same geometry</a:t>
            </a:r>
          </a:p>
          <a:p>
            <a:pPr lvl="1"/>
            <a:r>
              <a:rPr lang="en-US" dirty="0"/>
              <a:t>Assumed quasi-stationary within each forward/reverse pulse, with constant boundary conditions</a:t>
            </a:r>
          </a:p>
          <a:p>
            <a:pPr lvl="1"/>
            <a:r>
              <a:rPr lang="en-US" dirty="0"/>
              <a:t>Current distributions change with time due to deformation</a:t>
            </a:r>
          </a:p>
          <a:p>
            <a:pPr lvl="1"/>
            <a:r>
              <a:rPr lang="en-US" dirty="0"/>
              <a:t>Only the Electrolyte Current boundary conditions differ</a:t>
            </a:r>
          </a:p>
          <a:p>
            <a:r>
              <a:rPr lang="en-US" dirty="0"/>
              <a:t>Deformed Geometry</a:t>
            </a:r>
          </a:p>
          <a:p>
            <a:pPr lvl="1"/>
            <a:r>
              <a:rPr lang="en-US" dirty="0"/>
              <a:t>User-defined expressions defines boundary velocity</a:t>
            </a:r>
          </a:p>
        </p:txBody>
      </p:sp>
      <p:sp>
        <p:nvSpPr>
          <p:cNvPr id="6" name="Rectangle 5">
            <a:extLst>
              <a:ext uri="{FF2B5EF4-FFF2-40B4-BE49-F238E27FC236}">
                <a16:creationId xmlns:a16="http://schemas.microsoft.com/office/drawing/2014/main" id="{1BBCBF25-205E-4442-94E9-3173E877948D}"/>
              </a:ext>
            </a:extLst>
          </p:cNvPr>
          <p:cNvSpPr/>
          <p:nvPr/>
        </p:nvSpPr>
        <p:spPr>
          <a:xfrm>
            <a:off x="4571999" y="514350"/>
            <a:ext cx="1752601" cy="4133850"/>
          </a:xfrm>
          <a:prstGeom prst="rect">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7" name="Picture 26">
            <a:extLst>
              <a:ext uri="{FF2B5EF4-FFF2-40B4-BE49-F238E27FC236}">
                <a16:creationId xmlns:a16="http://schemas.microsoft.com/office/drawing/2014/main" id="{3AA4FD80-EB0B-4EAA-9893-C2B706122A1B}"/>
              </a:ext>
            </a:extLst>
          </p:cNvPr>
          <p:cNvPicPr>
            <a:picLocks noChangeAspect="1"/>
          </p:cNvPicPr>
          <p:nvPr/>
        </p:nvPicPr>
        <p:blipFill>
          <a:blip r:embed="rId3"/>
          <a:stretch>
            <a:fillRect/>
          </a:stretch>
        </p:blipFill>
        <p:spPr>
          <a:xfrm>
            <a:off x="4015753" y="1478318"/>
            <a:ext cx="2636494" cy="2588411"/>
          </a:xfrm>
          <a:prstGeom prst="rect">
            <a:avLst/>
          </a:prstGeom>
        </p:spPr>
      </p:pic>
      <p:cxnSp>
        <p:nvCxnSpPr>
          <p:cNvPr id="40" name="Connector: Elbow 39">
            <a:extLst>
              <a:ext uri="{FF2B5EF4-FFF2-40B4-BE49-F238E27FC236}">
                <a16:creationId xmlns:a16="http://schemas.microsoft.com/office/drawing/2014/main" id="{A6A4F57A-CCA9-4479-93C6-F3D047CD3E9B}"/>
              </a:ext>
            </a:extLst>
          </p:cNvPr>
          <p:cNvCxnSpPr>
            <a:cxnSpLocks/>
          </p:cNvCxnSpPr>
          <p:nvPr/>
        </p:nvCxnSpPr>
        <p:spPr>
          <a:xfrm flipV="1">
            <a:off x="5422900" y="3131344"/>
            <a:ext cx="1143000" cy="1"/>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13" name="Connector: Elbow 12">
            <a:extLst>
              <a:ext uri="{FF2B5EF4-FFF2-40B4-BE49-F238E27FC236}">
                <a16:creationId xmlns:a16="http://schemas.microsoft.com/office/drawing/2014/main" id="{7B7A840F-FE21-4A68-ABA9-0644848B4E35}"/>
              </a:ext>
            </a:extLst>
          </p:cNvPr>
          <p:cNvCxnSpPr>
            <a:cxnSpLocks/>
          </p:cNvCxnSpPr>
          <p:nvPr/>
        </p:nvCxnSpPr>
        <p:spPr>
          <a:xfrm flipV="1">
            <a:off x="5422899" y="2127250"/>
            <a:ext cx="1143000" cy="1"/>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14" name="Connector: Elbow 13">
            <a:extLst>
              <a:ext uri="{FF2B5EF4-FFF2-40B4-BE49-F238E27FC236}">
                <a16:creationId xmlns:a16="http://schemas.microsoft.com/office/drawing/2014/main" id="{3651ECDB-DC9E-4EE6-B6A9-B15E237DF56A}"/>
              </a:ext>
            </a:extLst>
          </p:cNvPr>
          <p:cNvCxnSpPr>
            <a:cxnSpLocks/>
          </p:cNvCxnSpPr>
          <p:nvPr/>
        </p:nvCxnSpPr>
        <p:spPr>
          <a:xfrm flipV="1">
            <a:off x="6007099" y="4009579"/>
            <a:ext cx="558800" cy="1"/>
          </a:xfrm>
          <a:prstGeom prst="bentConnector3">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B3356023-3B88-4E02-99C3-D1E152C122C1}"/>
              </a:ext>
            </a:extLst>
          </p:cNvPr>
          <p:cNvSpPr txBox="1"/>
          <p:nvPr/>
        </p:nvSpPr>
        <p:spPr>
          <a:xfrm>
            <a:off x="6534149" y="1896417"/>
            <a:ext cx="2034553" cy="461665"/>
          </a:xfrm>
          <a:prstGeom prst="rect">
            <a:avLst/>
          </a:prstGeom>
          <a:noFill/>
        </p:spPr>
        <p:txBody>
          <a:bodyPr wrap="square" rtlCol="0">
            <a:spAutoFit/>
          </a:bodyPr>
          <a:lstStyle/>
          <a:p>
            <a:r>
              <a:rPr lang="en-US" sz="1200" dirty="0">
                <a:latin typeface="Lato Light" panose="020F0302020204030203" pitchFamily="34" charset="0"/>
              </a:rPr>
              <a:t>Cell current density for forward cycle set here</a:t>
            </a:r>
          </a:p>
        </p:txBody>
      </p:sp>
      <p:sp>
        <p:nvSpPr>
          <p:cNvPr id="17" name="TextBox 16">
            <a:extLst>
              <a:ext uri="{FF2B5EF4-FFF2-40B4-BE49-F238E27FC236}">
                <a16:creationId xmlns:a16="http://schemas.microsoft.com/office/drawing/2014/main" id="{D8163AC5-725F-48B4-BC2E-3B24EA930FDA}"/>
              </a:ext>
            </a:extLst>
          </p:cNvPr>
          <p:cNvSpPr txBox="1"/>
          <p:nvPr/>
        </p:nvSpPr>
        <p:spPr>
          <a:xfrm>
            <a:off x="6534149" y="2890665"/>
            <a:ext cx="2034553" cy="461665"/>
          </a:xfrm>
          <a:prstGeom prst="rect">
            <a:avLst/>
          </a:prstGeom>
          <a:noFill/>
        </p:spPr>
        <p:txBody>
          <a:bodyPr wrap="square" rtlCol="0">
            <a:spAutoFit/>
          </a:bodyPr>
          <a:lstStyle/>
          <a:p>
            <a:r>
              <a:rPr lang="en-US" sz="1200" dirty="0">
                <a:latin typeface="Lato Light" panose="020F0302020204030203" pitchFamily="34" charset="0"/>
              </a:rPr>
              <a:t>Cell current density for reverse cycle set here</a:t>
            </a:r>
          </a:p>
        </p:txBody>
      </p:sp>
      <p:sp>
        <p:nvSpPr>
          <p:cNvPr id="18" name="TextBox 17">
            <a:extLst>
              <a:ext uri="{FF2B5EF4-FFF2-40B4-BE49-F238E27FC236}">
                <a16:creationId xmlns:a16="http://schemas.microsoft.com/office/drawing/2014/main" id="{888B5CD1-51AD-44BC-8CD7-A4767E767D59}"/>
              </a:ext>
            </a:extLst>
          </p:cNvPr>
          <p:cNvSpPr txBox="1"/>
          <p:nvPr/>
        </p:nvSpPr>
        <p:spPr>
          <a:xfrm>
            <a:off x="6534149" y="3686413"/>
            <a:ext cx="2034553" cy="646331"/>
          </a:xfrm>
          <a:prstGeom prst="rect">
            <a:avLst/>
          </a:prstGeom>
          <a:noFill/>
        </p:spPr>
        <p:txBody>
          <a:bodyPr wrap="square" rtlCol="0">
            <a:spAutoFit/>
          </a:bodyPr>
          <a:lstStyle/>
          <a:p>
            <a:r>
              <a:rPr lang="en-US" sz="1200" dirty="0">
                <a:latin typeface="Lato Light" panose="020F0302020204030203" pitchFamily="34" charset="0"/>
              </a:rPr>
              <a:t>Boundary velocity depends on Electrode Reaction local current densities</a:t>
            </a:r>
          </a:p>
        </p:txBody>
      </p:sp>
    </p:spTree>
    <p:extLst>
      <p:ext uri="{BB962C8B-B14F-4D97-AF65-F5344CB8AC3E}">
        <p14:creationId xmlns:p14="http://schemas.microsoft.com/office/powerpoint/2010/main" val="32294586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5092DB0E-7E6C-4B88-ADA6-D2CA1F8F1156}"/>
              </a:ext>
            </a:extLst>
          </p:cNvPr>
          <p:cNvPicPr>
            <a:picLocks noGrp="1" noChangeAspect="1"/>
          </p:cNvPicPr>
          <p:nvPr>
            <p:ph idx="1"/>
          </p:nvPr>
        </p:nvPicPr>
        <p:blipFill>
          <a:blip r:embed="rId2"/>
          <a:stretch>
            <a:fillRect/>
          </a:stretch>
        </p:blipFill>
        <p:spPr>
          <a:xfrm>
            <a:off x="2159639" y="1028700"/>
            <a:ext cx="4996172" cy="3752850"/>
          </a:xfrm>
          <a:prstGeom prst="rect">
            <a:avLst/>
          </a:prstGeom>
        </p:spPr>
      </p:pic>
      <p:sp>
        <p:nvSpPr>
          <p:cNvPr id="3" name="Title 2">
            <a:extLst>
              <a:ext uri="{FF2B5EF4-FFF2-40B4-BE49-F238E27FC236}">
                <a16:creationId xmlns:a16="http://schemas.microsoft.com/office/drawing/2014/main" id="{42C10F78-7ABB-4B4C-847A-520E3BB84943}"/>
              </a:ext>
            </a:extLst>
          </p:cNvPr>
          <p:cNvSpPr>
            <a:spLocks noGrp="1"/>
          </p:cNvSpPr>
          <p:nvPr>
            <p:ph type="title"/>
          </p:nvPr>
        </p:nvSpPr>
        <p:spPr/>
        <p:txBody>
          <a:bodyPr/>
          <a:lstStyle/>
          <a:p>
            <a:r>
              <a:rPr lang="en-US" dirty="0"/>
              <a:t>Initial Current Densities for </a:t>
            </a:r>
            <a:r>
              <a:rPr lang="en-US" i="1" dirty="0" err="1"/>
              <a:t>t</a:t>
            </a:r>
            <a:r>
              <a:rPr lang="en-US" baseline="-25000" dirty="0" err="1"/>
              <a:t>fwd</a:t>
            </a:r>
            <a:r>
              <a:rPr lang="en-US" dirty="0"/>
              <a:t>=0.85</a:t>
            </a:r>
            <a:endParaRPr lang="en-SE" dirty="0"/>
          </a:p>
        </p:txBody>
      </p:sp>
      <p:sp>
        <p:nvSpPr>
          <p:cNvPr id="7" name="TextBox 6">
            <a:extLst>
              <a:ext uri="{FF2B5EF4-FFF2-40B4-BE49-F238E27FC236}">
                <a16:creationId xmlns:a16="http://schemas.microsoft.com/office/drawing/2014/main" id="{A99124B5-46B6-4ADB-9065-31EB921426A9}"/>
              </a:ext>
            </a:extLst>
          </p:cNvPr>
          <p:cNvSpPr txBox="1"/>
          <p:nvPr/>
        </p:nvSpPr>
        <p:spPr>
          <a:xfrm>
            <a:off x="5013540" y="3562350"/>
            <a:ext cx="2126095" cy="830997"/>
          </a:xfrm>
          <a:prstGeom prst="rect">
            <a:avLst/>
          </a:prstGeom>
          <a:noFill/>
        </p:spPr>
        <p:txBody>
          <a:bodyPr wrap="none" rtlCol="0">
            <a:spAutoFit/>
          </a:bodyPr>
          <a:lstStyle/>
          <a:p>
            <a:r>
              <a:rPr lang="en-US" sz="1200" dirty="0">
                <a:latin typeface="Lato Light" panose="020F0302020204030203" pitchFamily="34" charset="0"/>
              </a:rPr>
              <a:t>The combined cycle results in </a:t>
            </a:r>
          </a:p>
          <a:p>
            <a:r>
              <a:rPr lang="en-US" sz="1200" dirty="0">
                <a:latin typeface="Lato Light" panose="020F0302020204030203" pitchFamily="34" charset="0"/>
              </a:rPr>
              <a:t>negative deposition current </a:t>
            </a:r>
          </a:p>
          <a:p>
            <a:r>
              <a:rPr lang="en-US" sz="1200" dirty="0">
                <a:latin typeface="Lato Light" panose="020F0302020204030203" pitchFamily="34" charset="0"/>
              </a:rPr>
              <a:t>densities at the center of </a:t>
            </a:r>
          </a:p>
          <a:p>
            <a:r>
              <a:rPr lang="en-US" sz="1200" dirty="0">
                <a:latin typeface="Lato Light" panose="020F0302020204030203" pitchFamily="34" charset="0"/>
              </a:rPr>
              <a:t>the protrusion</a:t>
            </a:r>
          </a:p>
        </p:txBody>
      </p:sp>
    </p:spTree>
    <p:extLst>
      <p:ext uri="{BB962C8B-B14F-4D97-AF65-F5344CB8AC3E}">
        <p14:creationId xmlns:p14="http://schemas.microsoft.com/office/powerpoint/2010/main" val="3781694205"/>
      </p:ext>
    </p:extLst>
  </p:cSld>
  <p:clrMapOvr>
    <a:masterClrMapping/>
  </p:clrMapOvr>
</p:sld>
</file>

<file path=ppt/theme/theme1.xml><?xml version="1.0" encoding="utf-8"?>
<a:theme xmlns:a="http://schemas.openxmlformats.org/drawingml/2006/main" name="comsol-slide-template-NEW">
  <a:themeElements>
    <a:clrScheme name="COMSOL 1">
      <a:dk1>
        <a:srgbClr val="393A39"/>
      </a:dk1>
      <a:lt1>
        <a:srgbClr val="FFFFFF"/>
      </a:lt1>
      <a:dk2>
        <a:srgbClr val="12192D"/>
      </a:dk2>
      <a:lt2>
        <a:srgbClr val="BDD2DE"/>
      </a:lt2>
      <a:accent1>
        <a:srgbClr val="1B4D81"/>
      </a:accent1>
      <a:accent2>
        <a:srgbClr val="3B80B6"/>
      </a:accent2>
      <a:accent3>
        <a:srgbClr val="E39C47"/>
      </a:accent3>
      <a:accent4>
        <a:srgbClr val="D5572D"/>
      </a:accent4>
      <a:accent5>
        <a:srgbClr val="3C7881"/>
      </a:accent5>
      <a:accent6>
        <a:srgbClr val="AAD3C5"/>
      </a:accent6>
      <a:hlink>
        <a:srgbClr val="3B80B6"/>
      </a:hlink>
      <a:folHlink>
        <a:srgbClr val="1A4D83"/>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15442784-ABB1-324E-B08C-81406058CECA}" vid="{A17E31C8-A74B-E54B-9D1C-BF65E6B8E94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comsol_presentation_16_9</Template>
  <TotalTime>5222</TotalTime>
  <Words>598</Words>
  <Application>Microsoft Office PowerPoint</Application>
  <PresentationFormat>On-screen Show (16:9)</PresentationFormat>
  <Paragraphs>78</Paragraphs>
  <Slides>11</Slides>
  <Notes>3</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11</vt:i4>
      </vt:variant>
    </vt:vector>
  </HeadingPairs>
  <TitlesOfParts>
    <vt:vector size="19" baseType="lpstr">
      <vt:lpstr>Cambria Math</vt:lpstr>
      <vt:lpstr>Arial</vt:lpstr>
      <vt:lpstr>Calibri</vt:lpstr>
      <vt:lpstr>Wingdings</vt:lpstr>
      <vt:lpstr>Lato Light</vt:lpstr>
      <vt:lpstr>Symbol</vt:lpstr>
      <vt:lpstr>Lato</vt:lpstr>
      <vt:lpstr>comsol-slide-template-NEW</vt:lpstr>
      <vt:lpstr>Pulse Reverse Plating</vt:lpstr>
      <vt:lpstr>Background</vt:lpstr>
      <vt:lpstr>Primary and Secondary Current Distributions</vt:lpstr>
      <vt:lpstr>Model Definition</vt:lpstr>
      <vt:lpstr>Constant Current Results, 5 A/dm2</vt:lpstr>
      <vt:lpstr>Defining the Forward-Reverse Cycle</vt:lpstr>
      <vt:lpstr>Quasi-Stationary Assumption</vt:lpstr>
      <vt:lpstr>Implementation</vt:lpstr>
      <vt:lpstr>Initial Current Densities for tfwd=0.85</vt:lpstr>
      <vt:lpstr>Shape Evolutions for tfwd=0.85</vt:lpstr>
      <vt:lpstr>Comparing Final Shape for Different tfwd</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COMSOL</dc:creator>
  <cp:lastModifiedBy>Henrik Ekström</cp:lastModifiedBy>
  <cp:revision>87</cp:revision>
  <dcterms:created xsi:type="dcterms:W3CDTF">2006-08-16T00:00:00Z</dcterms:created>
  <dcterms:modified xsi:type="dcterms:W3CDTF">2021-11-01T12:29:22Z</dcterms:modified>
</cp:coreProperties>
</file>