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58" r:id="rId3"/>
    <p:sldId id="259" r:id="rId4"/>
    <p:sldId id="276" r:id="rId5"/>
    <p:sldId id="260" r:id="rId6"/>
    <p:sldId id="263" r:id="rId7"/>
    <p:sldId id="262" r:id="rId8"/>
    <p:sldId id="264" r:id="rId9"/>
    <p:sldId id="273" r:id="rId10"/>
    <p:sldId id="274" r:id="rId11"/>
    <p:sldId id="275" r:id="rId12"/>
    <p:sldId id="267" r:id="rId13"/>
    <p:sldId id="265" r:id="rId14"/>
    <p:sldId id="268" r:id="rId15"/>
    <p:sldId id="270" r:id="rId16"/>
    <p:sldId id="269" r:id="rId17"/>
    <p:sldId id="271" r:id="rId18"/>
    <p:sldId id="278" r:id="rId19"/>
    <p:sldId id="277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E0F2C-2194-4B0C-BBAB-E91AB2C7BD67}" type="datetimeFigureOut">
              <a:rPr lang="en-IN" smtClean="0"/>
              <a:t>21-12-2023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B56DD-CD4A-4A76-8BED-7F3E295C772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10049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B56DD-CD4A-4A76-8BED-7F3E295C7726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44819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B56DD-CD4A-4A76-8BED-7F3E295C7726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44925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8A044-C7F4-4BBE-B452-22CAB75E2B04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0664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B9D0-9401-4E31-BD36-B5354588E001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279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D35DD-DBC0-44F5-BC61-2E0FE47523D7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319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4C9F7-38CA-45B0-807F-52421B70D7C4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862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6216D-B109-4C11-95EC-2C322261A9DB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87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87971-15EA-4A2D-B251-142638FFDC5C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37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4781A-54C5-4E08-A6B0-F7C80965DFD0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89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0DC4F-F4D6-4E10-99DA-5D460F2D136C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204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4E478-FF5D-4169-90BB-87BA76CD227E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673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18096-D410-4FC8-A46B-295331FA8267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932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5500B-4A54-4FA2-8818-E84577D1C42E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388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7053C-7E08-4EC4-8B85-9E311DF6EF1D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1852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B153D-15F3-41E1-80D0-D6F1D1AB07E9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268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E9207-9909-4842-958F-12A5A31EA915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1713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87740-63F1-49B6-B5F6-87781999D8C4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9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D7A4E-3C5D-4E1A-93EB-7D823109BA47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4229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B97FA-07CE-4A98-B897-D9E7DFA1FFD9}" type="datetime1">
              <a:rPr lang="en-IN" smtClean="0"/>
              <a:t>21-12-2023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4581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1D280-54AF-480E-BF31-52B1CA2054C4}" type="datetime1">
              <a:rPr lang="en-IN" smtClean="0"/>
              <a:t>21-12-2023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7439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64DFC-B9B2-471F-B990-22FC8B2FA763}" type="datetime1">
              <a:rPr lang="en-IN" smtClean="0"/>
              <a:t>21-12-2023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521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FA747-0DD8-42A2-9226-522B820E037B}" type="datetime1">
              <a:rPr lang="en-IN" smtClean="0"/>
              <a:t>21-12-2023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913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FAE00-D719-4239-BE10-54C78A4EE461}" type="datetime1">
              <a:rPr lang="en-IN" smtClean="0"/>
              <a:t>21-12-2023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3866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82ABA-FBE9-4823-9727-7824D27D8B6E}" type="datetime1">
              <a:rPr lang="en-IN" smtClean="0"/>
              <a:t>21-12-2023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87778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1CB34-D2B0-4728-A8C2-ACA7683D1D05}" type="datetime1">
              <a:rPr lang="en-IN" smtClean="0"/>
              <a:t>21-12-2023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/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399C1-3C57-4692-A3CC-3E6A6220C7A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93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E1541-5274-4426-957A-9CFA886DC2F0}" type="datetime1">
              <a:rPr lang="en-IN" smtClean="0">
                <a:solidFill>
                  <a:prstClr val="black">
                    <a:tint val="75000"/>
                  </a:prstClr>
                </a:solidFill>
              </a:rPr>
              <a:t>21-12-2023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37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586446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b="1" dirty="0"/>
              <a:t>Mechanical Stability And Flow Analysis of Hollow Microneedle Array For Transdermal Drug Delivery</a:t>
            </a:r>
            <a:endParaRPr lang="en-IN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15440" y="3212215"/>
            <a:ext cx="9144000" cy="1655762"/>
          </a:xfrm>
        </p:spPr>
        <p:txBody>
          <a:bodyPr>
            <a:normAutofit/>
          </a:bodyPr>
          <a:lstStyle/>
          <a:p>
            <a:r>
              <a:rPr lang="en-IN" sz="2800" b="1" dirty="0"/>
              <a:t>Gowthami </a:t>
            </a:r>
            <a:r>
              <a:rPr lang="en-IN" sz="2800" b="1" dirty="0" err="1"/>
              <a:t>Anbazhagan</a:t>
            </a:r>
            <a:r>
              <a:rPr lang="en-IN" sz="2800" b="1" dirty="0"/>
              <a:t>  , </a:t>
            </a:r>
            <a:r>
              <a:rPr lang="en-IN" sz="2800" b="1" dirty="0" err="1"/>
              <a:t>Sreeja</a:t>
            </a:r>
            <a:r>
              <a:rPr lang="en-IN" sz="2800" b="1" dirty="0"/>
              <a:t> B S </a:t>
            </a:r>
          </a:p>
          <a:p>
            <a:r>
              <a:rPr lang="en-US" sz="2800" dirty="0"/>
              <a:t>Department of Electronics and Communication Engineering, Anna University, Chennai, </a:t>
            </a:r>
            <a:r>
              <a:rPr lang="en-US" sz="2800" dirty="0" err="1"/>
              <a:t>Tamilnadu</a:t>
            </a:r>
            <a:r>
              <a:rPr lang="en-US" sz="2800" dirty="0"/>
              <a:t>, India</a:t>
            </a:r>
            <a:endParaRPr lang="en-IN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3065" y="5306858"/>
            <a:ext cx="1398542" cy="1387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19777" t="18269" r="20223" b="50098"/>
          <a:stretch/>
        </p:blipFill>
        <p:spPr>
          <a:xfrm>
            <a:off x="404539" y="5435372"/>
            <a:ext cx="2762513" cy="9927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156" y="5074511"/>
            <a:ext cx="2762250" cy="1714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0769" y="5143500"/>
            <a:ext cx="30861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71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1586" y="4877242"/>
            <a:ext cx="830579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Inference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Stress rises with the increase of the tip surface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Larger needle tip radius induce more pain at injection site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Maximum deflection occurs at the tip of microneedle under bending loading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conical structure with a circular tip has less bending and strong enough, so that it does not break when inserted inside the skin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328023" y="1037379"/>
            <a:ext cx="4900006" cy="3496948"/>
            <a:chOff x="2269367" y="1237518"/>
            <a:chExt cx="4902142" cy="345204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4" t="10354" r="13347" b="6240"/>
            <a:stretch/>
          </p:blipFill>
          <p:spPr>
            <a:xfrm>
              <a:off x="2269367" y="1237518"/>
              <a:ext cx="4902142" cy="3452048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527203" y="3768446"/>
              <a:ext cx="497047" cy="4025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en-I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228029" y="1006768"/>
            <a:ext cx="4844383" cy="3671251"/>
            <a:chOff x="3316161" y="1645920"/>
            <a:chExt cx="4704434" cy="361925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87" t="8937" r="13642" b="4964"/>
            <a:stretch/>
          </p:blipFill>
          <p:spPr>
            <a:xfrm>
              <a:off x="3316161" y="1645920"/>
              <a:ext cx="4704434" cy="361925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539001" y="4402103"/>
              <a:ext cx="480315" cy="402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en-I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20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111" y="4737153"/>
            <a:ext cx="770155" cy="11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25" y="2113940"/>
            <a:ext cx="844365" cy="115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100525" y="1546476"/>
            <a:ext cx="1273678" cy="1883656"/>
            <a:chOff x="-82963" y="314803"/>
            <a:chExt cx="1444856" cy="2911902"/>
          </a:xfrm>
        </p:grpSpPr>
        <p:sp>
          <p:nvSpPr>
            <p:cNvPr id="23" name="Cube 22"/>
            <p:cNvSpPr/>
            <p:nvPr/>
          </p:nvSpPr>
          <p:spPr>
            <a:xfrm>
              <a:off x="430308" y="2485064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713580" y="1540605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Oval 24"/>
            <p:cNvSpPr/>
            <p:nvPr/>
          </p:nvSpPr>
          <p:spPr>
            <a:xfrm>
              <a:off x="316877" y="2708896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712298" y="1151010"/>
              <a:ext cx="268885" cy="455316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82963" y="962459"/>
              <a:ext cx="620063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Pressure </a:t>
              </a:r>
            </a:p>
            <a:p>
              <a:r>
                <a:rPr lang="en-IN" sz="1400" b="1" dirty="0"/>
                <a:t>at tip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84731" y="2942981"/>
              <a:ext cx="68876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68998" y="314803"/>
              <a:ext cx="89289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Axial Loading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241575" y="4161435"/>
            <a:ext cx="1015853" cy="1800682"/>
            <a:chOff x="270153" y="3318339"/>
            <a:chExt cx="1334230" cy="2413555"/>
          </a:xfrm>
        </p:grpSpPr>
        <p:sp>
          <p:nvSpPr>
            <p:cNvPr id="31" name="Cube 30"/>
            <p:cNvSpPr/>
            <p:nvPr/>
          </p:nvSpPr>
          <p:spPr>
            <a:xfrm>
              <a:off x="353938" y="5034466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Isosceles Triangle 31"/>
            <p:cNvSpPr/>
            <p:nvPr/>
          </p:nvSpPr>
          <p:spPr>
            <a:xfrm>
              <a:off x="637211" y="4090007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Oval 32"/>
            <p:cNvSpPr/>
            <p:nvPr/>
          </p:nvSpPr>
          <p:spPr>
            <a:xfrm>
              <a:off x="270153" y="5238899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Down Arrow 33"/>
            <p:cNvSpPr/>
            <p:nvPr/>
          </p:nvSpPr>
          <p:spPr>
            <a:xfrm rot="16200000">
              <a:off x="964402" y="4022611"/>
              <a:ext cx="98215" cy="454698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54506" y="5482769"/>
              <a:ext cx="74909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84916" y="3847487"/>
              <a:ext cx="75114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Total force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54599" y="3318339"/>
              <a:ext cx="1149784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 Loading</a:t>
              </a:r>
            </a:p>
          </p:txBody>
        </p:sp>
      </p:grp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0" y="-39188"/>
            <a:ext cx="12192000" cy="1024479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IN" sz="3600" b="1" dirty="0">
                <a:cs typeface="Times New Roman" panose="02020603050405020304" pitchFamily="18" charset="0"/>
              </a:rPr>
              <a:t>Variation of maximum stress with the tip width of</a:t>
            </a:r>
            <a:br>
              <a:rPr lang="en-IN" sz="3600" b="1" dirty="0">
                <a:cs typeface="Times New Roman" panose="02020603050405020304" pitchFamily="18" charset="0"/>
              </a:rPr>
            </a:br>
            <a:r>
              <a:rPr lang="en-IN" sz="3600" b="1" dirty="0">
                <a:cs typeface="Times New Roman" panose="02020603050405020304" pitchFamily="18" charset="0"/>
              </a:rPr>
              <a:t> microneedle under different loading condition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3386587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39187"/>
            <a:ext cx="12192000" cy="564148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Structural Analysis of Hollow Microneedle</a:t>
            </a:r>
            <a:endParaRPr lang="en-IN" b="1" dirty="0"/>
          </a:p>
        </p:txBody>
      </p:sp>
      <p:sp>
        <p:nvSpPr>
          <p:cNvPr id="6" name="Rectangle 5"/>
          <p:cNvSpPr/>
          <p:nvPr/>
        </p:nvSpPr>
        <p:spPr>
          <a:xfrm>
            <a:off x="7998822" y="903784"/>
            <a:ext cx="44239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/>
              <a:t>Fig. </a:t>
            </a:r>
            <a:r>
              <a:rPr lang="en-IN" dirty="0"/>
              <a:t>Variation of displacement under axial and bending loading </a:t>
            </a:r>
            <a:r>
              <a:rPr lang="en-IN" b="1" dirty="0"/>
              <a:t>a</a:t>
            </a:r>
            <a:r>
              <a:rPr lang="en-IN" dirty="0"/>
              <a:t> Length </a:t>
            </a:r>
            <a:r>
              <a:rPr lang="en-IN" b="1" dirty="0"/>
              <a:t>b</a:t>
            </a:r>
            <a:r>
              <a:rPr lang="en-IN" dirty="0"/>
              <a:t> Base Diameter </a:t>
            </a:r>
            <a:r>
              <a:rPr lang="en-IN" b="1" dirty="0"/>
              <a:t>c</a:t>
            </a:r>
            <a:r>
              <a:rPr lang="en-IN" dirty="0"/>
              <a:t> Tip diameter</a:t>
            </a:r>
          </a:p>
          <a:p>
            <a:br>
              <a:rPr lang="en-IN" dirty="0"/>
            </a:br>
            <a:endParaRPr lang="en-IN" b="1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4961"/>
            <a:ext cx="7811590" cy="6333039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5556069" y="3991267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IN" dirty="0">
                <a:solidFill>
                  <a:srgbClr val="0000CC"/>
                </a:solidFill>
                <a:cs typeface="Times New Roman" panose="02020603050405020304" pitchFamily="18" charset="0"/>
              </a:rPr>
              <a:t>Microneedle with a high displacement can cause a significant amount of pain, harm skin tissues, and accidentally break itself 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IN" dirty="0">
                <a:solidFill>
                  <a:srgbClr val="0000CC"/>
                </a:solidFill>
                <a:cs typeface="Times New Roman" panose="02020603050405020304" pitchFamily="18" charset="0"/>
              </a:rPr>
              <a:t>Displacement gradually increases with microneedle length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IN" dirty="0">
                <a:solidFill>
                  <a:srgbClr val="0000CC"/>
                </a:solidFill>
                <a:cs typeface="Times New Roman" panose="02020603050405020304" pitchFamily="18" charset="0"/>
              </a:rPr>
              <a:t>Displacement increases as the base of the microneedle structure increases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IN" dirty="0">
                <a:solidFill>
                  <a:srgbClr val="0000CC"/>
                </a:solidFill>
                <a:cs typeface="Times New Roman" panose="02020603050405020304" pitchFamily="18" charset="0"/>
              </a:rPr>
              <a:t>Microneedle array with a tip diameter of 30 μm produces more displacement. Hence, a lesser tip surface results in smooth penetration into the human skin without breakage</a:t>
            </a:r>
            <a:endParaRPr lang="en-US" dirty="0">
              <a:solidFill>
                <a:srgbClr val="0000CC"/>
              </a:solidFill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506702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72854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Microfluidic Analysis of Hollow Microneedle</a:t>
            </a:r>
            <a:endParaRPr lang="en-IN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4316" y="1498455"/>
            <a:ext cx="3410306" cy="2856751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610892" y="550477"/>
            <a:ext cx="39889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IN" altLang="en-US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Velocity Profile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341328" y="904822"/>
            <a:ext cx="33440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2000" b="1" dirty="0">
                <a:solidFill>
                  <a:srgbClr val="000000"/>
                </a:solidFill>
                <a:cs typeface="Times New Roman" panose="02020603050405020304" pitchFamily="18" charset="0"/>
              </a:rPr>
              <a:t>Pressure</a:t>
            </a:r>
            <a:r>
              <a:rPr lang="en-IN" b="1" dirty="0">
                <a:solidFill>
                  <a:srgbClr val="000000"/>
                </a:solidFill>
                <a:cs typeface="Times New Roman" panose="02020603050405020304" pitchFamily="18" charset="0"/>
              </a:rPr>
              <a:t> Distribution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62" y="1020911"/>
            <a:ext cx="4701896" cy="468954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6062" y="1462562"/>
            <a:ext cx="3265938" cy="283079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0751632" y="4012824"/>
            <a:ext cx="571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66562" y="4741416"/>
            <a:ext cx="4702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b="1" dirty="0"/>
              <a:t>Fig.6 Pressure Distribution for 4 × 4 microneedles array with water as fluid for a Conical Microneedle array and  b Pyramidal Microneedle array (H=600µm, D</a:t>
            </a:r>
            <a:r>
              <a:rPr lang="en-IN" sz="1600" b="1" baseline="-25000" dirty="0"/>
              <a:t>base</a:t>
            </a:r>
            <a:r>
              <a:rPr lang="en-IN" sz="1600" b="1" dirty="0"/>
              <a:t>=200µm, </a:t>
            </a:r>
            <a:r>
              <a:rPr lang="en-IN" sz="1600" b="1" dirty="0" err="1"/>
              <a:t>D</a:t>
            </a:r>
            <a:r>
              <a:rPr lang="en-IN" sz="1600" b="1" baseline="-25000" dirty="0" err="1"/>
              <a:t>tip</a:t>
            </a:r>
            <a:r>
              <a:rPr lang="en-IN" sz="1600" b="1" dirty="0"/>
              <a:t>=30µm)</a:t>
            </a:r>
            <a:endParaRPr lang="en-I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1326" y="3985872"/>
            <a:ext cx="520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8299" y="5780782"/>
            <a:ext cx="6269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1600" b="1" dirty="0">
                <a:ea typeface="Calibri" panose="020F0502020204030204" pitchFamily="34" charset="0"/>
              </a:rPr>
              <a:t>Fig.5 Velocity Profile across the plane in CFD analysis. </a:t>
            </a:r>
            <a:r>
              <a:rPr lang="en-IN" sz="1600" b="1" dirty="0" err="1">
                <a:ea typeface="Calibri" panose="020F0502020204030204" pitchFamily="34" charset="0"/>
              </a:rPr>
              <a:t>a,c</a:t>
            </a:r>
            <a:r>
              <a:rPr lang="en-IN" sz="1600" b="1" dirty="0">
                <a:ea typeface="Calibri" panose="020F0502020204030204" pitchFamily="34" charset="0"/>
              </a:rPr>
              <a:t> 3D view of a conical and pyramidal MN array with uniform velocity distribution. </a:t>
            </a:r>
            <a:r>
              <a:rPr lang="en-IN" sz="1600" b="1" dirty="0" err="1">
                <a:ea typeface="Calibri" panose="020F0502020204030204" pitchFamily="34" charset="0"/>
              </a:rPr>
              <a:t>b,d</a:t>
            </a:r>
            <a:r>
              <a:rPr lang="en-IN" sz="1600" b="1" dirty="0">
                <a:ea typeface="Calibri" panose="020F0502020204030204" pitchFamily="34" charset="0"/>
              </a:rPr>
              <a:t> Top view of the velocity distribution of fluid flow in conical and pyramidal microneedle array (H=600µm, D</a:t>
            </a:r>
            <a:r>
              <a:rPr lang="en-IN" sz="1600" b="1" baseline="-25000" dirty="0">
                <a:ea typeface="Calibri" panose="020F0502020204030204" pitchFamily="34" charset="0"/>
              </a:rPr>
              <a:t>base</a:t>
            </a:r>
            <a:r>
              <a:rPr lang="en-IN" sz="1600" b="1" dirty="0">
                <a:ea typeface="Calibri" panose="020F0502020204030204" pitchFamily="34" charset="0"/>
              </a:rPr>
              <a:t>=200µm, </a:t>
            </a:r>
            <a:r>
              <a:rPr lang="en-IN" sz="1600" b="1" dirty="0" err="1">
                <a:ea typeface="Calibri" panose="020F0502020204030204" pitchFamily="34" charset="0"/>
              </a:rPr>
              <a:t>D</a:t>
            </a:r>
            <a:r>
              <a:rPr lang="en-IN" sz="1600" b="1" baseline="-25000" dirty="0" err="1">
                <a:ea typeface="Calibri" panose="020F0502020204030204" pitchFamily="34" charset="0"/>
              </a:rPr>
              <a:t>tip</a:t>
            </a:r>
            <a:r>
              <a:rPr lang="en-IN" sz="1600" b="1" dirty="0">
                <a:ea typeface="Calibri" panose="020F0502020204030204" pitchFamily="34" charset="0"/>
              </a:rPr>
              <a:t>=30µm)</a:t>
            </a:r>
            <a:endParaRPr lang="en-IN" sz="1600" b="1" dirty="0"/>
          </a:p>
        </p:txBody>
      </p:sp>
      <p:sp>
        <p:nvSpPr>
          <p:cNvPr id="27" name="Rectangle 26"/>
          <p:cNvSpPr/>
          <p:nvPr/>
        </p:nvSpPr>
        <p:spPr>
          <a:xfrm>
            <a:off x="7063624" y="515120"/>
            <a:ext cx="45749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Physics----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>
                <a:solidFill>
                  <a:srgbClr val="FF0000"/>
                </a:solidFill>
              </a:rPr>
              <a:t>Fluid Flow----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Laminar Flow</a:t>
            </a:r>
            <a:endParaRPr lang="en-IN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452414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Microfluidic Analysis of Hollow Microneedle</a:t>
            </a:r>
            <a:endParaRPr lang="en-IN" b="1" dirty="0"/>
          </a:p>
        </p:txBody>
      </p:sp>
      <p:sp>
        <p:nvSpPr>
          <p:cNvPr id="21" name="Rectangle 20"/>
          <p:cNvSpPr/>
          <p:nvPr/>
        </p:nvSpPr>
        <p:spPr>
          <a:xfrm>
            <a:off x="165462" y="4221719"/>
            <a:ext cx="358357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>
                <a:ea typeface="Calibri" panose="020F0502020204030204" pitchFamily="34" charset="0"/>
              </a:rPr>
              <a:t>Fig.7 </a:t>
            </a:r>
            <a:r>
              <a:rPr lang="en-IN" b="1" dirty="0"/>
              <a:t>Top view of streamline distribution of water fluid at a pressure of 100Kpa</a:t>
            </a:r>
          </a:p>
          <a:p>
            <a:endParaRPr lang="en-IN" sz="1600" b="1" dirty="0"/>
          </a:p>
        </p:txBody>
      </p:sp>
      <p:pic>
        <p:nvPicPr>
          <p:cNvPr id="12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9" r="7797"/>
          <a:stretch/>
        </p:blipFill>
        <p:spPr>
          <a:xfrm>
            <a:off x="0" y="864777"/>
            <a:ext cx="3553097" cy="3214672"/>
          </a:xfrm>
          <a:prstGeom prst="rect">
            <a:avLst/>
          </a:prstGeom>
        </p:spPr>
      </p:pic>
      <p:pic>
        <p:nvPicPr>
          <p:cNvPr id="13" name="Picture 1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" t="8882" r="12444" b="4399"/>
          <a:stretch/>
        </p:blipFill>
        <p:spPr bwMode="auto">
          <a:xfrm>
            <a:off x="3553099" y="870024"/>
            <a:ext cx="4041321" cy="32094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43115" y="4232372"/>
            <a:ext cx="3347123" cy="1341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b="1" dirty="0">
                <a:ea typeface="Calibri" panose="020F0502020204030204" pitchFamily="34" charset="0"/>
                <a:cs typeface="Times New Roman" panose="02020603050405020304" pitchFamily="18" charset="0"/>
              </a:rPr>
              <a:t>Fig.8 Velocities of different fluids in relation to inlet pressures</a:t>
            </a:r>
          </a:p>
          <a:p>
            <a:br>
              <a:rPr lang="en-IN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en-IN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4420" y="898554"/>
            <a:ext cx="4242911" cy="31471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349547" y="4221713"/>
            <a:ext cx="3487782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b="1" dirty="0">
                <a:ea typeface="Calibri" panose="020F0502020204030204" pitchFamily="34" charset="0"/>
                <a:cs typeface="Times New Roman" panose="02020603050405020304" pitchFamily="18" charset="0"/>
              </a:rPr>
              <a:t>Fig.9 Comparison of theoretical and simulation flow rate of water with variation in applied pressure</a:t>
            </a:r>
            <a:endParaRPr lang="en-IN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4661" y="5389832"/>
            <a:ext cx="93492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velocity increases with the increase of inlet pressure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velocity changes with fluid viscosity, water has a higher velocity than glucose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flow rate is high for a low viscous fluid, flow rate of the water is higher compared to glucose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56805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Skin Insertion analysis of Hollow Microneedle</a:t>
            </a:r>
            <a:endParaRPr lang="en-IN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7" t="26988" r="32125" b="12350"/>
          <a:stretch/>
        </p:blipFill>
        <p:spPr>
          <a:xfrm>
            <a:off x="414188" y="3603655"/>
            <a:ext cx="3123886" cy="256928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4158" y="3048852"/>
            <a:ext cx="5981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/>
              <a:t>Fig.10 Schematic representation of Human skin and its layers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240071" y="689075"/>
            <a:ext cx="5951931" cy="2729111"/>
            <a:chOff x="7814970" y="745624"/>
            <a:chExt cx="5951931" cy="2729111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4970" y="1341297"/>
              <a:ext cx="4119522" cy="2133438"/>
            </a:xfrm>
            <a:prstGeom prst="rect">
              <a:avLst/>
            </a:prstGeom>
          </p:spPr>
        </p:pic>
        <p:sp>
          <p:nvSpPr>
            <p:cNvPr id="25" name="Down Arrow 24"/>
            <p:cNvSpPr/>
            <p:nvPr/>
          </p:nvSpPr>
          <p:spPr>
            <a:xfrm>
              <a:off x="8872048" y="1127473"/>
              <a:ext cx="87506" cy="357186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Down Arrow 25"/>
            <p:cNvSpPr/>
            <p:nvPr/>
          </p:nvSpPr>
          <p:spPr>
            <a:xfrm>
              <a:off x="9235446" y="1117282"/>
              <a:ext cx="87506" cy="357186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Down Arrow 26"/>
            <p:cNvSpPr/>
            <p:nvPr/>
          </p:nvSpPr>
          <p:spPr>
            <a:xfrm>
              <a:off x="9632408" y="1126616"/>
              <a:ext cx="87506" cy="357186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Down Arrow 27"/>
            <p:cNvSpPr/>
            <p:nvPr/>
          </p:nvSpPr>
          <p:spPr>
            <a:xfrm>
              <a:off x="9975280" y="1116812"/>
              <a:ext cx="87506" cy="357186"/>
            </a:xfrm>
            <a:prstGeom prst="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125018" y="745624"/>
              <a:ext cx="744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Force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092684" y="2779836"/>
              <a:ext cx="1925527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Dermis ~ 2000µm</a:t>
              </a:r>
            </a:p>
            <a:p>
              <a:endParaRPr lang="en-IN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285951" y="2111040"/>
              <a:ext cx="2060179" cy="5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Epidermis ~150µm</a:t>
              </a:r>
            </a:p>
            <a:p>
              <a:endParaRPr lang="en-IN" sz="13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975752" y="1784320"/>
              <a:ext cx="2791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Stratum Corneum ~ 20µm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V="1">
              <a:off x="10776130" y="2952290"/>
              <a:ext cx="399245" cy="643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10934934" y="2249440"/>
              <a:ext cx="399245" cy="643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0639833" y="2066648"/>
              <a:ext cx="399245" cy="643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>
              <a:off x="10601038" y="2068404"/>
              <a:ext cx="31611" cy="110814"/>
            </a:xfrm>
            <a:prstGeom prst="line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0" y="6172941"/>
            <a:ext cx="5224883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IN" b="1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IN" b="1" dirty="0">
                <a:ea typeface="Calibri" panose="020F0502020204030204" pitchFamily="34" charset="0"/>
              </a:rPr>
              <a:t>Fig.12 Top view representation of multi-layered skin model with 4x4 array of microneedle penetration </a:t>
            </a:r>
            <a:endParaRPr lang="en-IN" b="1" dirty="0"/>
          </a:p>
        </p:txBody>
      </p:sp>
      <p:sp>
        <p:nvSpPr>
          <p:cNvPr id="3" name="Rectangle 2"/>
          <p:cNvSpPr/>
          <p:nvPr/>
        </p:nvSpPr>
        <p:spPr>
          <a:xfrm>
            <a:off x="6266494" y="3228289"/>
            <a:ext cx="59255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Fig.11 Geometrical representation of 4x4 microneedle array and skin layer</a:t>
            </a:r>
            <a:endParaRPr lang="en-IN" b="1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20" y="757647"/>
            <a:ext cx="6209247" cy="225033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14</a:t>
            </a:fld>
            <a:endParaRPr lang="en-IN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897914" y="6536638"/>
            <a:ext cx="4114800" cy="365125"/>
          </a:xfrm>
        </p:spPr>
        <p:txBody>
          <a:bodyPr/>
          <a:lstStyle/>
          <a:p>
            <a:r>
              <a:rPr lang="en-IN" dirty="0"/>
              <a:t>COMSOL Conference 2023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189382"/>
              </p:ext>
            </p:extLst>
          </p:nvPr>
        </p:nvGraphicFramePr>
        <p:xfrm>
          <a:off x="5303048" y="4219729"/>
          <a:ext cx="6494417" cy="2087373"/>
        </p:xfrm>
        <a:graphic>
          <a:graphicData uri="http://schemas.openxmlformats.org/drawingml/2006/table">
            <a:tbl>
              <a:tblPr firstRow="1" firstCol="1" bandRow="1"/>
              <a:tblGrid>
                <a:gridCol w="2359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3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Parameters</a:t>
                      </a:r>
                      <a:endParaRPr lang="en-IN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Stratum corneum</a:t>
                      </a:r>
                      <a:endParaRPr lang="en-IN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Epidermis</a:t>
                      </a:r>
                      <a:endParaRPr lang="en-IN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Dermis</a:t>
                      </a:r>
                      <a:endParaRPr lang="en-IN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Density (Kg/m</a:t>
                      </a:r>
                      <a:r>
                        <a:rPr lang="en-IN" sz="1600" baseline="300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1200 (Z. Chen et al. 2018)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80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Poisson’s ratio (Boonma, Narayan, and Lee 2013)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SzPts val="1000"/>
                        <a:buFont typeface="Symbol" panose="05050102010706020507" pitchFamily="18" charset="2"/>
                        <a:buNone/>
                        <a:tabLst>
                          <a:tab pos="457200" algn="l"/>
                        </a:tabLst>
                      </a:pPr>
                      <a:r>
                        <a:rPr lang="en-IN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177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Young’s Modulus MPa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35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Thickness (µm)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0083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Skin Insertion Analysis of Hollow Microneedle</a:t>
            </a:r>
            <a:endParaRPr lang="en-IN" b="1" dirty="0"/>
          </a:p>
        </p:txBody>
      </p:sp>
      <p:pic>
        <p:nvPicPr>
          <p:cNvPr id="2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1" t="8522" r="12681" b="4949"/>
          <a:stretch/>
        </p:blipFill>
        <p:spPr>
          <a:xfrm>
            <a:off x="761201" y="920579"/>
            <a:ext cx="4171184" cy="3465672"/>
          </a:xfr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" t="9939" r="11352"/>
          <a:stretch/>
        </p:blipFill>
        <p:spPr>
          <a:xfrm>
            <a:off x="5590903" y="990819"/>
            <a:ext cx="4367733" cy="3585884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1838077" y="4435639"/>
            <a:ext cx="8515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b="1" dirty="0">
                <a:ea typeface="Calibri" panose="020F0502020204030204" pitchFamily="34" charset="0"/>
              </a:rPr>
              <a:t>Fig.13 (a) Von mises stress variation for different thickness of stratum corneum </a:t>
            </a:r>
          </a:p>
          <a:p>
            <a:pPr algn="just"/>
            <a:r>
              <a:rPr lang="en-IN" b="1" dirty="0">
                <a:ea typeface="Calibri" panose="020F0502020204030204" pitchFamily="34" charset="0"/>
              </a:rPr>
              <a:t>(b) Displacement changes for different thickness of stratum corneum</a:t>
            </a:r>
            <a:endParaRPr lang="en-IN" b="1" dirty="0"/>
          </a:p>
        </p:txBody>
      </p:sp>
      <p:sp>
        <p:nvSpPr>
          <p:cNvPr id="27" name="Rectangle 26"/>
          <p:cNvSpPr/>
          <p:nvPr/>
        </p:nvSpPr>
        <p:spPr>
          <a:xfrm>
            <a:off x="761200" y="5131358"/>
            <a:ext cx="95927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CC"/>
                </a:solidFill>
              </a:rPr>
              <a:t>Von mises stress occurrence is higher for the stratum corneum layer with more thickness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CC"/>
                </a:solidFill>
              </a:rPr>
              <a:t>Possibility of stress occurrence of the microneedle array on older people’s skin is much higher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CC"/>
                </a:solidFill>
              </a:rPr>
              <a:t>Skin with a thicker stratum corneum layer requires more force on the microneedle array to reach the epidermis layer during penetration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CC"/>
                </a:solidFill>
              </a:rPr>
              <a:t>Displacement increase with the minimum thickness of the layer with the deeper penetration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674294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Conclusion</a:t>
            </a:r>
            <a:endParaRPr lang="en-IN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7754" y="1355362"/>
            <a:ext cx="11323320" cy="5110752"/>
          </a:xfrm>
        </p:spPr>
        <p:txBody>
          <a:bodyPr>
            <a:noAutofit/>
          </a:bodyPr>
          <a:lstStyle/>
          <a:p>
            <a:pPr algn="just"/>
            <a:r>
              <a:rPr lang="en-IN" sz="2400" dirty="0"/>
              <a:t>4x4 hollow PVA microneedle array with </a:t>
            </a:r>
            <a:r>
              <a:rPr lang="en-IN" sz="2400" dirty="0" err="1"/>
              <a:t>centered</a:t>
            </a:r>
            <a:r>
              <a:rPr lang="en-IN" sz="2400" dirty="0"/>
              <a:t> cylindrical lumen is designed and simulated for the controlled drug delivery system.</a:t>
            </a:r>
          </a:p>
          <a:p>
            <a:pPr algn="just"/>
            <a:r>
              <a:rPr lang="en-IN" sz="2400" dirty="0"/>
              <a:t> The various microneedle geometry structures (conical, pyramidal) and parameters (length, base and tip diameter) has been considered for the structural and microfluidic analysis.</a:t>
            </a:r>
          </a:p>
          <a:p>
            <a:pPr algn="just"/>
            <a:r>
              <a:rPr lang="en-US" sz="2400" dirty="0"/>
              <a:t>Increasing the length of the needle increased maximum stress and has increased chance of instability.</a:t>
            </a:r>
          </a:p>
          <a:p>
            <a:pPr algn="just"/>
            <a:r>
              <a:rPr lang="en-US" sz="2400" dirty="0"/>
              <a:t> The increase in base diameter will decrease the stresses and deflections and enhancing the stability of the structure with increased penetration percentage. </a:t>
            </a:r>
          </a:p>
          <a:p>
            <a:pPr algn="just"/>
            <a:r>
              <a:rPr lang="en-US" sz="2400" dirty="0"/>
              <a:t>The microneedle with larger needle tip diameter induce more pain at injection site.</a:t>
            </a:r>
          </a:p>
          <a:p>
            <a:pPr marL="0" indent="0">
              <a:buNone/>
            </a:pP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183557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Conclusion</a:t>
            </a:r>
            <a:endParaRPr lang="en-IN" b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91094" y="1407614"/>
            <a:ext cx="11009812" cy="5110752"/>
          </a:xfrm>
        </p:spPr>
        <p:txBody>
          <a:bodyPr>
            <a:noAutofit/>
          </a:bodyPr>
          <a:lstStyle/>
          <a:p>
            <a:pPr algn="just"/>
            <a:r>
              <a:rPr lang="en-IN" sz="2400" dirty="0"/>
              <a:t>The stress generated proved that the microneedle would remain intact for the applied pressure of 3.16 </a:t>
            </a:r>
            <a:r>
              <a:rPr lang="en-IN" sz="2400" dirty="0" err="1"/>
              <a:t>MPa</a:t>
            </a:r>
            <a:endParaRPr lang="en-IN" sz="2400" dirty="0"/>
          </a:p>
          <a:p>
            <a:pPr algn="just"/>
            <a:r>
              <a:rPr lang="en-IN" sz="2400" dirty="0"/>
              <a:t> It was discovered that a sharp conical tip produces less tension, which leads to painless drug distribution</a:t>
            </a:r>
          </a:p>
          <a:p>
            <a:pPr algn="just"/>
            <a:r>
              <a:rPr lang="en-IN" sz="2400" dirty="0"/>
              <a:t>Fluidic analysis shows that high viscous fluid has lower velocity profile and vice versa.</a:t>
            </a:r>
          </a:p>
          <a:p>
            <a:pPr algn="just"/>
            <a:r>
              <a:rPr lang="en-IN" sz="2400" dirty="0"/>
              <a:t> Similarly, the </a:t>
            </a:r>
            <a:r>
              <a:rPr lang="en-IN" sz="2400" dirty="0" err="1"/>
              <a:t>flowrate</a:t>
            </a:r>
            <a:r>
              <a:rPr lang="en-IN" sz="2400" dirty="0"/>
              <a:t> of water for conical  microneedle were 320µL/min and for pyramidal microneedle array were 230µL/min at 100KPa inlet pressure</a:t>
            </a:r>
          </a:p>
          <a:p>
            <a:pPr marL="0" indent="0">
              <a:buNone/>
            </a:pPr>
            <a:endParaRPr lang="en-IN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513772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757646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References</a:t>
            </a:r>
            <a:endParaRPr lang="en-IN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91886" y="885099"/>
            <a:ext cx="11482251" cy="4351338"/>
          </a:xfrm>
        </p:spPr>
        <p:txBody>
          <a:bodyPr>
            <a:noAutofit/>
          </a:bodyPr>
          <a:lstStyle/>
          <a:p>
            <a:pPr lvl="0" algn="just"/>
            <a:r>
              <a:rPr lang="en-IN" sz="1600" dirty="0" err="1"/>
              <a:t>Anbazhagan</a:t>
            </a:r>
            <a:r>
              <a:rPr lang="en-IN" sz="1600" dirty="0"/>
              <a:t>, G., </a:t>
            </a:r>
            <a:r>
              <a:rPr lang="en-IN" sz="1600" dirty="0" err="1"/>
              <a:t>Suseela</a:t>
            </a:r>
            <a:r>
              <a:rPr lang="en-IN" sz="1600" dirty="0"/>
              <a:t>, S.B. &amp; </a:t>
            </a:r>
            <a:r>
              <a:rPr lang="en-IN" sz="1600" dirty="0" err="1"/>
              <a:t>Sankararajan</a:t>
            </a:r>
            <a:r>
              <a:rPr lang="en-IN" sz="1600" dirty="0"/>
              <a:t>, R. Design, analysis and fabrication of solid polymer microneedle patch using CO2 laser and polymer molding. Drug </a:t>
            </a:r>
            <a:r>
              <a:rPr lang="en-IN" sz="1600" dirty="0" err="1"/>
              <a:t>Deliv</a:t>
            </a:r>
            <a:r>
              <a:rPr lang="en-IN" sz="1600" dirty="0"/>
              <a:t>. and Transl. Res. (2023).</a:t>
            </a:r>
          </a:p>
          <a:p>
            <a:pPr lvl="0" algn="just"/>
            <a:r>
              <a:rPr lang="en-IN" sz="1600" dirty="0" err="1"/>
              <a:t>Anbazhagan</a:t>
            </a:r>
            <a:r>
              <a:rPr lang="en-IN" sz="1600" dirty="0"/>
              <a:t>, G., </a:t>
            </a:r>
            <a:r>
              <a:rPr lang="en-IN" sz="1600" dirty="0" err="1"/>
              <a:t>Suseela</a:t>
            </a:r>
            <a:r>
              <a:rPr lang="en-IN" sz="1600" dirty="0"/>
              <a:t>, S.B. &amp; </a:t>
            </a:r>
            <a:r>
              <a:rPr lang="en-IN" sz="1600" dirty="0" err="1"/>
              <a:t>Sankararajan</a:t>
            </a:r>
            <a:r>
              <a:rPr lang="en-IN" sz="1600" dirty="0"/>
              <a:t>, R. Effect of hollow microneedle geometry structure on mechanical stability and microfluidic flow for transdermal drug delivery applications. </a:t>
            </a:r>
            <a:r>
              <a:rPr lang="en-IN" sz="1600" dirty="0" err="1"/>
              <a:t>Microfluid</a:t>
            </a:r>
            <a:r>
              <a:rPr lang="en-IN" sz="1600" dirty="0"/>
              <a:t> </a:t>
            </a:r>
            <a:r>
              <a:rPr lang="en-IN" sz="1600" dirty="0" err="1"/>
              <a:t>Nanofluid</a:t>
            </a:r>
            <a:r>
              <a:rPr lang="en-IN" sz="1600" dirty="0"/>
              <a:t> 27, 25 (2023). </a:t>
            </a:r>
          </a:p>
          <a:p>
            <a:pPr lvl="0" algn="just"/>
            <a:r>
              <a:rPr lang="en-IN" sz="1600" dirty="0" err="1"/>
              <a:t>Karumuri</a:t>
            </a:r>
            <a:r>
              <a:rPr lang="en-IN" sz="1600" dirty="0"/>
              <a:t>, S.R., Mohammed, H., </a:t>
            </a:r>
            <a:r>
              <a:rPr lang="en-IN" sz="1600" dirty="0" err="1"/>
              <a:t>Guha</a:t>
            </a:r>
            <a:r>
              <a:rPr lang="en-IN" sz="1600" dirty="0"/>
              <a:t>, K., </a:t>
            </a:r>
            <a:r>
              <a:rPr lang="en-IN" sz="1600" dirty="0" err="1"/>
              <a:t>Puli</a:t>
            </a:r>
            <a:r>
              <a:rPr lang="en-IN" sz="1600" dirty="0"/>
              <a:t>, A.K., </a:t>
            </a:r>
            <a:r>
              <a:rPr lang="en-IN" sz="1600" dirty="0" err="1"/>
              <a:t>Einsanwi</a:t>
            </a:r>
            <a:r>
              <a:rPr lang="en-IN" sz="1600" dirty="0"/>
              <a:t>, A. and </a:t>
            </a:r>
            <a:r>
              <a:rPr lang="en-IN" sz="1600" dirty="0" err="1"/>
              <a:t>Kondavitee</a:t>
            </a:r>
            <a:r>
              <a:rPr lang="en-IN" sz="1600" dirty="0"/>
              <a:t>, G.S. (2021), Design, simulation and analysis of micro electro-mechanical system microneedle for micropump in drug delivery systems. IET </a:t>
            </a:r>
            <a:r>
              <a:rPr lang="en-IN" sz="1600" dirty="0" err="1"/>
              <a:t>Nanobiotechnol</a:t>
            </a:r>
            <a:r>
              <a:rPr lang="en-IN" sz="1600" dirty="0"/>
              <a:t>, 15: 484-491.</a:t>
            </a:r>
          </a:p>
          <a:p>
            <a:pPr lvl="0" algn="just"/>
            <a:r>
              <a:rPr lang="en-IN" sz="1600" dirty="0"/>
              <a:t>Yan, </a:t>
            </a:r>
            <a:r>
              <a:rPr lang="en-IN" sz="1600" dirty="0" err="1"/>
              <a:t>Qinying</a:t>
            </a:r>
            <a:r>
              <a:rPr lang="en-IN" sz="1600" dirty="0"/>
              <a:t>, </a:t>
            </a:r>
            <a:r>
              <a:rPr lang="en-IN" sz="1600" dirty="0" err="1"/>
              <a:t>Jiaqi</a:t>
            </a:r>
            <a:r>
              <a:rPr lang="en-IN" sz="1600" dirty="0"/>
              <a:t> </a:t>
            </a:r>
            <a:r>
              <a:rPr lang="en-IN" sz="1600" dirty="0" err="1"/>
              <a:t>Weng</a:t>
            </a:r>
            <a:r>
              <a:rPr lang="en-IN" sz="1600" dirty="0"/>
              <a:t>, </a:t>
            </a:r>
            <a:r>
              <a:rPr lang="en-IN" sz="1600" dirty="0" err="1"/>
              <a:t>Shulin</a:t>
            </a:r>
            <a:r>
              <a:rPr lang="en-IN" sz="1600" dirty="0"/>
              <a:t> </a:t>
            </a:r>
            <a:r>
              <a:rPr lang="en-IN" sz="1600" dirty="0" err="1"/>
              <a:t>Shen</a:t>
            </a:r>
            <a:r>
              <a:rPr lang="en-IN" sz="1600" dirty="0"/>
              <a:t>, Yan Wang, Min Fang, </a:t>
            </a:r>
            <a:r>
              <a:rPr lang="en-IN" sz="1600" dirty="0" err="1"/>
              <a:t>Gensuo</a:t>
            </a:r>
            <a:r>
              <a:rPr lang="en-IN" sz="1600" dirty="0"/>
              <a:t> </a:t>
            </a:r>
            <a:r>
              <a:rPr lang="en-IN" sz="1600" dirty="0" err="1"/>
              <a:t>Zheng</a:t>
            </a:r>
            <a:r>
              <a:rPr lang="en-IN" sz="1600" dirty="0"/>
              <a:t>, </a:t>
            </a:r>
            <a:r>
              <a:rPr lang="en-IN" sz="1600" dirty="0" err="1"/>
              <a:t>Qingliang</a:t>
            </a:r>
            <a:r>
              <a:rPr lang="en-IN" sz="1600" dirty="0"/>
              <a:t> Yang, and </a:t>
            </a:r>
            <a:r>
              <a:rPr lang="en-IN" sz="1600" dirty="0" err="1"/>
              <a:t>Gensheng</a:t>
            </a:r>
            <a:r>
              <a:rPr lang="en-IN" sz="1600" dirty="0"/>
              <a:t> Yang. 2021. "Finite Element Analysis for Biodegradable Dissolving Microneedle Materials on Skin Puncture and Mechanical Performance Evaluation" </a:t>
            </a:r>
            <a:r>
              <a:rPr lang="en-IN" sz="1600" i="1" dirty="0"/>
              <a:t>Polymers</a:t>
            </a:r>
            <a:r>
              <a:rPr lang="en-IN" sz="1600" dirty="0"/>
              <a:t> 13, no. 18: 3043.</a:t>
            </a:r>
          </a:p>
          <a:p>
            <a:pPr lvl="0" algn="just"/>
            <a:r>
              <a:rPr lang="en-IN" sz="1600" dirty="0" err="1"/>
              <a:t>Md</a:t>
            </a:r>
            <a:r>
              <a:rPr lang="en-IN" sz="1600" dirty="0"/>
              <a:t> </a:t>
            </a:r>
            <a:r>
              <a:rPr lang="en-IN" sz="1600" dirty="0" err="1"/>
              <a:t>Asadujjaman</a:t>
            </a:r>
            <a:r>
              <a:rPr lang="en-IN" sz="1600" dirty="0"/>
              <a:t> </a:t>
            </a:r>
            <a:r>
              <a:rPr lang="en-IN" sz="1600" dirty="0" err="1"/>
              <a:t>Sawon</a:t>
            </a:r>
            <a:r>
              <a:rPr lang="en-IN" sz="1600" dirty="0"/>
              <a:t>, </a:t>
            </a:r>
            <a:r>
              <a:rPr lang="en-IN" sz="1600" dirty="0" err="1"/>
              <a:t>Mst</a:t>
            </a:r>
            <a:r>
              <a:rPr lang="en-IN" sz="1600" dirty="0"/>
              <a:t> </a:t>
            </a:r>
            <a:r>
              <a:rPr lang="en-IN" sz="1600" dirty="0" err="1"/>
              <a:t>Fateha</a:t>
            </a:r>
            <a:r>
              <a:rPr lang="en-IN" sz="1600" dirty="0"/>
              <a:t> </a:t>
            </a:r>
            <a:r>
              <a:rPr lang="en-IN" sz="1600" dirty="0" err="1"/>
              <a:t>Samad</a:t>
            </a:r>
            <a:r>
              <a:rPr lang="en-IN" sz="1600" dirty="0"/>
              <a:t>, Design and optimization of a microneedle with skin insertion analysis for transdermal drug delivery applications, Journal of Drug Delivery Science and Technology, Volume 63,2021.</a:t>
            </a:r>
          </a:p>
          <a:p>
            <a:pPr algn="just"/>
            <a:r>
              <a:rPr lang="en-IN" sz="1600" dirty="0"/>
              <a:t>Chen, </a:t>
            </a:r>
            <a:r>
              <a:rPr lang="en-IN" sz="1600" dirty="0" err="1"/>
              <a:t>Shuhu</a:t>
            </a:r>
            <a:r>
              <a:rPr lang="en-IN" sz="1600" dirty="0"/>
              <a:t>, </a:t>
            </a:r>
            <a:r>
              <a:rPr lang="en-IN" sz="1600" dirty="0" err="1"/>
              <a:t>Nannan</a:t>
            </a:r>
            <a:r>
              <a:rPr lang="en-IN" sz="1600" dirty="0"/>
              <a:t> Li, and Jing Chen. 2012. “Finite Element Analysis of Microneedle Insertion into Skin.” </a:t>
            </a:r>
            <a:r>
              <a:rPr lang="en-IN" sz="1600" i="1" dirty="0"/>
              <a:t>Micro and </a:t>
            </a:r>
            <a:r>
              <a:rPr lang="en-IN" sz="1600" i="1" dirty="0" err="1"/>
              <a:t>Nano</a:t>
            </a:r>
            <a:r>
              <a:rPr lang="en-IN" sz="1600" i="1" dirty="0"/>
              <a:t> Letters</a:t>
            </a:r>
            <a:r>
              <a:rPr lang="en-IN" sz="1600" dirty="0"/>
              <a:t> 7 (12): 1206–9. https://doi.org/10.1049/mnl.2012.0585.</a:t>
            </a:r>
          </a:p>
          <a:p>
            <a:pPr algn="just"/>
            <a:r>
              <a:rPr lang="en-IN" sz="1600" dirty="0" err="1"/>
              <a:t>Boonma</a:t>
            </a:r>
            <a:r>
              <a:rPr lang="en-IN" sz="1600" dirty="0"/>
              <a:t>, </a:t>
            </a:r>
            <a:r>
              <a:rPr lang="en-IN" sz="1600" dirty="0" err="1"/>
              <a:t>Apichart</a:t>
            </a:r>
            <a:r>
              <a:rPr lang="en-IN" sz="1600" dirty="0"/>
              <a:t>, Roger J. Narayan, and Yuan Shin Lee. 2013. “Analytical </a:t>
            </a:r>
            <a:r>
              <a:rPr lang="en-IN" sz="1600" dirty="0" err="1"/>
              <a:t>Modeling</a:t>
            </a:r>
            <a:r>
              <a:rPr lang="en-IN" sz="1600" dirty="0"/>
              <a:t> and Evaluation of Microneedles Apparatus with Deformable Soft Tissues for Biomedical Applications.” </a:t>
            </a:r>
            <a:r>
              <a:rPr lang="en-IN" sz="1600" i="1" dirty="0"/>
              <a:t>Computer-Aided Design and Applications</a:t>
            </a:r>
            <a:r>
              <a:rPr lang="en-IN" sz="1600" dirty="0"/>
              <a:t> 10 (1): 139–57. https://doi.org/10.3722/cadaps.2013.139-157.</a:t>
            </a:r>
          </a:p>
          <a:p>
            <a:pPr lvl="0" algn="just"/>
            <a:endParaRPr lang="en-IN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20502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29047" y="2379506"/>
            <a:ext cx="545553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Thank You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19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587696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3196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Presentation Outline</a:t>
            </a:r>
            <a:endParaRPr lang="en-IN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195" y="1472928"/>
            <a:ext cx="10905308" cy="4351338"/>
          </a:xfrm>
        </p:spPr>
        <p:txBody>
          <a:bodyPr>
            <a:normAutofit/>
          </a:bodyPr>
          <a:lstStyle/>
          <a:p>
            <a:r>
              <a:rPr lang="en-US" sz="3200" dirty="0"/>
              <a:t>Why Microneedles?</a:t>
            </a:r>
          </a:p>
          <a:p>
            <a:r>
              <a:rPr lang="en-US" sz="3200" dirty="0"/>
              <a:t>Modelling and Simulation approach</a:t>
            </a:r>
          </a:p>
          <a:p>
            <a:r>
              <a:rPr lang="en-US" sz="3200" dirty="0"/>
              <a:t>Structural Analysis of Hollow Microneedle</a:t>
            </a:r>
          </a:p>
          <a:p>
            <a:r>
              <a:rPr lang="en-US" sz="3200" dirty="0"/>
              <a:t>Geometry Parameters under loading conditions</a:t>
            </a:r>
          </a:p>
          <a:p>
            <a:r>
              <a:rPr lang="en-US" sz="3200" dirty="0"/>
              <a:t>Fluidic analysis of Hollow Microneedle</a:t>
            </a:r>
          </a:p>
          <a:p>
            <a:r>
              <a:rPr lang="en-US" sz="3200" dirty="0"/>
              <a:t>Skin Insertion Analysis</a:t>
            </a:r>
          </a:p>
          <a:p>
            <a:r>
              <a:rPr lang="en-US" sz="3200" dirty="0"/>
              <a:t>Questions and Discussion</a:t>
            </a: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060839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3196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Microneedle for Transdermal Drug Delivery</a:t>
            </a:r>
            <a:endParaRPr lang="en-IN" sz="4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195" y="1472928"/>
            <a:ext cx="10905308" cy="4351338"/>
          </a:xfrm>
        </p:spPr>
        <p:txBody>
          <a:bodyPr>
            <a:normAutofit/>
          </a:bodyPr>
          <a:lstStyle/>
          <a:p>
            <a:r>
              <a:rPr lang="en-IN" dirty="0"/>
              <a:t>Transdermal drug delivery (TDD) -minimally invasive, patient-friendly method for drug and vaccine delivery</a:t>
            </a:r>
          </a:p>
          <a:p>
            <a:r>
              <a:rPr lang="en-US" dirty="0">
                <a:solidFill>
                  <a:srgbClr val="0070C0"/>
                </a:solidFill>
              </a:rPr>
              <a:t>Microneedles(MN)</a:t>
            </a:r>
            <a:r>
              <a:rPr lang="en-US" dirty="0"/>
              <a:t> – Painless, safe administration</a:t>
            </a:r>
          </a:p>
          <a:p>
            <a:r>
              <a:rPr lang="en-US" dirty="0"/>
              <a:t>Microneedles classified as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70C0"/>
                </a:solidFill>
              </a:rPr>
              <a:t>Solid, Hollow, Coated, Dissolving, Hydrogel</a:t>
            </a:r>
          </a:p>
          <a:p>
            <a:r>
              <a:rPr lang="en-US" dirty="0"/>
              <a:t>Finite element analysis (FEA) has received a great deal of interest recently in the MN sector</a:t>
            </a:r>
          </a:p>
          <a:p>
            <a:r>
              <a:rPr lang="en-US" dirty="0"/>
              <a:t>Analysis helps to </a:t>
            </a:r>
            <a:r>
              <a:rPr lang="en-US" dirty="0">
                <a:solidFill>
                  <a:srgbClr val="0070C0"/>
                </a:solidFill>
              </a:rPr>
              <a:t>avoid expensive experimental trials </a:t>
            </a:r>
            <a:r>
              <a:rPr lang="en-US" dirty="0"/>
              <a:t>and provides the pathway to create customized MN according to patient skin</a:t>
            </a:r>
          </a:p>
          <a:p>
            <a:pPr marL="0" indent="0">
              <a:buNone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092455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3196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Hollow Microneedle for Transdermal Drug Delivery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743" y="1433739"/>
            <a:ext cx="5053149" cy="396122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IN" dirty="0"/>
              <a:t>Advantages</a:t>
            </a:r>
          </a:p>
          <a:p>
            <a:pPr algn="just"/>
            <a:r>
              <a:rPr lang="en-IN" dirty="0"/>
              <a:t>Accommodate a large dosage or volume of drug solution inside the hollow cavity</a:t>
            </a:r>
          </a:p>
          <a:p>
            <a:pPr algn="just"/>
            <a:r>
              <a:rPr lang="en-IN" dirty="0"/>
              <a:t>Ability to inject a controlled large amount of doses </a:t>
            </a:r>
          </a:p>
          <a:p>
            <a:pPr algn="just"/>
            <a:r>
              <a:rPr lang="en-IN" dirty="0"/>
              <a:t>Deliver higher molecular weight drugs into the epidermis or upper dermis layer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730" y="1867987"/>
            <a:ext cx="6614163" cy="310896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  <p:sp>
        <p:nvSpPr>
          <p:cNvPr id="7" name="Rectangle 6"/>
          <p:cNvSpPr/>
          <p:nvPr/>
        </p:nvSpPr>
        <p:spPr>
          <a:xfrm>
            <a:off x="6379029" y="5297318"/>
            <a:ext cx="43325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Fig.1 Schematic illustration of Human Skin with microneedle</a:t>
            </a:r>
            <a:endParaRPr lang="en-IN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214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9189"/>
            <a:ext cx="12192000" cy="103196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en-US" b="1" dirty="0"/>
              <a:t>Hollow Microneedle for Transdermal Drug Delivery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194" y="1394550"/>
            <a:ext cx="11064240" cy="494093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dirty="0">
                <a:solidFill>
                  <a:srgbClr val="0070C0"/>
                </a:solidFill>
              </a:rPr>
              <a:t>Objective of Study</a:t>
            </a:r>
          </a:p>
          <a:p>
            <a:pPr marL="0" indent="0" algn="just">
              <a:buNone/>
            </a:pPr>
            <a:endParaRPr lang="en-US" b="1" dirty="0">
              <a:solidFill>
                <a:srgbClr val="0070C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Hollow-centered conical and pyramidal microneedle array with an   integrated reservoir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 Mechanical and Fluidic analysis of conical and pyramidal microneedle array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 Discussion - effect of geometry parameters in relation to stress and flow analysis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 Investigation on geometry structure for the fluid flow analysis using different viscous fluid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dirty="0"/>
              <a:t>Skin insertion analysis of microneedle array with different skin thickness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59526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12192000" cy="103196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4800" b="1" dirty="0"/>
              <a:t>Hollow Microneedle Specification</a:t>
            </a:r>
            <a:endParaRPr lang="en-IN" sz="4800" b="1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68" y="1098294"/>
            <a:ext cx="5423543" cy="341926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00892" y="4355837"/>
            <a:ext cx="49116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Fig. 2 Schematic illustration of proposed three dimensional model in top view a Conical Microneedle array b Pyramidal Microneedle array with reservoir</a:t>
            </a:r>
            <a:endParaRPr lang="en-IN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5" name="Content Placeholder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478405"/>
              </p:ext>
            </p:extLst>
          </p:nvPr>
        </p:nvGraphicFramePr>
        <p:xfrm>
          <a:off x="6100354" y="1273002"/>
          <a:ext cx="5669280" cy="4044242"/>
        </p:xfrm>
        <a:graphic>
          <a:graphicData uri="http://schemas.openxmlformats.org/drawingml/2006/table">
            <a:tbl>
              <a:tblPr/>
              <a:tblGrid>
                <a:gridCol w="36684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07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92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system</a:t>
                      </a: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3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of microneedle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400-1000 </a:t>
                      </a:r>
                      <a:r>
                        <a:rPr kumimoji="0" lang="en-I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μm </a:t>
                      </a: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5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Outer radius of microneedle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150-300 </a:t>
                      </a:r>
                      <a:r>
                        <a:rPr kumimoji="0" lang="en-I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μm </a:t>
                      </a:r>
                      <a:r>
                        <a:rPr kumimoji="0" lang="en-I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95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Inner radius of microneedle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10-30</a:t>
                      </a:r>
                      <a:r>
                        <a:rPr kumimoji="0" lang="en-I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μm </a:t>
                      </a:r>
                      <a:r>
                        <a:rPr kumimoji="0" lang="en-I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95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Distance between adjacent needles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</a:t>
                      </a:r>
                      <a:r>
                        <a:rPr kumimoji="0" lang="en-IN" sz="1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μm 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3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of the reservoir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15mm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30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of reservoir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Verdana" panose="020B060403050404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4mm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Reservoir capacity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2ml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3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Microneedles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kumimoji="0" lang="en-IN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36" marR="91436" marT="45735" marB="457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6" name="Rectangle 25"/>
          <p:cNvSpPr/>
          <p:nvPr/>
        </p:nvSpPr>
        <p:spPr>
          <a:xfrm>
            <a:off x="180315" y="5532376"/>
            <a:ext cx="45092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0070C0"/>
                </a:solidFill>
                <a:ea typeface="Calibri" panose="020F0502020204030204" pitchFamily="34" charset="0"/>
              </a:rPr>
              <a:t>Sixteen microneedles, placed in a 4x4 array</a:t>
            </a:r>
          </a:p>
          <a:p>
            <a:endParaRPr lang="en-IN" dirty="0">
              <a:solidFill>
                <a:srgbClr val="0070C0"/>
              </a:solidFill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0070C0"/>
                </a:solidFill>
              </a:rPr>
              <a:t>Reservoir at the bottom of the microneedle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294811" y="5578352"/>
            <a:ext cx="655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0070C0"/>
                </a:solidFill>
              </a:rPr>
              <a:t>Each microneedle has a hollow lumen that serves as an outlet</a:t>
            </a:r>
          </a:p>
          <a:p>
            <a:endParaRPr lang="en-IN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IN" dirty="0">
                <a:solidFill>
                  <a:srgbClr val="0070C0"/>
                </a:solidFill>
              </a:rPr>
              <a:t>Input inlet is constructed on one side of the microneedle patch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368343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9187"/>
            <a:ext cx="12192000" cy="564148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Structural Analysis of Hollow Microneedle</a:t>
            </a:r>
            <a:endParaRPr lang="en-IN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3690975" y="1068673"/>
            <a:ext cx="3859356" cy="2443538"/>
            <a:chOff x="1212165" y="707548"/>
            <a:chExt cx="4426017" cy="26376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7981" y="953998"/>
              <a:ext cx="760201" cy="133749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2165" y="707548"/>
              <a:ext cx="3058998" cy="263767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3407469" y="1742496"/>
              <a:ext cx="1513269" cy="410500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3068893" y="2091952"/>
              <a:ext cx="371475" cy="199542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815901" y="2276106"/>
              <a:ext cx="1074858" cy="365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600" b="1" dirty="0">
                  <a:solidFill>
                    <a:srgbClr val="FF0000"/>
                  </a:solidFill>
                </a:rPr>
                <a:t>3.18MPa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78257" y="1082751"/>
            <a:ext cx="1920468" cy="2618835"/>
            <a:chOff x="2348" y="812536"/>
            <a:chExt cx="1376385" cy="2414169"/>
          </a:xfrm>
        </p:grpSpPr>
        <p:sp>
          <p:nvSpPr>
            <p:cNvPr id="14" name="Cube 13"/>
            <p:cNvSpPr/>
            <p:nvPr/>
          </p:nvSpPr>
          <p:spPr>
            <a:xfrm>
              <a:off x="430308" y="2485064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5" name="Isosceles Triangle 14"/>
            <p:cNvSpPr/>
            <p:nvPr/>
          </p:nvSpPr>
          <p:spPr>
            <a:xfrm>
              <a:off x="713580" y="1540605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Oval 18"/>
            <p:cNvSpPr/>
            <p:nvPr/>
          </p:nvSpPr>
          <p:spPr>
            <a:xfrm>
              <a:off x="316877" y="2708896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Down Arrow 19"/>
            <p:cNvSpPr/>
            <p:nvPr/>
          </p:nvSpPr>
          <p:spPr>
            <a:xfrm>
              <a:off x="712298" y="1151010"/>
              <a:ext cx="268885" cy="455316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48" y="1107861"/>
              <a:ext cx="620063" cy="482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Pressure </a:t>
              </a:r>
            </a:p>
            <a:p>
              <a:r>
                <a:rPr lang="en-IN" sz="1400" b="1" dirty="0"/>
                <a:t>at tip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4731" y="2942981"/>
              <a:ext cx="68876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85839" y="812536"/>
              <a:ext cx="892894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Axial Loading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40487" y="4035649"/>
            <a:ext cx="1624064" cy="2647972"/>
            <a:chOff x="270153" y="3588533"/>
            <a:chExt cx="1265909" cy="2143361"/>
          </a:xfrm>
        </p:grpSpPr>
        <p:sp>
          <p:nvSpPr>
            <p:cNvPr id="16" name="Cube 15"/>
            <p:cNvSpPr/>
            <p:nvPr/>
          </p:nvSpPr>
          <p:spPr>
            <a:xfrm>
              <a:off x="353938" y="5034466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637211" y="4090007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270153" y="5238899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1" name="Down Arrow 20"/>
            <p:cNvSpPr/>
            <p:nvPr/>
          </p:nvSpPr>
          <p:spPr>
            <a:xfrm rot="16200000">
              <a:off x="964402" y="4022611"/>
              <a:ext cx="98215" cy="454698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4506" y="5482769"/>
              <a:ext cx="74909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4916" y="3847487"/>
              <a:ext cx="75114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Total force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6760" y="3588533"/>
              <a:ext cx="1149784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 Loading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820876" y="1094798"/>
            <a:ext cx="4230009" cy="2397754"/>
            <a:chOff x="7279221" y="2091952"/>
            <a:chExt cx="4290131" cy="2694722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79221" y="2091952"/>
              <a:ext cx="3106231" cy="2694722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912344" y="2152996"/>
              <a:ext cx="657008" cy="1515599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>
              <a:endCxn id="29" idx="1"/>
            </p:cNvCxnSpPr>
            <p:nvPr/>
          </p:nvCxnSpPr>
          <p:spPr>
            <a:xfrm flipV="1">
              <a:off x="9564673" y="2910796"/>
              <a:ext cx="1347671" cy="39569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Oval 30"/>
            <p:cNvSpPr/>
            <p:nvPr/>
          </p:nvSpPr>
          <p:spPr>
            <a:xfrm>
              <a:off x="9240104" y="3245450"/>
              <a:ext cx="371475" cy="19954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080388" y="3476254"/>
              <a:ext cx="845007" cy="3113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N" sz="1200" dirty="0">
                  <a:solidFill>
                    <a:srgbClr val="FF0000"/>
                  </a:solidFill>
                </a:rPr>
                <a:t>3.18MPa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8497963" y="1277968"/>
            <a:ext cx="16322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Maximum stress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9075229" y="1570355"/>
            <a:ext cx="1" cy="29880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9268873" y="1570355"/>
            <a:ext cx="191235" cy="28464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8709896" y="1542870"/>
            <a:ext cx="72284" cy="4258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856904" y="3594304"/>
            <a:ext cx="9927940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Fig.3 Axial stress analysis a Conical MN array b Pyramidal MN array (H=600µm, D</a:t>
            </a:r>
            <a:r>
              <a:rPr lang="en-IN" sz="16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base</a:t>
            </a: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=200µm, </a:t>
            </a:r>
            <a:r>
              <a:rPr lang="en-IN" sz="1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IN" sz="1600" b="1" baseline="-25000" dirty="0" err="1">
                <a:ea typeface="Calibri" panose="020F0502020204030204" pitchFamily="34" charset="0"/>
                <a:cs typeface="Times New Roman" panose="02020603050405020304" pitchFamily="18" charset="0"/>
              </a:rPr>
              <a:t>tip</a:t>
            </a: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=30µm)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7065794" y="3931216"/>
            <a:ext cx="3972320" cy="2551746"/>
            <a:chOff x="1354975" y="2135726"/>
            <a:chExt cx="4625201" cy="2909926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54975" y="2135726"/>
              <a:ext cx="3358341" cy="2909926"/>
            </a:xfrm>
            <a:prstGeom prst="rect">
              <a:avLst/>
            </a:prstGeom>
          </p:spPr>
        </p:pic>
        <p:cxnSp>
          <p:nvCxnSpPr>
            <p:cNvPr id="42" name="Straight Arrow Connector 41"/>
            <p:cNvCxnSpPr/>
            <p:nvPr/>
          </p:nvCxnSpPr>
          <p:spPr>
            <a:xfrm flipV="1">
              <a:off x="3821814" y="3475381"/>
              <a:ext cx="1347671" cy="39569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3497245" y="3810035"/>
              <a:ext cx="371475" cy="199542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 dirty="0"/>
            </a:p>
          </p:txBody>
        </p: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169485" y="2824867"/>
              <a:ext cx="810691" cy="1301028"/>
            </a:xfrm>
            <a:prstGeom prst="rect">
              <a:avLst/>
            </a:prstGeom>
          </p:spPr>
        </p:pic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78222" y="3931216"/>
            <a:ext cx="2979321" cy="2556722"/>
          </a:xfrm>
          <a:prstGeom prst="rect">
            <a:avLst/>
          </a:prstGeom>
        </p:spPr>
      </p:pic>
      <p:sp>
        <p:nvSpPr>
          <p:cNvPr id="48" name="Rectangle 47"/>
          <p:cNvSpPr/>
          <p:nvPr/>
        </p:nvSpPr>
        <p:spPr>
          <a:xfrm>
            <a:off x="2971647" y="6482964"/>
            <a:ext cx="9698454" cy="35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Fig.4 Bending stress analysis of 4x4 Pyramidal Microneedle array (H=600µm, D</a:t>
            </a:r>
            <a:r>
              <a:rPr lang="en-IN" sz="1600" b="1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base</a:t>
            </a: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=200µm, </a:t>
            </a:r>
            <a:r>
              <a:rPr lang="en-IN" sz="1600" b="1" dirty="0" err="1"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IN" sz="1600" b="1" baseline="-25000" dirty="0" err="1">
                <a:ea typeface="Calibri" panose="020F0502020204030204" pitchFamily="34" charset="0"/>
                <a:cs typeface="Times New Roman" panose="02020603050405020304" pitchFamily="18" charset="0"/>
              </a:rPr>
              <a:t>tip</a:t>
            </a:r>
            <a:r>
              <a:rPr lang="en-IN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=30µm)</a:t>
            </a:r>
          </a:p>
        </p:txBody>
      </p:sp>
      <p:sp>
        <p:nvSpPr>
          <p:cNvPr id="49" name="Rectangle 48"/>
          <p:cNvSpPr/>
          <p:nvPr/>
        </p:nvSpPr>
        <p:spPr>
          <a:xfrm>
            <a:off x="150041" y="551511"/>
            <a:ext cx="6097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Physics----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sz="2000" b="1" dirty="0">
                <a:solidFill>
                  <a:srgbClr val="FF0000"/>
                </a:solidFill>
              </a:rPr>
              <a:t>Structural Mechanics ----</a:t>
            </a:r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Solid Mechanics</a:t>
            </a:r>
            <a:endParaRPr lang="en-IN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399C1-3C57-4692-A3CC-3E6A6220C7AC}" type="slidenum">
              <a:rPr lang="en-IN" smtClean="0"/>
              <a:t>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372454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9024" y="4887329"/>
            <a:ext cx="9705387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Needle height directly relates with strength of the microneedle and depth of penetration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As observed, increasing the length of the needle, increased maximum stress and has increased chance of instability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circular-shaped conical microneedle will undergo more stress during axial loading and experiences less bending in the tip of the conical structure.</a:t>
            </a:r>
          </a:p>
          <a:p>
            <a:pPr marL="285750" indent="-28575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 Conical geometry has a sharper structure and easily penetrates into the skin without any bending or failure</a:t>
            </a:r>
            <a:endParaRPr lang="en-IN" dirty="0">
              <a:solidFill>
                <a:srgbClr val="0000CC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103" y="3639870"/>
            <a:ext cx="770155" cy="11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573" y="1708990"/>
            <a:ext cx="844365" cy="115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7231899" y="1110538"/>
            <a:ext cx="4836013" cy="3663979"/>
            <a:chOff x="2778508" y="1504063"/>
            <a:chExt cx="5058821" cy="3760267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91" t="8937" r="10590" b="4397"/>
            <a:stretch/>
          </p:blipFill>
          <p:spPr>
            <a:xfrm>
              <a:off x="2778508" y="1504063"/>
              <a:ext cx="5058821" cy="376026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068903" y="4284646"/>
              <a:ext cx="513780" cy="442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(b)</a:t>
              </a:r>
              <a:endParaRPr lang="en-I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93848" y="1133035"/>
            <a:ext cx="5052854" cy="3731797"/>
            <a:chOff x="224165" y="113313"/>
            <a:chExt cx="4763570" cy="344159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1" t="8510" r="12560" b="3972"/>
            <a:stretch/>
          </p:blipFill>
          <p:spPr>
            <a:xfrm>
              <a:off x="224165" y="113313"/>
              <a:ext cx="4763570" cy="344159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10784" y="2432676"/>
              <a:ext cx="506260" cy="4009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en-IN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0" y="-39188"/>
            <a:ext cx="12192000" cy="1024479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IN" sz="3600" b="1" dirty="0">
                <a:cs typeface="Times New Roman" panose="02020603050405020304" pitchFamily="18" charset="0"/>
              </a:rPr>
              <a:t>Variation of maximum stress with the length of</a:t>
            </a:r>
            <a:br>
              <a:rPr lang="en-IN" sz="3600" b="1" dirty="0">
                <a:cs typeface="Times New Roman" panose="02020603050405020304" pitchFamily="18" charset="0"/>
              </a:rPr>
            </a:br>
            <a:r>
              <a:rPr lang="en-IN" sz="3600" b="1" dirty="0">
                <a:cs typeface="Times New Roman" panose="02020603050405020304" pitchFamily="18" charset="0"/>
              </a:rPr>
              <a:t> microneedle under different loading condition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8273" y="1231425"/>
            <a:ext cx="1247468" cy="1793757"/>
            <a:chOff x="-82963" y="453776"/>
            <a:chExt cx="1415124" cy="2772929"/>
          </a:xfrm>
        </p:grpSpPr>
        <p:sp>
          <p:nvSpPr>
            <p:cNvPr id="22" name="Cube 21"/>
            <p:cNvSpPr/>
            <p:nvPr/>
          </p:nvSpPr>
          <p:spPr>
            <a:xfrm>
              <a:off x="430308" y="2485064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713580" y="1540605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4" name="Oval 23"/>
            <p:cNvSpPr/>
            <p:nvPr/>
          </p:nvSpPr>
          <p:spPr>
            <a:xfrm>
              <a:off x="316877" y="2708896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5" name="Down Arrow 24"/>
            <p:cNvSpPr/>
            <p:nvPr/>
          </p:nvSpPr>
          <p:spPr>
            <a:xfrm>
              <a:off x="712298" y="1151010"/>
              <a:ext cx="268885" cy="455316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82963" y="962459"/>
              <a:ext cx="620063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Pressure </a:t>
              </a:r>
            </a:p>
            <a:p>
              <a:r>
                <a:rPr lang="en-IN" sz="1400" b="1" dirty="0"/>
                <a:t>at tip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4731" y="2942981"/>
              <a:ext cx="68876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5963" y="453776"/>
              <a:ext cx="89289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Axial Loading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2567" y="3265735"/>
            <a:ext cx="963835" cy="1599098"/>
            <a:chOff x="270153" y="3588533"/>
            <a:chExt cx="1265909" cy="2143361"/>
          </a:xfrm>
        </p:grpSpPr>
        <p:sp>
          <p:nvSpPr>
            <p:cNvPr id="30" name="Cube 29"/>
            <p:cNvSpPr/>
            <p:nvPr/>
          </p:nvSpPr>
          <p:spPr>
            <a:xfrm>
              <a:off x="353938" y="5034466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1" name="Isosceles Triangle 30"/>
            <p:cNvSpPr/>
            <p:nvPr/>
          </p:nvSpPr>
          <p:spPr>
            <a:xfrm>
              <a:off x="637211" y="4090007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2" name="Oval 31"/>
            <p:cNvSpPr/>
            <p:nvPr/>
          </p:nvSpPr>
          <p:spPr>
            <a:xfrm>
              <a:off x="270153" y="5238899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Down Arrow 32"/>
            <p:cNvSpPr/>
            <p:nvPr/>
          </p:nvSpPr>
          <p:spPr>
            <a:xfrm rot="16200000">
              <a:off x="964402" y="4022611"/>
              <a:ext cx="98215" cy="454698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4506" y="5482769"/>
              <a:ext cx="74909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84916" y="3847487"/>
              <a:ext cx="75114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Total force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6760" y="3588533"/>
              <a:ext cx="1149784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 Loading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2882468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FE4F2-EAEB-41B0-AB4C-074179655CFE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622" y="1048417"/>
            <a:ext cx="4920112" cy="34654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249" y="1048417"/>
            <a:ext cx="4728260" cy="355960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873183" y="4864833"/>
            <a:ext cx="872500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>
                <a:solidFill>
                  <a:srgbClr val="000000"/>
                </a:solidFill>
                <a:cs typeface="Times New Roman" panose="02020603050405020304" pitchFamily="18" charset="0"/>
              </a:rPr>
              <a:t>Inference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</a:rPr>
              <a:t>base diameter of the microneedle is investigated with the variation from 150 to 300 μm</a:t>
            </a: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  <a:defRPr/>
            </a:pPr>
            <a:r>
              <a:rPr lang="en-US" dirty="0">
                <a:solidFill>
                  <a:srgbClr val="0000CC"/>
                </a:solidFill>
                <a:cs typeface="Times New Roman" panose="02020603050405020304" pitchFamily="18" charset="0"/>
              </a:rPr>
              <a:t>Base radius increasing will decrease the stresses and deflections and enhancing the stability of the structure with increased penetration percentage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b="1" i="1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-39188"/>
            <a:ext cx="12192000" cy="1024479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IN" sz="3600" b="1" dirty="0">
                <a:cs typeface="Times New Roman" panose="02020603050405020304" pitchFamily="18" charset="0"/>
              </a:rPr>
              <a:t>Variation of maximum stress with the base width of</a:t>
            </a:r>
            <a:br>
              <a:rPr lang="en-IN" sz="3600" b="1" dirty="0">
                <a:cs typeface="Times New Roman" panose="02020603050405020304" pitchFamily="18" charset="0"/>
              </a:rPr>
            </a:br>
            <a:r>
              <a:rPr lang="en-IN" sz="3600" b="1" dirty="0">
                <a:cs typeface="Times New Roman" panose="02020603050405020304" pitchFamily="18" charset="0"/>
              </a:rPr>
              <a:t> microneedle under different loading condition</a:t>
            </a:r>
          </a:p>
        </p:txBody>
      </p:sp>
      <p:pic>
        <p:nvPicPr>
          <p:cNvPr id="1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111" y="4737153"/>
            <a:ext cx="770155" cy="113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825" y="2113940"/>
            <a:ext cx="844365" cy="1155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100525" y="1546476"/>
            <a:ext cx="1273678" cy="1883656"/>
            <a:chOff x="-82963" y="314803"/>
            <a:chExt cx="1444856" cy="2911902"/>
          </a:xfrm>
        </p:grpSpPr>
        <p:sp>
          <p:nvSpPr>
            <p:cNvPr id="16" name="Cube 15"/>
            <p:cNvSpPr/>
            <p:nvPr/>
          </p:nvSpPr>
          <p:spPr>
            <a:xfrm>
              <a:off x="430308" y="2485064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713580" y="1540605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8" name="Oval 17"/>
            <p:cNvSpPr/>
            <p:nvPr/>
          </p:nvSpPr>
          <p:spPr>
            <a:xfrm>
              <a:off x="316877" y="2708896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Down Arrow 18"/>
            <p:cNvSpPr/>
            <p:nvPr/>
          </p:nvSpPr>
          <p:spPr>
            <a:xfrm>
              <a:off x="712298" y="1151010"/>
              <a:ext cx="268885" cy="455316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-82963" y="962459"/>
              <a:ext cx="620063" cy="482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Pressure </a:t>
              </a:r>
            </a:p>
            <a:p>
              <a:r>
                <a:rPr lang="en-IN" sz="1400" b="1" dirty="0"/>
                <a:t>at tip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4731" y="2942981"/>
              <a:ext cx="68876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68998" y="314803"/>
              <a:ext cx="892895" cy="2837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Axial Loading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41575" y="4161435"/>
            <a:ext cx="1015853" cy="1800682"/>
            <a:chOff x="270153" y="3318339"/>
            <a:chExt cx="1334230" cy="2413555"/>
          </a:xfrm>
        </p:grpSpPr>
        <p:sp>
          <p:nvSpPr>
            <p:cNvPr id="25" name="Cube 24"/>
            <p:cNvSpPr/>
            <p:nvPr/>
          </p:nvSpPr>
          <p:spPr>
            <a:xfrm>
              <a:off x="353938" y="5034466"/>
              <a:ext cx="873420" cy="353215"/>
            </a:xfrm>
            <a:prstGeom prst="cub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637211" y="4090007"/>
              <a:ext cx="267602" cy="1017690"/>
            </a:xfrm>
            <a:prstGeom prst="triangl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7" name="Oval 26"/>
            <p:cNvSpPr/>
            <p:nvPr/>
          </p:nvSpPr>
          <p:spPr>
            <a:xfrm>
              <a:off x="270153" y="5238899"/>
              <a:ext cx="1015284" cy="202363"/>
            </a:xfrm>
            <a:prstGeom prst="ellipse">
              <a:avLst/>
            </a:prstGeom>
            <a:noFill/>
            <a:ln w="3810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8" name="Down Arrow 27"/>
            <p:cNvSpPr/>
            <p:nvPr/>
          </p:nvSpPr>
          <p:spPr>
            <a:xfrm rot="16200000">
              <a:off x="964402" y="4022611"/>
              <a:ext cx="98215" cy="454698"/>
            </a:xfrm>
            <a:prstGeom prst="downArrow">
              <a:avLst/>
            </a:prstGeom>
            <a:noFill/>
            <a:ln w="57150"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54506" y="5482769"/>
              <a:ext cx="74909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Fixed base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4916" y="3847487"/>
              <a:ext cx="751146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dirty="0"/>
                <a:t>Total force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54599" y="3318339"/>
              <a:ext cx="1149784" cy="24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Bending Loading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>
                <a:solidFill>
                  <a:prstClr val="black">
                    <a:tint val="75000"/>
                  </a:prstClr>
                </a:solidFill>
              </a:rPr>
              <a:t>COMSOL Conference 2023</a:t>
            </a:r>
          </a:p>
        </p:txBody>
      </p:sp>
    </p:spTree>
    <p:extLst>
      <p:ext uri="{BB962C8B-B14F-4D97-AF65-F5344CB8AC3E}">
        <p14:creationId xmlns:p14="http://schemas.microsoft.com/office/powerpoint/2010/main" val="1331868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1819</Words>
  <Application>Microsoft Office PowerPoint</Application>
  <PresentationFormat>Widescreen</PresentationFormat>
  <Paragraphs>228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1_Office Theme</vt:lpstr>
      <vt:lpstr> Mechanical Stability And Flow Analysis of Hollow Microneedle Array For Transdermal Drug Delivery</vt:lpstr>
      <vt:lpstr>Presentation Outline</vt:lpstr>
      <vt:lpstr>Microneedle for Transdermal Drug Delivery</vt:lpstr>
      <vt:lpstr>Hollow Microneedle for Transdermal Drug Delivery</vt:lpstr>
      <vt:lpstr>Hollow Microneedle for Transdermal Drug Delivery</vt:lpstr>
      <vt:lpstr>Hollow Microneedle Specification</vt:lpstr>
      <vt:lpstr>Structural Analysis of Hollow Microneedle</vt:lpstr>
      <vt:lpstr>Variation of maximum stress with the length of  microneedle under different loading condition</vt:lpstr>
      <vt:lpstr>Variation of maximum stress with the base width of  microneedle under different loading condition</vt:lpstr>
      <vt:lpstr>Variation of maximum stress with the tip width of  microneedle under different loading condition</vt:lpstr>
      <vt:lpstr>Structural Analysis of Hollow Microneedle</vt:lpstr>
      <vt:lpstr>Microfluidic Analysis of Hollow Microneedle</vt:lpstr>
      <vt:lpstr>Microfluidic Analysis of Hollow Microneedle</vt:lpstr>
      <vt:lpstr>Skin Insertion analysis of Hollow Microneedle</vt:lpstr>
      <vt:lpstr>Skin Insertion Analysis of Hollow Microneedle</vt:lpstr>
      <vt:lpstr>Conclusion</vt:lpstr>
      <vt:lpstr>Conclusion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gowthami</dc:creator>
  <cp:lastModifiedBy>Anties K. Martin</cp:lastModifiedBy>
  <cp:revision>133</cp:revision>
  <dcterms:created xsi:type="dcterms:W3CDTF">2023-07-12T04:53:11Z</dcterms:created>
  <dcterms:modified xsi:type="dcterms:W3CDTF">2023-12-21T03:54:07Z</dcterms:modified>
</cp:coreProperties>
</file>