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0" r:id="rId1"/>
  </p:sldMasterIdLst>
  <p:sldIdLst>
    <p:sldId id="256" r:id="rId2"/>
  </p:sldIdLst>
  <p:sldSz cx="32918400" cy="43891200"/>
  <p:notesSz cx="6858000" cy="9144000"/>
  <p:custDataLst>
    <p:tags r:id="rId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824" userDrawn="1">
          <p15:clr>
            <a:srgbClr val="A4A3A4"/>
          </p15:clr>
        </p15:guide>
        <p15:guide id="2" pos="1036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8CCAF6"/>
    <a:srgbClr val="EBF5FF"/>
    <a:srgbClr val="8CBBF6"/>
    <a:srgbClr val="7094DD"/>
    <a:srgbClr val="0625B4"/>
    <a:srgbClr val="F48A16"/>
    <a:srgbClr val="091C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p:scale>
          <a:sx n="37" d="100"/>
          <a:sy n="37" d="100"/>
        </p:scale>
        <p:origin x="1014" y="24"/>
      </p:cViewPr>
      <p:guideLst>
        <p:guide orient="horz" pos="13824"/>
        <p:guide pos="1036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zh-CN" altLang="en-US"/>
              <a:t>单击此处编辑母版标题样式</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pPr>
              <a:defRPr/>
            </a:pPr>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2CF954CB-1C65-4A87-946A-6D2EF2EA8484}" type="slidenum">
              <a:rPr lang="zh-CN" altLang="en-US" smtClean="0"/>
              <a:pPr>
                <a:defRPr/>
              </a:pPr>
              <a:t>‹#›</a:t>
            </a:fld>
            <a:endParaRPr lang="zh-CN" altLang="en-US"/>
          </a:p>
        </p:txBody>
      </p:sp>
    </p:spTree>
    <p:extLst>
      <p:ext uri="{BB962C8B-B14F-4D97-AF65-F5344CB8AC3E}">
        <p14:creationId xmlns:p14="http://schemas.microsoft.com/office/powerpoint/2010/main" val="4091587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pPr>
              <a:defRPr/>
            </a:pPr>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2CF954CB-1C65-4A87-946A-6D2EF2EA8484}" type="slidenum">
              <a:rPr lang="zh-CN" altLang="en-US" smtClean="0"/>
              <a:pPr>
                <a:defRPr/>
              </a:pPr>
              <a:t>‹#›</a:t>
            </a:fld>
            <a:endParaRPr lang="zh-CN" altLang="en-US"/>
          </a:p>
        </p:txBody>
      </p:sp>
    </p:spTree>
    <p:extLst>
      <p:ext uri="{BB962C8B-B14F-4D97-AF65-F5344CB8AC3E}">
        <p14:creationId xmlns:p14="http://schemas.microsoft.com/office/powerpoint/2010/main" val="4231485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pPr>
              <a:defRPr/>
            </a:pPr>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2CF954CB-1C65-4A87-946A-6D2EF2EA8484}" type="slidenum">
              <a:rPr lang="zh-CN" altLang="en-US" smtClean="0"/>
              <a:pPr>
                <a:defRPr/>
              </a:pPr>
              <a:t>‹#›</a:t>
            </a:fld>
            <a:endParaRPr lang="zh-CN" altLang="en-US"/>
          </a:p>
        </p:txBody>
      </p:sp>
    </p:spTree>
    <p:extLst>
      <p:ext uri="{BB962C8B-B14F-4D97-AF65-F5344CB8AC3E}">
        <p14:creationId xmlns:p14="http://schemas.microsoft.com/office/powerpoint/2010/main" val="3797148551"/>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pPr>
              <a:defRPr/>
            </a:pPr>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2CF954CB-1C65-4A87-946A-6D2EF2EA8484}" type="slidenum">
              <a:rPr lang="zh-CN" altLang="en-US" smtClean="0"/>
              <a:pPr>
                <a:defRPr/>
              </a:pPr>
              <a:t>‹#›</a:t>
            </a:fld>
            <a:endParaRPr lang="zh-CN" altLang="en-US"/>
          </a:p>
        </p:txBody>
      </p:sp>
    </p:spTree>
    <p:extLst>
      <p:ext uri="{BB962C8B-B14F-4D97-AF65-F5344CB8AC3E}">
        <p14:creationId xmlns:p14="http://schemas.microsoft.com/office/powerpoint/2010/main" val="4274338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zh-CN" altLang="en-US"/>
              <a:t>单击此处编辑母版标题样式</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pPr>
              <a:defRPr/>
            </a:pPr>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2CF954CB-1C65-4A87-946A-6D2EF2EA8484}" type="slidenum">
              <a:rPr lang="zh-CN" altLang="en-US" smtClean="0"/>
              <a:pPr>
                <a:defRPr/>
              </a:pPr>
              <a:t>‹#›</a:t>
            </a:fld>
            <a:endParaRPr lang="zh-CN" altLang="en-US"/>
          </a:p>
        </p:txBody>
      </p:sp>
    </p:spTree>
    <p:extLst>
      <p:ext uri="{BB962C8B-B14F-4D97-AF65-F5344CB8AC3E}">
        <p14:creationId xmlns:p14="http://schemas.microsoft.com/office/powerpoint/2010/main" val="2350076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pPr>
              <a:defRPr/>
            </a:pPr>
            <a:endParaRPr lang="zh-CN" alt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pPr>
              <a:defRPr/>
            </a:pPr>
            <a:fld id="{2CF954CB-1C65-4A87-946A-6D2EF2EA8484}" type="slidenum">
              <a:rPr lang="zh-CN" altLang="en-US" smtClean="0"/>
              <a:pPr>
                <a:defRPr/>
              </a:pPr>
              <a:t>‹#›</a:t>
            </a:fld>
            <a:endParaRPr lang="zh-CN" altLang="en-US"/>
          </a:p>
        </p:txBody>
      </p:sp>
    </p:spTree>
    <p:extLst>
      <p:ext uri="{BB962C8B-B14F-4D97-AF65-F5344CB8AC3E}">
        <p14:creationId xmlns:p14="http://schemas.microsoft.com/office/powerpoint/2010/main" val="3525273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zh-CN" altLang="en-US"/>
              <a:t>单击此处编辑母版文本样式</a:t>
            </a:r>
          </a:p>
        </p:txBody>
      </p:sp>
      <p:sp>
        <p:nvSpPr>
          <p:cNvPr id="4" name="Content Placeholder 3"/>
          <p:cNvSpPr>
            <a:spLocks noGrp="1"/>
          </p:cNvSpPr>
          <p:nvPr>
            <p:ph sz="half" idx="2"/>
          </p:nvPr>
        </p:nvSpPr>
        <p:spPr>
          <a:xfrm>
            <a:off x="2267431" y="16032480"/>
            <a:ext cx="13926024" cy="235813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zh-CN" altLang="en-US"/>
              <a:t>单击此处编辑母版文本样式</a:t>
            </a:r>
          </a:p>
        </p:txBody>
      </p:sp>
      <p:sp>
        <p:nvSpPr>
          <p:cNvPr id="6" name="Content Placeholder 5"/>
          <p:cNvSpPr>
            <a:spLocks noGrp="1"/>
          </p:cNvSpPr>
          <p:nvPr>
            <p:ph sz="quarter" idx="4"/>
          </p:nvPr>
        </p:nvSpPr>
        <p:spPr>
          <a:xfrm>
            <a:off x="16664942" y="16032480"/>
            <a:ext cx="13994608" cy="23581363"/>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pPr>
              <a:defRPr/>
            </a:pPr>
            <a:endParaRPr lang="zh-CN" altLang="en-US"/>
          </a:p>
        </p:txBody>
      </p:sp>
      <p:sp>
        <p:nvSpPr>
          <p:cNvPr id="8" name="Footer Placeholder 7"/>
          <p:cNvSpPr>
            <a:spLocks noGrp="1"/>
          </p:cNvSpPr>
          <p:nvPr>
            <p:ph type="ftr" sz="quarter" idx="11"/>
          </p:nvPr>
        </p:nvSpPr>
        <p:spPr/>
        <p:txBody>
          <a:bodyPr/>
          <a:lstStyle/>
          <a:p>
            <a:pPr>
              <a:defRPr/>
            </a:pPr>
            <a:endParaRPr lang="zh-CN" altLang="en-US"/>
          </a:p>
        </p:txBody>
      </p:sp>
      <p:sp>
        <p:nvSpPr>
          <p:cNvPr id="9" name="Slide Number Placeholder 8"/>
          <p:cNvSpPr>
            <a:spLocks noGrp="1"/>
          </p:cNvSpPr>
          <p:nvPr>
            <p:ph type="sldNum" sz="quarter" idx="12"/>
          </p:nvPr>
        </p:nvSpPr>
        <p:spPr/>
        <p:txBody>
          <a:bodyPr/>
          <a:lstStyle/>
          <a:p>
            <a:pPr>
              <a:defRPr/>
            </a:pPr>
            <a:fld id="{2CF954CB-1C65-4A87-946A-6D2EF2EA8484}" type="slidenum">
              <a:rPr lang="zh-CN" altLang="en-US" smtClean="0"/>
              <a:pPr>
                <a:defRPr/>
              </a:pPr>
              <a:t>‹#›</a:t>
            </a:fld>
            <a:endParaRPr lang="zh-CN" altLang="en-US"/>
          </a:p>
        </p:txBody>
      </p:sp>
    </p:spTree>
    <p:extLst>
      <p:ext uri="{BB962C8B-B14F-4D97-AF65-F5344CB8AC3E}">
        <p14:creationId xmlns:p14="http://schemas.microsoft.com/office/powerpoint/2010/main" val="2709397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pPr>
              <a:defRPr/>
            </a:pPr>
            <a:endParaRPr lang="zh-CN" altLang="en-US"/>
          </a:p>
        </p:txBody>
      </p:sp>
      <p:sp>
        <p:nvSpPr>
          <p:cNvPr id="4" name="Footer Placeholder 3"/>
          <p:cNvSpPr>
            <a:spLocks noGrp="1"/>
          </p:cNvSpPr>
          <p:nvPr>
            <p:ph type="ftr" sz="quarter" idx="11"/>
          </p:nvPr>
        </p:nvSpPr>
        <p:spPr/>
        <p:txBody>
          <a:bodyPr/>
          <a:lstStyle/>
          <a:p>
            <a:pPr>
              <a:defRPr/>
            </a:pPr>
            <a:endParaRPr lang="zh-CN" altLang="en-US"/>
          </a:p>
        </p:txBody>
      </p:sp>
      <p:sp>
        <p:nvSpPr>
          <p:cNvPr id="5" name="Slide Number Placeholder 4"/>
          <p:cNvSpPr>
            <a:spLocks noGrp="1"/>
          </p:cNvSpPr>
          <p:nvPr>
            <p:ph type="sldNum" sz="quarter" idx="12"/>
          </p:nvPr>
        </p:nvSpPr>
        <p:spPr/>
        <p:txBody>
          <a:bodyPr/>
          <a:lstStyle/>
          <a:p>
            <a:pPr>
              <a:defRPr/>
            </a:pPr>
            <a:fld id="{2CF954CB-1C65-4A87-946A-6D2EF2EA8484}" type="slidenum">
              <a:rPr lang="zh-CN" altLang="en-US" smtClean="0"/>
              <a:pPr>
                <a:defRPr/>
              </a:pPr>
              <a:t>‹#›</a:t>
            </a:fld>
            <a:endParaRPr lang="zh-CN" altLang="en-US"/>
          </a:p>
        </p:txBody>
      </p:sp>
    </p:spTree>
    <p:extLst>
      <p:ext uri="{BB962C8B-B14F-4D97-AF65-F5344CB8AC3E}">
        <p14:creationId xmlns:p14="http://schemas.microsoft.com/office/powerpoint/2010/main" val="1812228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zh-CN" altLang="en-US"/>
          </a:p>
        </p:txBody>
      </p:sp>
      <p:sp>
        <p:nvSpPr>
          <p:cNvPr id="3" name="Footer Placeholder 2"/>
          <p:cNvSpPr>
            <a:spLocks noGrp="1"/>
          </p:cNvSpPr>
          <p:nvPr>
            <p:ph type="ftr" sz="quarter" idx="11"/>
          </p:nvPr>
        </p:nvSpPr>
        <p:spPr/>
        <p:txBody>
          <a:bodyPr/>
          <a:lstStyle/>
          <a:p>
            <a:pPr>
              <a:defRPr/>
            </a:pPr>
            <a:endParaRPr lang="zh-CN" altLang="en-US"/>
          </a:p>
        </p:txBody>
      </p:sp>
      <p:sp>
        <p:nvSpPr>
          <p:cNvPr id="4" name="Slide Number Placeholder 3"/>
          <p:cNvSpPr>
            <a:spLocks noGrp="1"/>
          </p:cNvSpPr>
          <p:nvPr>
            <p:ph type="sldNum" sz="quarter" idx="12"/>
          </p:nvPr>
        </p:nvSpPr>
        <p:spPr/>
        <p:txBody>
          <a:bodyPr/>
          <a:lstStyle/>
          <a:p>
            <a:pPr>
              <a:defRPr/>
            </a:pPr>
            <a:fld id="{2CF954CB-1C65-4A87-946A-6D2EF2EA8484}" type="slidenum">
              <a:rPr lang="zh-CN" altLang="en-US" smtClean="0"/>
              <a:pPr>
                <a:defRPr/>
              </a:pPr>
              <a:t>‹#›</a:t>
            </a:fld>
            <a:endParaRPr lang="zh-CN" altLang="en-US"/>
          </a:p>
        </p:txBody>
      </p:sp>
    </p:spTree>
    <p:extLst>
      <p:ext uri="{BB962C8B-B14F-4D97-AF65-F5344CB8AC3E}">
        <p14:creationId xmlns:p14="http://schemas.microsoft.com/office/powerpoint/2010/main" val="2711090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zh-CN" altLang="en-US"/>
              <a:t>单击此处编辑母版标题样式</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pPr>
              <a:defRPr/>
            </a:pPr>
            <a:endParaRPr lang="zh-CN" alt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pPr>
              <a:defRPr/>
            </a:pPr>
            <a:fld id="{2CF954CB-1C65-4A87-946A-6D2EF2EA8484}" type="slidenum">
              <a:rPr lang="zh-CN" altLang="en-US" smtClean="0"/>
              <a:pPr>
                <a:defRPr/>
              </a:pPr>
              <a:t>‹#›</a:t>
            </a:fld>
            <a:endParaRPr lang="zh-CN" altLang="en-US"/>
          </a:p>
        </p:txBody>
      </p:sp>
    </p:spTree>
    <p:extLst>
      <p:ext uri="{BB962C8B-B14F-4D97-AF65-F5344CB8AC3E}">
        <p14:creationId xmlns:p14="http://schemas.microsoft.com/office/powerpoint/2010/main" val="391799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zh-CN" altLang="en-US"/>
              <a:t>单击图标添加图片</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pPr>
              <a:defRPr/>
            </a:pPr>
            <a:endParaRPr lang="zh-CN" alt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pPr>
              <a:defRPr/>
            </a:pPr>
            <a:fld id="{2CF954CB-1C65-4A87-946A-6D2EF2EA8484}" type="slidenum">
              <a:rPr lang="zh-CN" altLang="en-US" smtClean="0"/>
              <a:pPr>
                <a:defRPr/>
              </a:pPr>
              <a:t>‹#›</a:t>
            </a:fld>
            <a:endParaRPr lang="zh-CN" altLang="en-US"/>
          </a:p>
        </p:txBody>
      </p:sp>
    </p:spTree>
    <p:extLst>
      <p:ext uri="{BB962C8B-B14F-4D97-AF65-F5344CB8AC3E}">
        <p14:creationId xmlns:p14="http://schemas.microsoft.com/office/powerpoint/2010/main" val="2731751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pPr>
              <a:defRPr/>
            </a:pPr>
            <a:endParaRPr lang="zh-CN" alt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pPr>
              <a:defRPr/>
            </a:pPr>
            <a:endParaRPr lang="zh-CN" alt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pPr>
              <a:defRPr/>
            </a:pPr>
            <a:fld id="{2CF954CB-1C65-4A87-946A-6D2EF2EA8484}" type="slidenum">
              <a:rPr lang="zh-CN" altLang="en-US" smtClean="0"/>
              <a:pPr>
                <a:defRPr/>
              </a:pPr>
              <a:t>‹#›</a:t>
            </a:fld>
            <a:endParaRPr lang="zh-CN" altLang="en-US"/>
          </a:p>
        </p:txBody>
      </p:sp>
    </p:spTree>
    <p:extLst>
      <p:ext uri="{BB962C8B-B14F-4D97-AF65-F5344CB8AC3E}">
        <p14:creationId xmlns:p14="http://schemas.microsoft.com/office/powerpoint/2010/main" val="14760986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AutoShape 50"/>
          <p:cNvSpPr/>
          <p:nvPr/>
        </p:nvSpPr>
        <p:spPr>
          <a:xfrm>
            <a:off x="16785820" y="8734838"/>
            <a:ext cx="15489019" cy="32652266"/>
          </a:xfrm>
          <a:prstGeom prst="roundRect">
            <a:avLst>
              <a:gd name="adj" fmla="val 7000"/>
            </a:avLst>
          </a:prstGeom>
          <a:solidFill>
            <a:schemeClr val="bg1"/>
          </a:solidFill>
          <a:ln w="9525" cap="flat" cmpd="sng">
            <a:noFill/>
            <a:prstDash val="solid"/>
            <a:headEnd type="none" w="med" len="med"/>
            <a:tailEnd type="none" w="med" len="med"/>
          </a:ln>
        </p:spPr>
        <p:txBody>
          <a:bodyPr wrap="none" lIns="160039" tIns="80019" rIns="160039" bIns="80019" anchor="ctr" anchorCtr="0"/>
          <a:lstStyle/>
          <a:p>
            <a:pPr eaLnBrk="1" hangingPunct="1"/>
            <a:endParaRPr lang="en-US" altLang="zh-CN" sz="8636" dirty="0">
              <a:latin typeface="Calibri" panose="020F0502020204030204" pitchFamily="34" charset="0"/>
            </a:endParaRPr>
          </a:p>
        </p:txBody>
      </p:sp>
      <p:sp>
        <p:nvSpPr>
          <p:cNvPr id="2052" name="AutoShape 4"/>
          <p:cNvSpPr/>
          <p:nvPr/>
        </p:nvSpPr>
        <p:spPr>
          <a:xfrm>
            <a:off x="570979" y="8696128"/>
            <a:ext cx="15490632" cy="32690976"/>
          </a:xfrm>
          <a:prstGeom prst="roundRect">
            <a:avLst>
              <a:gd name="adj" fmla="val 7000"/>
            </a:avLst>
          </a:prstGeom>
          <a:solidFill>
            <a:schemeClr val="bg1"/>
          </a:solidFill>
          <a:ln w="9525" cap="flat" cmpd="sng">
            <a:noFill/>
            <a:prstDash val="solid"/>
            <a:headEnd type="none" w="med" len="med"/>
            <a:tailEnd type="none" w="med" len="med"/>
          </a:ln>
        </p:spPr>
        <p:txBody>
          <a:bodyPr wrap="none" lIns="160039" tIns="80019" rIns="160039" bIns="80019" anchor="ctr" anchorCtr="0"/>
          <a:lstStyle/>
          <a:p>
            <a:pPr eaLnBrk="1" hangingPunct="1"/>
            <a:endParaRPr lang="en-US" altLang="zh-CN" sz="8636" dirty="0">
              <a:latin typeface="Calibri" panose="020F0502020204030204" pitchFamily="34" charset="0"/>
            </a:endParaRPr>
          </a:p>
        </p:txBody>
      </p:sp>
      <p:sp>
        <p:nvSpPr>
          <p:cNvPr id="2053" name="Text Box 9"/>
          <p:cNvSpPr txBox="1"/>
          <p:nvPr/>
        </p:nvSpPr>
        <p:spPr>
          <a:xfrm>
            <a:off x="790337" y="10670593"/>
            <a:ext cx="14994655" cy="11707055"/>
          </a:xfrm>
          <a:prstGeom prst="rect">
            <a:avLst/>
          </a:prstGeom>
          <a:noFill/>
          <a:ln w="9525">
            <a:noFill/>
          </a:ln>
        </p:spPr>
        <p:txBody>
          <a:bodyPr wrap="square" lIns="91446" tIns="45722" rIns="91446" bIns="45722">
            <a:spAutoFit/>
          </a:bodyPr>
          <a:lstStyle/>
          <a:p>
            <a:pPr algn="just"/>
            <a:r>
              <a:rPr lang="en-US" altLang="zh-SG" sz="3600" dirty="0">
                <a:solidFill>
                  <a:srgbClr val="000000"/>
                </a:solidFill>
                <a:effectLst/>
                <a:cs typeface="Times New Roman" panose="02020603050405020304" pitchFamily="18" charset="0"/>
              </a:rPr>
              <a:t>As the demand for energy and environmental sustainability increases, there is an urgent need to explore novel battery technologies to further improve energy and power densities.</a:t>
            </a:r>
            <a:r>
              <a:rPr lang="en-US" altLang="zh-SG" sz="3600" dirty="0">
                <a:solidFill>
                  <a:srgbClr val="231F20"/>
                </a:solidFill>
                <a:cs typeface="Times New Roman" panose="02020603050405020304" pitchFamily="18" charset="0"/>
              </a:rPr>
              <a:t> </a:t>
            </a:r>
            <a:r>
              <a:rPr lang="en-US" altLang="zh-SG" sz="3600" dirty="0">
                <a:solidFill>
                  <a:srgbClr val="000000"/>
                </a:solidFill>
                <a:effectLst/>
                <a:cs typeface="Times New Roman" panose="02020603050405020304" pitchFamily="18" charset="0"/>
              </a:rPr>
              <a:t>Electrode structural engineering provides a universal and feasible approach to further improve energy density.</a:t>
            </a:r>
            <a:r>
              <a:rPr lang="en-US" altLang="zh-SG" sz="3600" dirty="0">
                <a:solidFill>
                  <a:srgbClr val="231F20"/>
                </a:solidFill>
                <a:effectLst/>
                <a:cs typeface="Times New Roman" panose="02020603050405020304" pitchFamily="18" charset="0"/>
              </a:rPr>
              <a:t> </a:t>
            </a:r>
            <a:r>
              <a:rPr lang="en-US" altLang="zh-SG" sz="3600" dirty="0">
                <a:solidFill>
                  <a:srgbClr val="000000"/>
                </a:solidFill>
                <a:effectLst/>
                <a:cs typeface="Times New Roman" panose="02020603050405020304" pitchFamily="18" charset="0"/>
              </a:rPr>
              <a:t>Among them, increasing electrode thickness is the most direct method. However increasing the electrode thickness usually results in severe performance degradation.</a:t>
            </a:r>
            <a:r>
              <a:rPr lang="en-US" altLang="zh-SG" sz="1800" b="1" dirty="0">
                <a:solidFill>
                  <a:srgbClr val="000000"/>
                </a:solidFill>
                <a:effectLst/>
              </a:rPr>
              <a:t> </a:t>
            </a:r>
            <a:r>
              <a:rPr lang="en-US" altLang="zh-SG" sz="3600" dirty="0">
                <a:solidFill>
                  <a:srgbClr val="000000"/>
                </a:solidFill>
                <a:effectLst/>
                <a:cs typeface="Times New Roman" panose="02020603050405020304" pitchFamily="18" charset="0"/>
              </a:rPr>
              <a:t>Traditionally, kinetic effects are considered in constructing thick electrodes, such as decreasing the tortuosity to facilitate ion transport. </a:t>
            </a:r>
          </a:p>
          <a:p>
            <a:pPr algn="just"/>
            <a:endParaRPr lang="en-US" altLang="zh-SG" sz="3600" dirty="0">
              <a:solidFill>
                <a:srgbClr val="000000"/>
              </a:solidFill>
              <a:cs typeface="Times New Roman" panose="02020603050405020304" pitchFamily="18" charset="0"/>
            </a:endParaRPr>
          </a:p>
          <a:p>
            <a:pPr algn="just"/>
            <a:r>
              <a:rPr lang="en-US" altLang="zh-SG" sz="3600" dirty="0">
                <a:solidFill>
                  <a:srgbClr val="000000"/>
                </a:solidFill>
                <a:effectLst/>
                <a:cs typeface="Times New Roman" panose="02020603050405020304" pitchFamily="18" charset="0"/>
              </a:rPr>
              <a:t>Indeed, electrode processes are related to both kinetics and thermodynamics, but the influence of thermodynamics has long been neglected. Electrode materials with tilted equilibrium potentials tend to exhibit better multiplicative performance. Chen et al. also observed the phenomenon of fluctuating Li+ concentration and emphasized the influence of this thermodynamic factor on the electrode process. This inspired us to develop a new approach to prepare high-performance thick electrodes by altering the thermodynamic properties, e.g., through atomic doping interfacial engineering, and material blending [50]. These studies have shown that in addition to improving the kinetic properties, changing the thermodynamic properties is also a method worth considering to improve the performance of electrodes.</a:t>
            </a:r>
            <a:endParaRPr lang="en-US" altLang="zh-CN" sz="3658" dirty="0"/>
          </a:p>
          <a:p>
            <a:pPr algn="just" defTabSz="612902">
              <a:lnSpc>
                <a:spcPct val="95000"/>
              </a:lnSpc>
            </a:pPr>
            <a:r>
              <a:rPr lang="en-US" altLang="zh-CN" sz="3658" dirty="0"/>
              <a:t>	</a:t>
            </a:r>
          </a:p>
        </p:txBody>
      </p:sp>
      <p:sp>
        <p:nvSpPr>
          <p:cNvPr id="2054" name="Text Box 10"/>
          <p:cNvSpPr txBox="1"/>
          <p:nvPr/>
        </p:nvSpPr>
        <p:spPr>
          <a:xfrm>
            <a:off x="3085649" y="21873592"/>
            <a:ext cx="9448576" cy="1363170"/>
          </a:xfrm>
          <a:prstGeom prst="rect">
            <a:avLst/>
          </a:prstGeom>
          <a:noFill/>
          <a:ln w="9525">
            <a:noFill/>
          </a:ln>
        </p:spPr>
        <p:txBody>
          <a:bodyPr lIns="91446" tIns="45722" rIns="91446" bIns="45722">
            <a:spAutoFit/>
          </a:bodyPr>
          <a:lstStyle/>
          <a:p>
            <a:pPr algn="ctr" eaLnBrk="1" hangingPunct="1">
              <a:spcBef>
                <a:spcPct val="50000"/>
              </a:spcBef>
            </a:pPr>
            <a:r>
              <a:rPr lang="en-US" altLang="zh-CN" sz="8000" b="1" dirty="0">
                <a:latin typeface="Calibri" panose="020F0502020204030204" pitchFamily="34" charset="0"/>
              </a:rPr>
              <a:t>Methods</a:t>
            </a:r>
          </a:p>
        </p:txBody>
      </p:sp>
      <p:sp>
        <p:nvSpPr>
          <p:cNvPr id="2056" name="AutoShape 13"/>
          <p:cNvSpPr/>
          <p:nvPr/>
        </p:nvSpPr>
        <p:spPr>
          <a:xfrm>
            <a:off x="514527" y="455906"/>
            <a:ext cx="31894186" cy="8876455"/>
          </a:xfrm>
          <a:prstGeom prst="roundRect">
            <a:avLst>
              <a:gd name="adj" fmla="val 6218"/>
            </a:avLst>
          </a:prstGeom>
          <a:gradFill rotWithShape="1">
            <a:gsLst>
              <a:gs pos="0">
                <a:srgbClr val="8CBBF6">
                  <a:alpha val="20000"/>
                </a:srgbClr>
              </a:gs>
              <a:gs pos="100000">
                <a:schemeClr val="bg1"/>
              </a:gs>
            </a:gsLst>
            <a:lin ang="5400000" scaled="1"/>
            <a:tileRect/>
          </a:gradFill>
          <a:ln w="9525" cap="flat" cmpd="sng">
            <a:noFill/>
            <a:prstDash val="solid"/>
            <a:headEnd type="none" w="med" len="med"/>
            <a:tailEnd type="none" w="med" len="med"/>
          </a:ln>
        </p:spPr>
        <p:txBody>
          <a:bodyPr wrap="none" lIns="91446" tIns="45722" rIns="91446" bIns="45722" anchor="ctr" anchorCtr="0"/>
          <a:lstStyle/>
          <a:p>
            <a:pPr eaLnBrk="1" hangingPunct="1"/>
            <a:endParaRPr lang="en-US" altLang="zh-CN" sz="8636" dirty="0">
              <a:solidFill>
                <a:schemeClr val="bg1"/>
              </a:solidFill>
              <a:latin typeface="Calibri" panose="020F0502020204030204" pitchFamily="34" charset="0"/>
            </a:endParaRPr>
          </a:p>
        </p:txBody>
      </p:sp>
      <p:pic>
        <p:nvPicPr>
          <p:cNvPr id="4" name="图片 3">
            <a:extLst>
              <a:ext uri="{FF2B5EF4-FFF2-40B4-BE49-F238E27FC236}">
                <a16:creationId xmlns:a16="http://schemas.microsoft.com/office/drawing/2014/main" id="{AC322641-5CE4-4087-B63A-A7A1283BBBDE}"/>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2624" r="30172"/>
          <a:stretch/>
        </p:blipFill>
        <p:spPr>
          <a:xfrm>
            <a:off x="28700560" y="987648"/>
            <a:ext cx="3283937" cy="3232926"/>
          </a:xfrm>
          <a:prstGeom prst="rect">
            <a:avLst/>
          </a:prstGeom>
        </p:spPr>
      </p:pic>
      <p:sp>
        <p:nvSpPr>
          <p:cNvPr id="2057" name="Text Box 14"/>
          <p:cNvSpPr txBox="1"/>
          <p:nvPr/>
        </p:nvSpPr>
        <p:spPr>
          <a:xfrm>
            <a:off x="1409528" y="1026358"/>
            <a:ext cx="27507056" cy="7669770"/>
          </a:xfrm>
          <a:prstGeom prst="rect">
            <a:avLst/>
          </a:prstGeom>
          <a:noFill/>
          <a:ln w="9525">
            <a:noFill/>
          </a:ln>
        </p:spPr>
        <p:txBody>
          <a:bodyPr wrap="square" lIns="91446" tIns="45722" rIns="91446" bIns="45722">
            <a:spAutoFit/>
          </a:bodyPr>
          <a:lstStyle/>
          <a:p>
            <a:pPr eaLnBrk="1" hangingPunct="1">
              <a:spcBef>
                <a:spcPct val="50000"/>
              </a:spcBef>
            </a:pPr>
            <a:r>
              <a:rPr lang="en-US" altLang="zh-CN" sz="8941" b="1" dirty="0">
                <a:latin typeface="Calibri" panose="020F0502020204030204" pitchFamily="34" charset="0"/>
              </a:rPr>
              <a:t>Rational Design of Thick Electrodes in Lithium-Ion Batteries by Re-understanding the Relationship Between Thermodynamics and Kinetics</a:t>
            </a:r>
          </a:p>
          <a:p>
            <a:pPr eaLnBrk="1" hangingPunct="1">
              <a:spcBef>
                <a:spcPct val="50000"/>
              </a:spcBef>
            </a:pPr>
            <a:r>
              <a:rPr lang="en-US" altLang="zh-CN" sz="6706" b="1" dirty="0">
                <a:latin typeface="Calibri" panose="020F0502020204030204" pitchFamily="34" charset="0"/>
              </a:rPr>
              <a:t>Kang Fu, </a:t>
            </a:r>
            <a:r>
              <a:rPr lang="en-US" altLang="zh-CN" sz="6706" b="1" dirty="0" err="1">
                <a:latin typeface="Calibri" panose="020F0502020204030204" pitchFamily="34" charset="0"/>
              </a:rPr>
              <a:t>Xueyan</a:t>
            </a:r>
            <a:r>
              <a:rPr lang="en-US" altLang="zh-CN" sz="6706" b="1" dirty="0">
                <a:latin typeface="Calibri" panose="020F0502020204030204" pitchFamily="34" charset="0"/>
              </a:rPr>
              <a:t> Li, Kai Sun, </a:t>
            </a:r>
            <a:r>
              <a:rPr lang="en-US" altLang="zh-CN" sz="6706" b="1" dirty="0" err="1">
                <a:latin typeface="Calibri" panose="020F0502020204030204" pitchFamily="34" charset="0"/>
              </a:rPr>
              <a:t>Zhuojun</a:t>
            </a:r>
            <a:r>
              <a:rPr lang="en-US" altLang="zh-CN" sz="6706" b="1" dirty="0">
                <a:latin typeface="Calibri" panose="020F0502020204030204" pitchFamily="34" charset="0"/>
              </a:rPr>
              <a:t> Zhang, </a:t>
            </a:r>
            <a:r>
              <a:rPr lang="en-US" altLang="zh-CN" sz="6706" b="1" dirty="0" err="1">
                <a:latin typeface="Calibri" panose="020F0502020204030204" pitchFamily="34" charset="0"/>
              </a:rPr>
              <a:t>Haosong</a:t>
            </a:r>
            <a:r>
              <a:rPr lang="en-US" altLang="zh-CN" sz="6706" b="1" dirty="0">
                <a:latin typeface="Calibri" panose="020F0502020204030204" pitchFamily="34" charset="0"/>
              </a:rPr>
              <a:t> Yang, Lili Gong,  </a:t>
            </a:r>
            <a:r>
              <a:rPr lang="en-US" altLang="zh-CN" sz="6706" b="1" dirty="0" err="1">
                <a:latin typeface="Calibri" panose="020F0502020204030204" pitchFamily="34" charset="0"/>
              </a:rPr>
              <a:t>Guangzhao</a:t>
            </a:r>
            <a:r>
              <a:rPr lang="en-US" altLang="zh-CN" sz="6706" b="1" dirty="0">
                <a:latin typeface="Calibri" panose="020F0502020204030204" pitchFamily="34" charset="0"/>
              </a:rPr>
              <a:t> Qin, Di Hu, and Peng Tan*</a:t>
            </a:r>
          </a:p>
          <a:p>
            <a:pPr eaLnBrk="1" hangingPunct="1">
              <a:spcBef>
                <a:spcPct val="50000"/>
              </a:spcBef>
            </a:pPr>
            <a:r>
              <a:rPr lang="en-US" altLang="zh-CN" sz="3600" b="1" i="1" dirty="0">
                <a:latin typeface="Calibri" panose="020F0502020204030204" pitchFamily="34" charset="0"/>
              </a:rPr>
              <a:t>Department of Thermal Science and Energy Engineering, University of Science and Technology of China (USTC), Hefei 230026, Anhui, China</a:t>
            </a:r>
            <a:endParaRPr lang="en-US" altLang="zh-CN" sz="7200" dirty="0">
              <a:latin typeface="Calibri" panose="020F0502020204030204" pitchFamily="34" charset="0"/>
            </a:endParaRPr>
          </a:p>
        </p:txBody>
      </p:sp>
      <p:sp>
        <p:nvSpPr>
          <p:cNvPr id="2063" name="Text Box 36"/>
          <p:cNvSpPr txBox="1"/>
          <p:nvPr/>
        </p:nvSpPr>
        <p:spPr>
          <a:xfrm>
            <a:off x="790338" y="23457768"/>
            <a:ext cx="14937396" cy="4280617"/>
          </a:xfrm>
          <a:prstGeom prst="rect">
            <a:avLst/>
          </a:prstGeom>
          <a:noFill/>
          <a:ln w="57150">
            <a:noFill/>
          </a:ln>
        </p:spPr>
        <p:txBody>
          <a:bodyPr wrap="square" lIns="61175" tIns="30586" rIns="61175" bIns="30586">
            <a:spAutoFit/>
          </a:bodyPr>
          <a:lstStyle/>
          <a:p>
            <a:pPr algn="just" defTabSz="612902">
              <a:lnSpc>
                <a:spcPct val="95000"/>
              </a:lnSpc>
            </a:pPr>
            <a:r>
              <a:rPr lang="en-US" altLang="zh-CN" sz="3658" dirty="0"/>
              <a:t>	</a:t>
            </a:r>
            <a:r>
              <a:rPr lang="en-US" altLang="zh-SG" sz="3600" dirty="0">
                <a:effectLst/>
                <a:ea typeface="等线" panose="02010600030101010101" pitchFamily="2" charset="-122"/>
                <a:cs typeface="Times New Roman" panose="02020603050405020304" pitchFamily="18" charset="0"/>
              </a:rPr>
              <a:t>To prepare the cathode, NCM622, polyvinylidene difluoride (PVDF), and conductive carbon black were weighed at a ratio of 90:5:5 and thoroughly mixed. After drying, an appropriate amount of 1-NMethyl-2-pyrrolidone (NMP</a:t>
            </a:r>
            <a:r>
              <a:rPr lang="en-US" altLang="zh-SG" sz="3600" dirty="0">
                <a:ea typeface="等线" panose="02010600030101010101" pitchFamily="2" charset="-122"/>
                <a:cs typeface="Times New Roman" panose="02020603050405020304" pitchFamily="18" charset="0"/>
              </a:rPr>
              <a:t>)</a:t>
            </a:r>
            <a:r>
              <a:rPr lang="zh-CN" altLang="en-US" sz="3600" dirty="0">
                <a:ea typeface="等线" panose="02010600030101010101" pitchFamily="2" charset="-122"/>
                <a:cs typeface="Times New Roman" panose="02020603050405020304" pitchFamily="18" charset="0"/>
              </a:rPr>
              <a:t> </a:t>
            </a:r>
            <a:r>
              <a:rPr lang="en-US" altLang="zh-SG" sz="3600" dirty="0">
                <a:effectLst/>
                <a:ea typeface="等线" panose="02010600030101010101" pitchFamily="2" charset="-122"/>
                <a:cs typeface="Times New Roman" panose="02020603050405020304" pitchFamily="18" charset="0"/>
              </a:rPr>
              <a:t>solution was added to the powder, and the mixture was stirred for 2 hours using a temperature-controlled magnetic stirrer to obtain a homogeneous slurry. The slurry was then coated onto 16μm Al foil using a doctor blade method, with the electrode loading controlled by adjusting the blade height. The coated electrode was dried in a vacuum drying oven at 80 °C for 12.</a:t>
            </a:r>
            <a:endParaRPr lang="en-US" altLang="zh-CN" sz="3600" dirty="0">
              <a:cs typeface="Times New Roman" panose="02020603050405020304" pitchFamily="18" charset="0"/>
            </a:endParaRPr>
          </a:p>
        </p:txBody>
      </p:sp>
      <p:sp>
        <p:nvSpPr>
          <p:cNvPr id="2066" name="Text Box 40"/>
          <p:cNvSpPr txBox="1"/>
          <p:nvPr/>
        </p:nvSpPr>
        <p:spPr>
          <a:xfrm>
            <a:off x="17166473" y="30308828"/>
            <a:ext cx="14527709" cy="8198612"/>
          </a:xfrm>
          <a:prstGeom prst="rect">
            <a:avLst/>
          </a:prstGeom>
          <a:noFill/>
          <a:ln w="57150">
            <a:noFill/>
          </a:ln>
        </p:spPr>
        <p:txBody>
          <a:bodyPr lIns="61175" tIns="30586" rIns="61175" bIns="30586">
            <a:spAutoFit/>
          </a:bodyPr>
          <a:lstStyle/>
          <a:p>
            <a:pPr algn="just" defTabSz="612902">
              <a:lnSpc>
                <a:spcPct val="95000"/>
              </a:lnSpc>
            </a:pPr>
            <a:r>
              <a:rPr lang="en-US" altLang="zh-CN" sz="3658" dirty="0"/>
              <a:t>	</a:t>
            </a:r>
            <a:r>
              <a:rPr lang="en-US" altLang="zh-SG" sz="4000" dirty="0">
                <a:solidFill>
                  <a:srgbClr val="000000"/>
                </a:solidFill>
                <a:effectLst/>
                <a:cs typeface="Times New Roman" panose="02020603050405020304" pitchFamily="18" charset="0"/>
              </a:rPr>
              <a:t>This work innovatively investigates the coupling effect of kinetics and thermodynamics on electrode processes and conducts a competitive analysis between them The results indicate that a sloping equilibrium potential curve facilitates the uniform utilization of electrodes, but severe kinetic constraints render the thermodynamic regulation ineffective. Thus, modifying the thermodynamic properties of the electrode to strengthen the regulatory effect is a promising approach. Kinetic constraints are the inherent factors limiting the capacity release of batteries. An in-depth analysis reveals that ensuring the hybrid control of ions and electrons can significantly alleviate kinetic reaction heterogeneity. </a:t>
            </a:r>
            <a:r>
              <a:rPr lang="en-US" altLang="zh-SG" sz="4000" dirty="0">
                <a:solidFill>
                  <a:srgbClr val="000000"/>
                </a:solidFill>
                <a:cs typeface="Times New Roman" panose="02020603050405020304" pitchFamily="18" charset="0"/>
              </a:rPr>
              <a:t>This work provides a more comprehensive perspective and represents a significant breakthrough in guiding electrode design to achieve a higher energy density.</a:t>
            </a:r>
            <a:endParaRPr lang="en-US" altLang="zh-CN" sz="4000" dirty="0">
              <a:cs typeface="Times New Roman" panose="02020603050405020304" pitchFamily="18" charset="0"/>
            </a:endParaRPr>
          </a:p>
          <a:p>
            <a:pPr algn="just" defTabSz="612902">
              <a:lnSpc>
                <a:spcPct val="95000"/>
              </a:lnSpc>
            </a:pPr>
            <a:endParaRPr lang="en-US" altLang="zh-CN" sz="3658" dirty="0">
              <a:highlight>
                <a:srgbClr val="FFFFFF"/>
              </a:highlight>
            </a:endParaRPr>
          </a:p>
        </p:txBody>
      </p:sp>
      <p:sp>
        <p:nvSpPr>
          <p:cNvPr id="2067" name="Text Box 42"/>
          <p:cNvSpPr txBox="1"/>
          <p:nvPr/>
        </p:nvSpPr>
        <p:spPr>
          <a:xfrm>
            <a:off x="3173553" y="9205166"/>
            <a:ext cx="9272767" cy="1363170"/>
          </a:xfrm>
          <a:prstGeom prst="rect">
            <a:avLst/>
          </a:prstGeom>
          <a:noFill/>
          <a:ln w="9525">
            <a:noFill/>
          </a:ln>
        </p:spPr>
        <p:txBody>
          <a:bodyPr lIns="91446" tIns="45722" rIns="91446" bIns="45722">
            <a:spAutoFit/>
          </a:bodyPr>
          <a:lstStyle/>
          <a:p>
            <a:pPr algn="ctr" eaLnBrk="1" hangingPunct="1">
              <a:spcBef>
                <a:spcPct val="50000"/>
              </a:spcBef>
            </a:pPr>
            <a:r>
              <a:rPr lang="en-US" altLang="zh-CN" sz="8128" b="1" dirty="0">
                <a:latin typeface="Calibri" panose="020F0502020204030204" pitchFamily="34" charset="0"/>
              </a:rPr>
              <a:t>Introduction</a:t>
            </a:r>
          </a:p>
        </p:txBody>
      </p:sp>
      <p:sp>
        <p:nvSpPr>
          <p:cNvPr id="2068" name="Text Box 43"/>
          <p:cNvSpPr txBox="1"/>
          <p:nvPr/>
        </p:nvSpPr>
        <p:spPr>
          <a:xfrm>
            <a:off x="3138876" y="27783230"/>
            <a:ext cx="9342122" cy="1363170"/>
          </a:xfrm>
          <a:prstGeom prst="rect">
            <a:avLst/>
          </a:prstGeom>
          <a:noFill/>
          <a:ln w="9525">
            <a:noFill/>
          </a:ln>
        </p:spPr>
        <p:txBody>
          <a:bodyPr lIns="91446" tIns="45722" rIns="91446" bIns="45722">
            <a:spAutoFit/>
          </a:bodyPr>
          <a:lstStyle/>
          <a:p>
            <a:pPr algn="ctr" eaLnBrk="1" hangingPunct="1">
              <a:spcBef>
                <a:spcPct val="50000"/>
              </a:spcBef>
            </a:pPr>
            <a:r>
              <a:rPr lang="en-US" altLang="zh-CN" sz="8000" b="1" dirty="0">
                <a:latin typeface="Calibri" panose="020F0502020204030204" pitchFamily="34" charset="0"/>
              </a:rPr>
              <a:t>Results</a:t>
            </a:r>
          </a:p>
        </p:txBody>
      </p:sp>
      <p:sp>
        <p:nvSpPr>
          <p:cNvPr id="31" name="Text Box 39">
            <a:extLst>
              <a:ext uri="{FF2B5EF4-FFF2-40B4-BE49-F238E27FC236}">
                <a16:creationId xmlns:a16="http://schemas.microsoft.com/office/drawing/2014/main" id="{8BEDBEC8-D94C-4EA0-948C-77A937B4A3CE}"/>
              </a:ext>
            </a:extLst>
          </p:cNvPr>
          <p:cNvSpPr txBox="1"/>
          <p:nvPr/>
        </p:nvSpPr>
        <p:spPr>
          <a:xfrm>
            <a:off x="847597" y="29076616"/>
            <a:ext cx="14937396" cy="13965576"/>
          </a:xfrm>
          <a:prstGeom prst="rect">
            <a:avLst/>
          </a:prstGeom>
          <a:noFill/>
          <a:ln w="57150">
            <a:noFill/>
          </a:ln>
        </p:spPr>
        <p:txBody>
          <a:bodyPr wrap="square" lIns="61175" tIns="30586" rIns="61175" bIns="30586">
            <a:spAutoFit/>
          </a:bodyPr>
          <a:lstStyle/>
          <a:p>
            <a:pPr marL="754837" indent="-754837" algn="just" defTabSz="612902">
              <a:lnSpc>
                <a:spcPct val="95000"/>
              </a:lnSpc>
              <a:buFont typeface="+mj-lt"/>
              <a:buAutoNum type="arabicPeriod"/>
            </a:pPr>
            <a:r>
              <a:rPr lang="en-US" altLang="zh-CN" sz="3658" dirty="0"/>
              <a:t>Kinetic constraints lead to inhomogeneous lithiation of the electrode, whereas the tilted phase of the equilibrium potential curve promotes homogeneous lithiation of the electrode. For thin electrodes, the electrode process is mainly dominated by thermodynamics, while thick electrodes will be dominated by kinetics at high rates.</a:t>
            </a:r>
          </a:p>
          <a:p>
            <a:pPr marL="754837" indent="-754837" algn="just" defTabSz="612902">
              <a:lnSpc>
                <a:spcPct val="95000"/>
              </a:lnSpc>
              <a:buFont typeface="+mj-lt"/>
              <a:buAutoNum type="arabicPeriod"/>
            </a:pPr>
            <a:endParaRPr lang="en-US" altLang="zh-CN" sz="3658" dirty="0"/>
          </a:p>
          <a:p>
            <a:pPr marL="754837" indent="-754837" algn="just" defTabSz="612902">
              <a:lnSpc>
                <a:spcPct val="95000"/>
              </a:lnSpc>
              <a:buFont typeface="+mj-lt"/>
              <a:buAutoNum type="arabicPeriod"/>
            </a:pPr>
            <a:endParaRPr lang="en-US" altLang="zh-CN" sz="3658" dirty="0"/>
          </a:p>
          <a:p>
            <a:pPr marL="754837" indent="-754837" algn="just" defTabSz="612902">
              <a:lnSpc>
                <a:spcPct val="95000"/>
              </a:lnSpc>
              <a:buFont typeface="+mj-lt"/>
              <a:buAutoNum type="arabicPeriod"/>
            </a:pPr>
            <a:endParaRPr lang="en-US" altLang="zh-CN" sz="3658" dirty="0"/>
          </a:p>
          <a:p>
            <a:pPr marL="754837" indent="-754837" algn="just" defTabSz="612902">
              <a:lnSpc>
                <a:spcPct val="95000"/>
              </a:lnSpc>
              <a:buFont typeface="+mj-lt"/>
              <a:buAutoNum type="arabicPeriod"/>
            </a:pPr>
            <a:endParaRPr lang="en-US" altLang="zh-CN" sz="3658" dirty="0"/>
          </a:p>
          <a:p>
            <a:pPr marL="754837" indent="-754837" algn="just" defTabSz="612902">
              <a:lnSpc>
                <a:spcPct val="95000"/>
              </a:lnSpc>
              <a:buFont typeface="+mj-lt"/>
              <a:buAutoNum type="arabicPeriod"/>
            </a:pPr>
            <a:endParaRPr lang="en-US" altLang="zh-CN" sz="3658" dirty="0"/>
          </a:p>
          <a:p>
            <a:pPr marL="754837" indent="-754837" algn="just" defTabSz="612902">
              <a:lnSpc>
                <a:spcPct val="95000"/>
              </a:lnSpc>
              <a:buFont typeface="+mj-lt"/>
              <a:buAutoNum type="arabicPeriod"/>
            </a:pPr>
            <a:endParaRPr lang="en-US" altLang="zh-CN" sz="3658" dirty="0"/>
          </a:p>
          <a:p>
            <a:pPr marL="754837" indent="-754837" algn="just" defTabSz="612902">
              <a:lnSpc>
                <a:spcPct val="95000"/>
              </a:lnSpc>
              <a:buFont typeface="+mj-lt"/>
              <a:buAutoNum type="arabicPeriod"/>
            </a:pPr>
            <a:endParaRPr lang="en-US" altLang="zh-CN" sz="3658" dirty="0"/>
          </a:p>
          <a:p>
            <a:pPr marL="754837" indent="-754837" algn="just" defTabSz="612902">
              <a:lnSpc>
                <a:spcPct val="95000"/>
              </a:lnSpc>
              <a:buFont typeface="+mj-lt"/>
              <a:buAutoNum type="arabicPeriod"/>
            </a:pPr>
            <a:endParaRPr lang="en-US" altLang="zh-CN" sz="3658" dirty="0"/>
          </a:p>
          <a:p>
            <a:pPr marL="754837" indent="-754837" algn="just" defTabSz="612902">
              <a:lnSpc>
                <a:spcPct val="95000"/>
              </a:lnSpc>
              <a:buFont typeface="+mj-lt"/>
              <a:buAutoNum type="arabicPeriod"/>
            </a:pPr>
            <a:endParaRPr lang="en-US" altLang="zh-CN" sz="3658" dirty="0"/>
          </a:p>
          <a:p>
            <a:pPr marL="754837" indent="-754837" algn="just" defTabSz="612902">
              <a:lnSpc>
                <a:spcPct val="95000"/>
              </a:lnSpc>
              <a:buFont typeface="+mj-lt"/>
              <a:buAutoNum type="arabicPeriod"/>
            </a:pPr>
            <a:endParaRPr lang="en-US" altLang="zh-CN" sz="3658" dirty="0"/>
          </a:p>
          <a:p>
            <a:pPr marL="754837" indent="-754837" algn="just" defTabSz="612902">
              <a:lnSpc>
                <a:spcPct val="95000"/>
              </a:lnSpc>
              <a:buFont typeface="+mj-lt"/>
              <a:buAutoNum type="arabicPeriod"/>
            </a:pPr>
            <a:endParaRPr lang="en-US" altLang="zh-CN" sz="3658" dirty="0"/>
          </a:p>
          <a:p>
            <a:pPr marL="754837" indent="-754837" algn="just" defTabSz="612902">
              <a:lnSpc>
                <a:spcPct val="95000"/>
              </a:lnSpc>
              <a:buFont typeface="+mj-lt"/>
              <a:buAutoNum type="arabicPeriod"/>
            </a:pPr>
            <a:endParaRPr lang="en-US" altLang="zh-CN" sz="3658" dirty="0"/>
          </a:p>
          <a:p>
            <a:pPr marL="754837" indent="-754837" algn="just" defTabSz="612902">
              <a:lnSpc>
                <a:spcPct val="95000"/>
              </a:lnSpc>
              <a:buFont typeface="+mj-lt"/>
              <a:buAutoNum type="arabicPeriod"/>
            </a:pPr>
            <a:endParaRPr lang="en-US" altLang="zh-CN" sz="3658" dirty="0"/>
          </a:p>
          <a:p>
            <a:pPr marL="754837" indent="-754837" algn="just" defTabSz="612902">
              <a:lnSpc>
                <a:spcPct val="95000"/>
              </a:lnSpc>
              <a:buFont typeface="+mj-lt"/>
              <a:buAutoNum type="arabicPeriod"/>
            </a:pPr>
            <a:endParaRPr lang="en-US" altLang="zh-CN" sz="3658" dirty="0"/>
          </a:p>
          <a:p>
            <a:pPr marL="754837" indent="-754837" algn="just" defTabSz="612902">
              <a:lnSpc>
                <a:spcPct val="95000"/>
              </a:lnSpc>
              <a:buFont typeface="+mj-lt"/>
              <a:buAutoNum type="arabicPeriod"/>
            </a:pPr>
            <a:r>
              <a:rPr lang="en-US" altLang="zh-CN" sz="3658" dirty="0"/>
              <a:t>The degree of inclination of the equilibrium potential curve determines the thermodynamic regulation. Tailoring of the equilibrium potential curve can theoretically be achieved by multiatomic multicomponent doping. The influence law of different equilibrium potential curves on the electrode performance is shown in Fig. In fact, battery performance and energy density are more of a trade-off process.</a:t>
            </a:r>
          </a:p>
        </p:txBody>
      </p:sp>
      <p:sp>
        <p:nvSpPr>
          <p:cNvPr id="40" name="文本框 39">
            <a:extLst>
              <a:ext uri="{FF2B5EF4-FFF2-40B4-BE49-F238E27FC236}">
                <a16:creationId xmlns:a16="http://schemas.microsoft.com/office/drawing/2014/main" id="{13B6BED5-1654-49F3-8927-9F970F18EB6E}"/>
              </a:ext>
            </a:extLst>
          </p:cNvPr>
          <p:cNvSpPr txBox="1"/>
          <p:nvPr/>
        </p:nvSpPr>
        <p:spPr>
          <a:xfrm>
            <a:off x="17197186" y="15680904"/>
            <a:ext cx="14527710" cy="655244"/>
          </a:xfrm>
          <a:prstGeom prst="rect">
            <a:avLst/>
          </a:prstGeom>
          <a:noFill/>
        </p:spPr>
        <p:txBody>
          <a:bodyPr wrap="square" rtlCol="0">
            <a:spAutoFit/>
          </a:bodyPr>
          <a:lstStyle/>
          <a:p>
            <a:pPr algn="ctr"/>
            <a:r>
              <a:rPr lang="en-US" altLang="zh-CN" sz="3658" dirty="0">
                <a:cs typeface="Times New Roman" panose="02020603050405020304" pitchFamily="18" charset="0"/>
              </a:rPr>
              <a:t>Figure 2. Effect of equilibrium potential curve law on electrode performance. </a:t>
            </a:r>
            <a:endParaRPr lang="zh-CN" altLang="en-US" sz="3658" dirty="0">
              <a:cs typeface="Times New Roman" panose="02020603050405020304" pitchFamily="18" charset="0"/>
            </a:endParaRPr>
          </a:p>
        </p:txBody>
      </p:sp>
      <p:sp>
        <p:nvSpPr>
          <p:cNvPr id="42" name="文本框 41">
            <a:extLst>
              <a:ext uri="{FF2B5EF4-FFF2-40B4-BE49-F238E27FC236}">
                <a16:creationId xmlns:a16="http://schemas.microsoft.com/office/drawing/2014/main" id="{FBE6AA42-72CA-4620-9545-FB052C77A341}"/>
              </a:ext>
            </a:extLst>
          </p:cNvPr>
          <p:cNvSpPr txBox="1"/>
          <p:nvPr/>
        </p:nvSpPr>
        <p:spPr>
          <a:xfrm>
            <a:off x="17041724" y="26213114"/>
            <a:ext cx="15187228" cy="655244"/>
          </a:xfrm>
          <a:prstGeom prst="rect">
            <a:avLst/>
          </a:prstGeom>
          <a:noFill/>
        </p:spPr>
        <p:txBody>
          <a:bodyPr wrap="square" rtlCol="0">
            <a:spAutoFit/>
          </a:bodyPr>
          <a:lstStyle/>
          <a:p>
            <a:pPr algn="ctr"/>
            <a:r>
              <a:rPr lang="en-US" altLang="zh-CN" sz="3658" dirty="0">
                <a:cs typeface="Times New Roman" panose="02020603050405020304" pitchFamily="18" charset="0"/>
              </a:rPr>
              <a:t>Figure 3. Simulation of thin and thick electrodes at different </a:t>
            </a:r>
            <a:r>
              <a:rPr lang="en-US" altLang="zh-CN" sz="3658" dirty="0" err="1">
                <a:cs typeface="Times New Roman" panose="02020603050405020304" pitchFamily="18" charset="0"/>
              </a:rPr>
              <a:t>calendering</a:t>
            </a:r>
            <a:r>
              <a:rPr lang="en-US" altLang="zh-CN" sz="3658" dirty="0">
                <a:cs typeface="Times New Roman" panose="02020603050405020304" pitchFamily="18" charset="0"/>
              </a:rPr>
              <a:t> levels.</a:t>
            </a:r>
            <a:endParaRPr lang="zh-CN" altLang="en-US" sz="3658" dirty="0">
              <a:cs typeface="Times New Roman" panose="02020603050405020304" pitchFamily="18" charset="0"/>
            </a:endParaRPr>
          </a:p>
        </p:txBody>
      </p:sp>
      <p:sp>
        <p:nvSpPr>
          <p:cNvPr id="3" name="矩形 2">
            <a:extLst>
              <a:ext uri="{FF2B5EF4-FFF2-40B4-BE49-F238E27FC236}">
                <a16:creationId xmlns:a16="http://schemas.microsoft.com/office/drawing/2014/main" id="{CE5DEB76-E21E-4108-B0C7-77FD71650A76}"/>
              </a:ext>
            </a:extLst>
          </p:cNvPr>
          <p:cNvSpPr/>
          <p:nvPr/>
        </p:nvSpPr>
        <p:spPr>
          <a:xfrm>
            <a:off x="16963256" y="16435808"/>
            <a:ext cx="14527709" cy="12926616"/>
          </a:xfrm>
          <a:prstGeom prst="rect">
            <a:avLst/>
          </a:prstGeom>
        </p:spPr>
        <p:txBody>
          <a:bodyPr wrap="square">
            <a:spAutoFit/>
          </a:bodyPr>
          <a:lstStyle/>
          <a:p>
            <a:pPr marL="754837" indent="-754837" algn="just" defTabSz="612902">
              <a:lnSpc>
                <a:spcPct val="95000"/>
              </a:lnSpc>
              <a:buFont typeface="+mj-lt"/>
              <a:buAutoNum type="arabicPeriod" startAt="3"/>
            </a:pPr>
            <a:r>
              <a:rPr lang="en-US" altLang="zh-CN" sz="3658" dirty="0"/>
              <a:t>Kinetic constraints are the essential factor causing deterioration of electrode performance. The thin and thick electrodes were </a:t>
            </a:r>
            <a:r>
              <a:rPr lang="en-US" altLang="zh-CN" sz="3658" dirty="0" err="1"/>
              <a:t>calendered</a:t>
            </a:r>
            <a:r>
              <a:rPr lang="en-US" altLang="zh-CN" sz="3658" dirty="0"/>
              <a:t> to different degrees, and the simulation results showed that the thick electrodes were more sensitive to the control of porosity. Therefore, it is particularly important to ensure the synergistic control of electrode electrons and ions.</a:t>
            </a:r>
          </a:p>
          <a:p>
            <a:pPr marL="754837" indent="-754837" algn="just" defTabSz="612902">
              <a:lnSpc>
                <a:spcPct val="95000"/>
              </a:lnSpc>
              <a:buFont typeface="+mj-lt"/>
              <a:buAutoNum type="arabicPeriod" startAt="3"/>
            </a:pPr>
            <a:endParaRPr lang="en-US" altLang="zh-CN" sz="3658" dirty="0"/>
          </a:p>
          <a:p>
            <a:pPr marL="754837" indent="-754837" algn="just" defTabSz="612902">
              <a:lnSpc>
                <a:spcPct val="95000"/>
              </a:lnSpc>
              <a:buFont typeface="+mj-lt"/>
              <a:buAutoNum type="arabicPeriod" startAt="3"/>
            </a:pPr>
            <a:endParaRPr lang="en-US" altLang="zh-CN" sz="3658" dirty="0"/>
          </a:p>
          <a:p>
            <a:pPr marL="754837" indent="-754837" algn="just" defTabSz="612902">
              <a:lnSpc>
                <a:spcPct val="95000"/>
              </a:lnSpc>
              <a:buFont typeface="+mj-lt"/>
              <a:buAutoNum type="arabicPeriod" startAt="3"/>
            </a:pPr>
            <a:endParaRPr lang="en-US" altLang="zh-CN" sz="3658" dirty="0"/>
          </a:p>
          <a:p>
            <a:pPr marL="754837" indent="-754837" algn="just" defTabSz="612902">
              <a:lnSpc>
                <a:spcPct val="95000"/>
              </a:lnSpc>
              <a:buFont typeface="+mj-lt"/>
              <a:buAutoNum type="arabicPeriod" startAt="3"/>
            </a:pPr>
            <a:endParaRPr lang="en-US" altLang="zh-CN" sz="3658" dirty="0"/>
          </a:p>
          <a:p>
            <a:pPr marL="754837" indent="-754837" algn="just" defTabSz="612902">
              <a:lnSpc>
                <a:spcPct val="95000"/>
              </a:lnSpc>
              <a:buFont typeface="+mj-lt"/>
              <a:buAutoNum type="arabicPeriod" startAt="3"/>
            </a:pPr>
            <a:endParaRPr lang="en-US" altLang="zh-CN" sz="3658" dirty="0"/>
          </a:p>
          <a:p>
            <a:pPr marL="754837" indent="-754837" algn="just" defTabSz="612902">
              <a:lnSpc>
                <a:spcPct val="95000"/>
              </a:lnSpc>
              <a:buFont typeface="+mj-lt"/>
              <a:buAutoNum type="arabicPeriod" startAt="3"/>
            </a:pPr>
            <a:endParaRPr lang="en-US" altLang="zh-CN" sz="3658" dirty="0"/>
          </a:p>
          <a:p>
            <a:pPr marL="754837" indent="-754837" algn="just" defTabSz="612902">
              <a:lnSpc>
                <a:spcPct val="95000"/>
              </a:lnSpc>
              <a:buFont typeface="+mj-lt"/>
              <a:buAutoNum type="arabicPeriod" startAt="3"/>
            </a:pPr>
            <a:endParaRPr lang="en-US" altLang="zh-CN" sz="3658" dirty="0"/>
          </a:p>
          <a:p>
            <a:pPr marL="754837" indent="-754837" algn="just" defTabSz="612902">
              <a:lnSpc>
                <a:spcPct val="95000"/>
              </a:lnSpc>
              <a:buFont typeface="+mj-lt"/>
              <a:buAutoNum type="arabicPeriod" startAt="3"/>
            </a:pPr>
            <a:endParaRPr lang="en-US" altLang="zh-CN" sz="3658" dirty="0"/>
          </a:p>
          <a:p>
            <a:pPr marL="754837" indent="-754837" algn="just" defTabSz="612902">
              <a:lnSpc>
                <a:spcPct val="95000"/>
              </a:lnSpc>
              <a:buFont typeface="+mj-lt"/>
              <a:buAutoNum type="arabicPeriod" startAt="3"/>
            </a:pPr>
            <a:endParaRPr lang="en-US" altLang="zh-CN" sz="3658" dirty="0"/>
          </a:p>
          <a:p>
            <a:pPr marL="754837" indent="-754837" algn="just" defTabSz="612902">
              <a:lnSpc>
                <a:spcPct val="95000"/>
              </a:lnSpc>
              <a:buFont typeface="+mj-lt"/>
              <a:buAutoNum type="arabicPeriod" startAt="3"/>
            </a:pPr>
            <a:endParaRPr lang="en-US" altLang="zh-CN" sz="3658" dirty="0"/>
          </a:p>
          <a:p>
            <a:pPr marL="754837" indent="-754837" algn="just" defTabSz="612902">
              <a:lnSpc>
                <a:spcPct val="95000"/>
              </a:lnSpc>
              <a:buFont typeface="+mj-lt"/>
              <a:buAutoNum type="arabicPeriod" startAt="3"/>
            </a:pPr>
            <a:endParaRPr lang="en-US" altLang="zh-CN" sz="3658" dirty="0"/>
          </a:p>
          <a:p>
            <a:pPr marL="754837" indent="-754837" algn="just" defTabSz="612902">
              <a:lnSpc>
                <a:spcPct val="95000"/>
              </a:lnSpc>
              <a:buFont typeface="+mj-lt"/>
              <a:buAutoNum type="arabicPeriod" startAt="3"/>
            </a:pPr>
            <a:endParaRPr lang="en-US" altLang="zh-CN" sz="3658" dirty="0"/>
          </a:p>
          <a:p>
            <a:pPr marL="754837" indent="-754837" algn="just" defTabSz="612902">
              <a:lnSpc>
                <a:spcPct val="95000"/>
              </a:lnSpc>
              <a:buFont typeface="+mj-lt"/>
              <a:buAutoNum type="arabicPeriod" startAt="3"/>
            </a:pPr>
            <a:endParaRPr lang="en-US" altLang="zh-CN" sz="3658" dirty="0"/>
          </a:p>
          <a:p>
            <a:pPr marL="754837" indent="-754837" algn="just" defTabSz="612902">
              <a:lnSpc>
                <a:spcPct val="95000"/>
              </a:lnSpc>
              <a:buFont typeface="+mj-lt"/>
              <a:buAutoNum type="arabicPeriod" startAt="3"/>
            </a:pPr>
            <a:endParaRPr lang="en-US" altLang="zh-CN" sz="3658" dirty="0"/>
          </a:p>
          <a:p>
            <a:pPr marL="754837" indent="-754837" algn="just" defTabSz="612902">
              <a:lnSpc>
                <a:spcPct val="95000"/>
              </a:lnSpc>
              <a:buFont typeface="+mj-lt"/>
              <a:buAutoNum type="arabicPeriod" startAt="3"/>
            </a:pPr>
            <a:r>
              <a:rPr lang="en-US" altLang="zh-CN" sz="3658" dirty="0"/>
              <a:t>Kinetic and thermodynamic competing proofs of concept were performed. By introducing vertical channels in the electrodes, thermodynamics is allowed to re-dominate the electrode process and the electrode local current density distribution becomes more uniform.</a:t>
            </a:r>
          </a:p>
        </p:txBody>
      </p:sp>
      <p:sp>
        <p:nvSpPr>
          <p:cNvPr id="17" name="矩形 16">
            <a:extLst>
              <a:ext uri="{FF2B5EF4-FFF2-40B4-BE49-F238E27FC236}">
                <a16:creationId xmlns:a16="http://schemas.microsoft.com/office/drawing/2014/main" id="{A5FF779E-1CEC-41BC-B564-2A6DA43B38B5}"/>
              </a:ext>
            </a:extLst>
          </p:cNvPr>
          <p:cNvSpPr/>
          <p:nvPr/>
        </p:nvSpPr>
        <p:spPr>
          <a:xfrm>
            <a:off x="21841006" y="37859368"/>
            <a:ext cx="4599802" cy="1142296"/>
          </a:xfrm>
          <a:prstGeom prst="rect">
            <a:avLst/>
          </a:prstGeom>
        </p:spPr>
        <p:txBody>
          <a:bodyPr wrap="none">
            <a:spAutoFit/>
          </a:bodyPr>
          <a:lstStyle/>
          <a:p>
            <a:r>
              <a:rPr lang="en-US" altLang="zh-CN" sz="6706" dirty="0">
                <a:latin typeface="Calibri" panose="020F0502020204030204" pitchFamily="34" charset="0"/>
              </a:rPr>
              <a:t>Bibliography</a:t>
            </a:r>
            <a:endParaRPr lang="zh-CN" altLang="en-US" sz="6706" dirty="0"/>
          </a:p>
        </p:txBody>
      </p:sp>
      <p:sp>
        <p:nvSpPr>
          <p:cNvPr id="47" name="Text Box 38">
            <a:extLst>
              <a:ext uri="{FF2B5EF4-FFF2-40B4-BE49-F238E27FC236}">
                <a16:creationId xmlns:a16="http://schemas.microsoft.com/office/drawing/2014/main" id="{D00234D0-97DB-4FA6-AE30-291BCA38A7A4}"/>
              </a:ext>
            </a:extLst>
          </p:cNvPr>
          <p:cNvSpPr txBox="1"/>
          <p:nvPr/>
        </p:nvSpPr>
        <p:spPr>
          <a:xfrm>
            <a:off x="17041725" y="38939488"/>
            <a:ext cx="14683172" cy="3102602"/>
          </a:xfrm>
          <a:prstGeom prst="rect">
            <a:avLst/>
          </a:prstGeom>
          <a:noFill/>
          <a:ln w="57150">
            <a:noFill/>
          </a:ln>
        </p:spPr>
        <p:txBody>
          <a:bodyPr wrap="square" lIns="61175" tIns="30586" rIns="61175" bIns="30586">
            <a:spAutoFit/>
          </a:bodyPr>
          <a:lstStyle/>
          <a:p>
            <a:pPr marL="522580" indent="-522580" algn="just" defTabSz="612902">
              <a:lnSpc>
                <a:spcPct val="95000"/>
              </a:lnSpc>
              <a:buFont typeface="+mj-lt"/>
              <a:buAutoNum type="arabicPeriod"/>
            </a:pPr>
            <a:r>
              <a:rPr lang="en-US" altLang="zh-SG" sz="2600" b="1" kern="100" dirty="0">
                <a:solidFill>
                  <a:srgbClr val="000000"/>
                </a:solidFill>
                <a:effectLst/>
                <a:ea typeface="宋体" panose="02010600030101010101" pitchFamily="2" charset="-122"/>
              </a:rPr>
              <a:t>K. Fu,</a:t>
            </a:r>
            <a:r>
              <a:rPr lang="en-US" altLang="zh-SG" sz="2600" kern="100" dirty="0">
                <a:solidFill>
                  <a:srgbClr val="000000"/>
                </a:solidFill>
                <a:effectLst/>
                <a:ea typeface="宋体" panose="02010600030101010101" pitchFamily="2" charset="-122"/>
              </a:rPr>
              <a:t> X.Y. Li, K. Sun, Z.J. Zhang, H.S. Yang, L.L. Gong, G.Z. Qin, D. Hu, T. Li, P. Tan*. Rational Design of Thick Electrodes in Lithium-Ion Batteries by Re-Understanding the Relationship Between Thermodynamics and Kinetics. </a:t>
            </a:r>
            <a:r>
              <a:rPr lang="en-US" altLang="zh-SG" sz="2600" b="1" kern="100" dirty="0">
                <a:solidFill>
                  <a:srgbClr val="000000"/>
                </a:solidFill>
                <a:effectLst/>
                <a:ea typeface="宋体" panose="02010600030101010101" pitchFamily="2" charset="-122"/>
              </a:rPr>
              <a:t>Advanced Functional Materials</a:t>
            </a:r>
            <a:r>
              <a:rPr lang="en-US" altLang="zh-SG" sz="2600" kern="100" dirty="0">
                <a:solidFill>
                  <a:srgbClr val="000000"/>
                </a:solidFill>
                <a:effectLst/>
                <a:ea typeface="宋体" panose="02010600030101010101" pitchFamily="2" charset="-122"/>
              </a:rPr>
              <a:t>, 2024, 2409623.</a:t>
            </a:r>
            <a:endParaRPr lang="en-US" altLang="zh-CN" sz="2600" b="1" dirty="0"/>
          </a:p>
          <a:p>
            <a:pPr marL="522580" indent="-522580" algn="just" defTabSz="612902">
              <a:lnSpc>
                <a:spcPct val="95000"/>
              </a:lnSpc>
              <a:buFont typeface="+mj-lt"/>
              <a:buAutoNum type="arabicPeriod"/>
            </a:pPr>
            <a:r>
              <a:rPr lang="en-US" altLang="zh-SG" sz="2600" b="1" kern="100" dirty="0">
                <a:solidFill>
                  <a:srgbClr val="000000"/>
                </a:solidFill>
                <a:effectLst/>
                <a:ea typeface="宋体" panose="02010600030101010101" pitchFamily="2" charset="-122"/>
              </a:rPr>
              <a:t>K. Fu</a:t>
            </a:r>
            <a:r>
              <a:rPr lang="en-US" altLang="zh-SG" sz="2600" kern="100" dirty="0">
                <a:solidFill>
                  <a:srgbClr val="000000"/>
                </a:solidFill>
                <a:effectLst/>
                <a:ea typeface="宋体" panose="02010600030101010101" pitchFamily="2" charset="-122"/>
              </a:rPr>
              <a:t>, X.Y. Li, K. Sun, H.S. Yang, L.L. Gong, P. Tan*. Tuning the electrochemical performance of graphite electrodes in lithium-ion batteries: Thermodynamics versus kinetics. </a:t>
            </a:r>
            <a:r>
              <a:rPr lang="en-US" altLang="zh-SG" sz="2600" b="1" kern="100" dirty="0">
                <a:solidFill>
                  <a:srgbClr val="000000"/>
                </a:solidFill>
                <a:effectLst/>
                <a:ea typeface="宋体" panose="02010600030101010101" pitchFamily="2" charset="-122"/>
              </a:rPr>
              <a:t>Journal of Power Source</a:t>
            </a:r>
            <a:r>
              <a:rPr lang="en-US" altLang="zh-SG" sz="2600" b="1" i="1" kern="100" dirty="0">
                <a:solidFill>
                  <a:srgbClr val="000000"/>
                </a:solidFill>
                <a:effectLst/>
                <a:ea typeface="宋体" panose="02010600030101010101" pitchFamily="2" charset="-122"/>
              </a:rPr>
              <a:t>s</a:t>
            </a:r>
            <a:r>
              <a:rPr lang="en-US" altLang="zh-SG" sz="2600" kern="100" dirty="0">
                <a:solidFill>
                  <a:srgbClr val="000000"/>
                </a:solidFill>
                <a:effectLst/>
                <a:ea typeface="宋体" panose="02010600030101010101" pitchFamily="2" charset="-122"/>
              </a:rPr>
              <a:t>, 2024, 606, 234568.</a:t>
            </a:r>
            <a:r>
              <a:rPr lang="en-US" altLang="zh-CN" sz="2600" b="1" dirty="0"/>
              <a:t> </a:t>
            </a:r>
          </a:p>
          <a:p>
            <a:pPr marL="522580" indent="-522580" algn="just" defTabSz="612902">
              <a:lnSpc>
                <a:spcPct val="95000"/>
              </a:lnSpc>
              <a:buFont typeface="+mj-lt"/>
              <a:buAutoNum type="arabicPeriod"/>
            </a:pPr>
            <a:r>
              <a:rPr lang="en-US" altLang="zh-SG" sz="2600" b="1" kern="100" dirty="0">
                <a:solidFill>
                  <a:srgbClr val="000000"/>
                </a:solidFill>
                <a:effectLst/>
                <a:ea typeface="宋体" panose="02010600030101010101" pitchFamily="2" charset="-122"/>
              </a:rPr>
              <a:t>K. Fu</a:t>
            </a:r>
            <a:r>
              <a:rPr lang="en-US" altLang="zh-SG" sz="2600" kern="100" dirty="0">
                <a:solidFill>
                  <a:srgbClr val="000000"/>
                </a:solidFill>
                <a:effectLst/>
                <a:ea typeface="宋体" panose="02010600030101010101" pitchFamily="2" charset="-122"/>
              </a:rPr>
              <a:t>, X.Y. Li, K. Sun, P. Tan*. Clarifying the limiting factor of material utilization in thick electrodes of lithium-ion batteries. </a:t>
            </a:r>
            <a:r>
              <a:rPr lang="en-US" altLang="zh-SG" sz="2600" b="1" kern="100" dirty="0">
                <a:solidFill>
                  <a:srgbClr val="000000"/>
                </a:solidFill>
                <a:effectLst/>
                <a:ea typeface="宋体" panose="02010600030101010101" pitchFamily="2" charset="-122"/>
              </a:rPr>
              <a:t>Journal of Power Sources</a:t>
            </a:r>
            <a:r>
              <a:rPr lang="en-US" altLang="zh-SG" sz="2600" kern="100" dirty="0">
                <a:solidFill>
                  <a:srgbClr val="000000"/>
                </a:solidFill>
                <a:effectLst/>
                <a:ea typeface="宋体" panose="02010600030101010101" pitchFamily="2" charset="-122"/>
              </a:rPr>
              <a:t>, 2024, 591, 233880.</a:t>
            </a:r>
            <a:endParaRPr lang="en-US" altLang="zh-CN" sz="2600" b="1" dirty="0"/>
          </a:p>
        </p:txBody>
      </p:sp>
      <p:sp>
        <p:nvSpPr>
          <p:cNvPr id="35" name="文本框 34">
            <a:extLst>
              <a:ext uri="{FF2B5EF4-FFF2-40B4-BE49-F238E27FC236}">
                <a16:creationId xmlns:a16="http://schemas.microsoft.com/office/drawing/2014/main" id="{4C8C4755-D438-4BE2-A396-989F2429A389}"/>
              </a:ext>
            </a:extLst>
          </p:cNvPr>
          <p:cNvSpPr txBox="1"/>
          <p:nvPr/>
        </p:nvSpPr>
        <p:spPr>
          <a:xfrm>
            <a:off x="933555" y="38291416"/>
            <a:ext cx="14880137" cy="655244"/>
          </a:xfrm>
          <a:prstGeom prst="rect">
            <a:avLst/>
          </a:prstGeom>
          <a:noFill/>
        </p:spPr>
        <p:txBody>
          <a:bodyPr wrap="square" rtlCol="0">
            <a:spAutoFit/>
          </a:bodyPr>
          <a:lstStyle/>
          <a:p>
            <a:pPr algn="ctr"/>
            <a:r>
              <a:rPr lang="en-US" altLang="zh-CN" sz="3658" dirty="0">
                <a:cs typeface="Times New Roman" panose="02020603050405020304" pitchFamily="18" charset="0"/>
              </a:rPr>
              <a:t>Figure</a:t>
            </a:r>
            <a:r>
              <a:rPr lang="zh-CN" altLang="en-US" sz="3658" dirty="0">
                <a:cs typeface="Times New Roman" panose="02020603050405020304" pitchFamily="18" charset="0"/>
              </a:rPr>
              <a:t> </a:t>
            </a:r>
            <a:r>
              <a:rPr lang="en-US" altLang="zh-CN" sz="3658" dirty="0">
                <a:cs typeface="Times New Roman" panose="02020603050405020304" pitchFamily="18" charset="0"/>
              </a:rPr>
              <a:t>1.</a:t>
            </a:r>
            <a:r>
              <a:rPr lang="zh-CN" altLang="en-US" sz="3658" dirty="0">
                <a:cs typeface="Times New Roman" panose="02020603050405020304" pitchFamily="18" charset="0"/>
              </a:rPr>
              <a:t> </a:t>
            </a:r>
            <a:r>
              <a:rPr lang="en-US" altLang="zh-CN" sz="3658" dirty="0">
                <a:cs typeface="Times New Roman" panose="02020603050405020304" pitchFamily="18" charset="0"/>
              </a:rPr>
              <a:t>Visualization of the electrode reaction process based on</a:t>
            </a:r>
            <a:endParaRPr lang="zh-CN" altLang="en-US" sz="3658" dirty="0">
              <a:cs typeface="Times New Roman" panose="02020603050405020304" pitchFamily="18" charset="0"/>
            </a:endParaRPr>
          </a:p>
        </p:txBody>
      </p:sp>
      <p:sp>
        <p:nvSpPr>
          <p:cNvPr id="2055" name="Text Box 11"/>
          <p:cNvSpPr txBox="1"/>
          <p:nvPr/>
        </p:nvSpPr>
        <p:spPr>
          <a:xfrm>
            <a:off x="17481965" y="29007366"/>
            <a:ext cx="13522851" cy="1363170"/>
          </a:xfrm>
          <a:prstGeom prst="rect">
            <a:avLst/>
          </a:prstGeom>
          <a:noFill/>
          <a:ln w="9525">
            <a:noFill/>
          </a:ln>
        </p:spPr>
        <p:txBody>
          <a:bodyPr lIns="91446" tIns="45722" rIns="91446" bIns="45722">
            <a:spAutoFit/>
          </a:bodyPr>
          <a:lstStyle/>
          <a:p>
            <a:pPr algn="ctr" eaLnBrk="1" hangingPunct="1">
              <a:spcBef>
                <a:spcPct val="50000"/>
              </a:spcBef>
            </a:pPr>
            <a:r>
              <a:rPr lang="en-US" altLang="zh-CN" sz="8000" b="1" dirty="0">
                <a:latin typeface="Calibri" panose="020F0502020204030204" pitchFamily="34" charset="0"/>
              </a:rPr>
              <a:t>Conclusions</a:t>
            </a:r>
          </a:p>
        </p:txBody>
      </p:sp>
      <p:pic>
        <p:nvPicPr>
          <p:cNvPr id="11" name="图片 10">
            <a:extLst>
              <a:ext uri="{FF2B5EF4-FFF2-40B4-BE49-F238E27FC236}">
                <a16:creationId xmlns:a16="http://schemas.microsoft.com/office/drawing/2014/main" id="{2EC60867-FB5E-4CE2-B6BA-D48A011A2F8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45832" y="32168646"/>
            <a:ext cx="8596587" cy="6119452"/>
          </a:xfrm>
          <a:prstGeom prst="rect">
            <a:avLst/>
          </a:prstGeom>
        </p:spPr>
      </p:pic>
      <p:pic>
        <p:nvPicPr>
          <p:cNvPr id="26" name="图片 25">
            <a:extLst>
              <a:ext uri="{FF2B5EF4-FFF2-40B4-BE49-F238E27FC236}">
                <a16:creationId xmlns:a16="http://schemas.microsoft.com/office/drawing/2014/main" id="{CD01EEB5-7316-4024-BE2A-382D705DCC54}"/>
              </a:ext>
            </a:extLst>
          </p:cNvPr>
          <p:cNvPicPr/>
          <p:nvPr/>
        </p:nvPicPr>
        <p:blipFill>
          <a:blip r:embed="rId4" cstate="print">
            <a:extLst>
              <a:ext uri="{28A0092B-C50C-407E-A947-70E740481C1C}">
                <a14:useLocalDpi xmlns:a14="http://schemas.microsoft.com/office/drawing/2010/main" val="0"/>
              </a:ext>
            </a:extLst>
          </a:blip>
          <a:stretch>
            <a:fillRect/>
          </a:stretch>
        </p:blipFill>
        <p:spPr bwMode="auto">
          <a:xfrm>
            <a:off x="18664184" y="9848256"/>
            <a:ext cx="10684447" cy="5571500"/>
          </a:xfrm>
          <a:prstGeom prst="rect">
            <a:avLst/>
          </a:prstGeom>
          <a:noFill/>
          <a:ln>
            <a:noFill/>
          </a:ln>
        </p:spPr>
      </p:pic>
      <p:pic>
        <p:nvPicPr>
          <p:cNvPr id="27" name="图片 26">
            <a:extLst>
              <a:ext uri="{FF2B5EF4-FFF2-40B4-BE49-F238E27FC236}">
                <a16:creationId xmlns:a16="http://schemas.microsoft.com/office/drawing/2014/main" id="{00B2F6DB-86A7-44EE-8448-5BF84707F239}"/>
              </a:ext>
            </a:extLst>
          </p:cNvPr>
          <p:cNvPicPr/>
          <p:nvPr/>
        </p:nvPicPr>
        <p:blipFill>
          <a:blip r:embed="rId5" cstate="print">
            <a:extLst>
              <a:ext uri="{28A0092B-C50C-407E-A947-70E740481C1C}">
                <a14:useLocalDpi xmlns:a14="http://schemas.microsoft.com/office/drawing/2010/main" val="0"/>
              </a:ext>
            </a:extLst>
          </a:blip>
          <a:stretch>
            <a:fillRect/>
          </a:stretch>
        </p:blipFill>
        <p:spPr bwMode="auto">
          <a:xfrm>
            <a:off x="20059599" y="19785360"/>
            <a:ext cx="8387127" cy="6345446"/>
          </a:xfrm>
          <a:prstGeom prst="rect">
            <a:avLst/>
          </a:prstGeom>
          <a:noFill/>
          <a:ln>
            <a:noFill/>
          </a:ln>
        </p:spPr>
      </p:pic>
      <p:sp>
        <p:nvSpPr>
          <p:cNvPr id="24" name="Rechteck 11">
            <a:extLst>
              <a:ext uri="{FF2B5EF4-FFF2-40B4-BE49-F238E27FC236}">
                <a16:creationId xmlns:a16="http://schemas.microsoft.com/office/drawing/2014/main" id="{D86CCFEA-D931-4D99-8233-76C0F03E3A95}"/>
              </a:ext>
            </a:extLst>
          </p:cNvPr>
          <p:cNvSpPr/>
          <p:nvPr/>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Nzc1NzA0ZDUyZTYzYzc0MzNjNDYyMGZkMzMwMGJiZmUifQ=="/>
</p:tagLst>
</file>

<file path=ppt/theme/theme1.xml><?xml version="1.0" encoding="utf-8"?>
<a:theme xmlns:a="http://schemas.openxmlformats.org/drawingml/2006/main" name="默认设计模板">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346</TotalTime>
  <Words>948</Words>
  <Application>Microsoft Office PowerPoint</Application>
  <PresentationFormat>自定义</PresentationFormat>
  <Paragraphs>53</Paragraphs>
  <Slides>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等线</vt:lpstr>
      <vt:lpstr>等线 Light</vt:lpstr>
      <vt:lpstr>宋体</vt:lpstr>
      <vt:lpstr>Arial</vt:lpstr>
      <vt:lpstr>Calibri</vt:lpstr>
      <vt:lpstr>Calibri Light</vt:lpstr>
      <vt:lpstr>Times New Roman</vt:lpstr>
      <vt:lpstr>默认设计模板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Faye W</dc:creator>
  <cp:lastModifiedBy>Xiting (Sophia) Hao</cp:lastModifiedBy>
  <cp:revision>55</cp:revision>
  <dcterms:created xsi:type="dcterms:W3CDTF">2021-03-24T06:06:00Z</dcterms:created>
  <dcterms:modified xsi:type="dcterms:W3CDTF">2024-10-21T02:14:27Z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2052-12.1.0.16417</vt:lpwstr>
  </property>
  <property fmtid="{D5CDD505-2E9C-101B-9397-08002B2CF9AE}" pid="3" name="ICV">
    <vt:lpwstr>55FD128933A2481C94864890D8D77B90_13</vt:lpwstr>
  </property>
</Properties>
</file>