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299" r:id="rId3"/>
    <p:sldId id="1239" r:id="rId4"/>
    <p:sldId id="2298" r:id="rId5"/>
    <p:sldId id="2300" r:id="rId6"/>
    <p:sldId id="2301" r:id="rId7"/>
    <p:sldId id="2302" r:id="rId8"/>
    <p:sldId id="2303" r:id="rId9"/>
    <p:sldId id="2304" r:id="rId10"/>
    <p:sldId id="2307" r:id="rId11"/>
    <p:sldId id="230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标题页" id="{3B75F973-006B-044F-AFED-1605F01ED369}">
          <p14:sldIdLst>
            <p14:sldId id="256"/>
          </p14:sldIdLst>
        </p14:section>
        <p14:section name="背景介绍" id="{93FBAA92-BE94-1A4E-A83E-0B5BB1550756}">
          <p14:sldIdLst>
            <p14:sldId id="2299"/>
            <p14:sldId id="1239"/>
          </p14:sldIdLst>
        </p14:section>
        <p14:section name="研究目的" id="{8A8DBBAA-16CF-4C40-9012-5C0969D79D24}">
          <p14:sldIdLst>
            <p14:sldId id="2298"/>
          </p14:sldIdLst>
        </p14:section>
        <p14:section name="研究方法" id="{BF44FDA1-1C49-488A-9E6E-E13FD19DF69B}">
          <p14:sldIdLst>
            <p14:sldId id="2300"/>
            <p14:sldId id="2301"/>
            <p14:sldId id="2302"/>
            <p14:sldId id="2303"/>
          </p14:sldIdLst>
        </p14:section>
        <p14:section name="仿真结果" id="{A94D52AA-9261-B741-B6C9-5AB8AE38FA85}">
          <p14:sldIdLst>
            <p14:sldId id="2304"/>
            <p14:sldId id="2307"/>
          </p14:sldIdLst>
        </p14:section>
        <p14:section name="结论" id="{857989CE-FEDC-A247-BEEC-5B346E675955}">
          <p14:sldIdLst>
            <p14:sldId id="230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57" autoAdjust="0"/>
    <p:restoredTop sz="96405"/>
  </p:normalViewPr>
  <p:slideViewPr>
    <p:cSldViewPr snapToGrid="0">
      <p:cViewPr varScale="1">
        <p:scale>
          <a:sx n="110" d="100"/>
          <a:sy n="110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EC929-532F-4AF0-9243-01A1D863B37C}" type="datetimeFigureOut">
              <a:rPr lang="en-SG" smtClean="0"/>
              <a:t>22/10/2024</a:t>
            </a:fld>
            <a:endParaRPr lang="en-SG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SG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SG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SG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DC408-66EC-414C-997F-233706FF2716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1221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B9D87D-C412-4F4B-95A1-A84E3CBDF9C7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3F8A4-27E7-96C4-33C1-F00ECBC9DF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1564A077-F04C-41BA-7028-F754A36425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9F3DAE07-A817-B01E-8B99-27A02B63736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4454250-2193-38A2-C40C-6C414C7A18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7385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31353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0DC8D-67A4-3CD3-BF73-02EC75988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>
            <a:extLst>
              <a:ext uri="{FF2B5EF4-FFF2-40B4-BE49-F238E27FC236}">
                <a16:creationId xmlns:a16="http://schemas.microsoft.com/office/drawing/2014/main" id="{8445E27D-AD2B-1954-8DC7-38E393491F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>
            <a:extLst>
              <a:ext uri="{FF2B5EF4-FFF2-40B4-BE49-F238E27FC236}">
                <a16:creationId xmlns:a16="http://schemas.microsoft.com/office/drawing/2014/main" id="{0B9BE00B-647B-20AD-6BCA-2BAA96BB6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7A03B4E2-E9F2-276E-12D6-C0BE64972A5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49D3E0-124D-4DFF-AE99-4EA4CC201DB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510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1DAC9-CAA2-F1B2-6DCE-9E21990B48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D8B3BE-6B6A-5CA6-B5BE-035B098F09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7E94D-754C-8A0E-9218-F0DFEBA92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0F2BF8-95DA-344D-4FA0-89ADAEBD1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5088DD-87E9-BE02-FB8D-209CD6E908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93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C34B6F-A9A1-B954-EB38-9800097539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86AADB-B0A1-E66D-4205-F93437553ED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0559C-8A95-D686-AFBD-17E33C70F4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FA7C71-40AF-6746-9B82-0268BF34CB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C4F867-D0B0-A55B-34AF-CFEBF3A0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965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3D8CB6-50CB-E198-5D4D-C6D09B8DFE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C6A2CF-896A-9124-01E2-AC4C58FAC9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6DA69-1475-3D40-A20E-DB3098A81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5B116-26AF-BF77-D292-C75752DB9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C9A38-8E6B-34B4-01A7-178CA27D64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1575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节标题">
    <p:bg>
      <p:bgPr>
        <a:blipFill dpi="0" rotWithShape="1">
          <a:blip r:embed="rId2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381000"/>
            <a:ext cx="711200" cy="304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32" name="矩形 31"/>
          <p:cNvSpPr/>
          <p:nvPr userDrawn="1"/>
        </p:nvSpPr>
        <p:spPr>
          <a:xfrm>
            <a:off x="259979" y="474822"/>
            <a:ext cx="552821" cy="2997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9751E381-CFD3-4D3B-8472-F701768BF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74400" y="1"/>
            <a:ext cx="1117600" cy="1330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62348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4C37-00EF-96D6-21CD-47FB5AFAB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6A0E1C-4AD3-0F21-6651-34BC272E4A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0E84B6-EB8F-B949-5ECB-9811BC5EE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37821-533E-160B-3D62-F83F501A3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E21AA-F9CC-8FA0-B12D-6D6D0FB57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970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BC4B6-75B5-5454-D6B5-283D3E502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0A60D8A-1617-0A12-8AA0-F50EBEF489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DC980-7602-CE35-C526-76911F5570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252256-6A29-1244-6CB8-D82C8A7C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23095-BB59-F821-F2DE-F6B742E09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6301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5DE9FA-380F-8B8F-50DB-CD70D1E43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C06CE8-1441-C50F-7B86-3B76147D0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025A77-4195-B7B3-100D-4E2415F68D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E02CA-B9B0-F5CE-5B1F-0FB6128767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3DAD27-A60B-1B7D-E0AB-A39392ECB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64228C-4BDB-C9C1-5498-81DCBDF5B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8050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AD823E-F3AD-D0ED-0FBD-96DCFB4393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AE15-680C-6DA7-59D1-3FA91D9249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3D8584-5D63-30FB-ABCF-9BE14B3AD2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3119BA-EFE3-2B85-AD63-5FAE080E3CE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A8FABA-C883-9533-B913-06918A61AD3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30D0859-DB54-79E5-2C6C-9FD7459BDE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4B219F0-7D30-04AD-6B6B-10321BFFF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8F8BDF-2E13-56A4-8211-4EE23CEBC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4146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72D6B-7E7A-7054-52BE-C21026398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D942BB-AA0C-0286-78C5-6A80A1F981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C95FE5-B046-AFB9-DB3E-E0A955D0B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E24911-E8A5-45BA-E321-BFABEC647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54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D5160F0-EF11-A500-46D7-061637C43E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7A3343-F085-835D-A598-DCAAC55B6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2EB2039-F894-D4E3-2B18-D6C36FA64E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5412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98603-036F-761F-5FA6-BC599BB98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EA7777-F7F6-C670-C31A-756E68EC3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62C590-DD2C-71CD-EFA8-20D75F4B2E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DCA92E-249E-EDF4-4C72-DD5D3E464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536977-8186-4CF8-5775-DF911ACCB1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798228-19DC-A75D-6C36-2564ECCB2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389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94E64-2299-AFCC-C9C3-C86812F01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D0BBCF3-4874-3F20-ABFE-60EF002226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E4A045-5686-0371-EA89-CEE9301D55F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8CF9D3-CA5B-351B-E8C5-E9BE2190B8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F77F7C-D5B6-A013-8FFE-F5E8E6D7B6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7429A3-AD49-1A86-246A-164365969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0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309577-D045-2D8F-45D3-C3F12931D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93E958-8CFC-8426-A74B-05C998E96A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59D43-1CC8-C97D-2AF3-A7A79496EE8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421F59-622F-3F48-9FF3-3E62CACDFEAD}" type="datetimeFigureOut">
              <a:rPr lang="en-US" smtClean="0"/>
              <a:t>10/22/2024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EC684-30E7-3A2F-F317-FE6CD01AC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BD85CB-DD8D-244E-0BB9-0949AAB7CB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BF3CCC-84CD-2A4B-8034-D1C6A446A5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173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0079C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sites.psu.edu/aspsy/2017/02/04/cause-and-effect-of-global-warming/" TargetMode="External"/><Relationship Id="rId5" Type="http://schemas.openxmlformats.org/officeDocument/2006/relationships/image" Target="../media/image6.jpg"/><Relationship Id="rId4" Type="http://schemas.openxmlformats.org/officeDocument/2006/relationships/hyperlink" Target="https://www.carbonmonitor.org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image" Target="../media/image8.png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image" Target="../media/image7.png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notesSlide" Target="../notesSlides/notesSlide3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slideLayout" Target="../slideLayouts/slideLayout12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834" y="575551"/>
            <a:ext cx="11878952" cy="5708391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653134" y="580473"/>
            <a:ext cx="10598352" cy="675826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25000"/>
              </a:lnSpc>
              <a:spcBef>
                <a:spcPts val="95"/>
              </a:spcBef>
              <a:spcAft>
                <a:spcPts val="3000"/>
              </a:spcAft>
            </a:pPr>
            <a:r>
              <a:rPr lang="zh-CN" altLang="en-US" sz="4000" spc="-5" dirty="0">
                <a:solidFill>
                  <a:schemeClr val="tx2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太阳能电池全年候发电量预测模拟研究 </a:t>
            </a:r>
            <a:endParaRPr lang="zh-CN" altLang="en-US" sz="4000" dirty="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1318" y="4088071"/>
            <a:ext cx="3881982" cy="2055344"/>
          </a:xfrm>
          <a:prstGeom prst="rect">
            <a:avLst/>
          </a:prstGeom>
        </p:spPr>
      </p:pic>
      <p:sp>
        <p:nvSpPr>
          <p:cNvPr id="5" name="object 7">
            <a:extLst>
              <a:ext uri="{FF2B5EF4-FFF2-40B4-BE49-F238E27FC236}">
                <a16:creationId xmlns:a16="http://schemas.microsoft.com/office/drawing/2014/main" id="{BCAF129F-BEE6-B560-9396-993DEC4D53D3}"/>
              </a:ext>
            </a:extLst>
          </p:cNvPr>
          <p:cNvSpPr txBox="1">
            <a:spLocks/>
          </p:cNvSpPr>
          <p:nvPr/>
        </p:nvSpPr>
        <p:spPr>
          <a:xfrm>
            <a:off x="653134" y="1338856"/>
            <a:ext cx="10598352" cy="1034514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25000"/>
              </a:lnSpc>
              <a:spcBef>
                <a:spcPts val="95"/>
              </a:spcBef>
              <a:spcAft>
                <a:spcPts val="3000"/>
              </a:spcAft>
            </a:pPr>
            <a:r>
              <a:rPr lang="en-SG" sz="2800" dirty="0">
                <a:effectLst/>
                <a:latin typeface="Times New Roman" panose="02020603050405020304" pitchFamily="18" charset="0"/>
                <a:ea typeface="等线" panose="02010600030101010101" pitchFamily="2" charset="-122"/>
              </a:rPr>
              <a:t>Prediction of full-year power generation from solar cells through modelling with COMSOL Multiphysics</a:t>
            </a:r>
            <a:endParaRPr lang="zh-CN" altLang="en-US" sz="2800" dirty="0">
              <a:solidFill>
                <a:schemeClr val="tx2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object 7">
            <a:extLst>
              <a:ext uri="{FF2B5EF4-FFF2-40B4-BE49-F238E27FC236}">
                <a16:creationId xmlns:a16="http://schemas.microsoft.com/office/drawing/2014/main" id="{1186E346-40D1-1160-F5B1-A91F63A0A045}"/>
              </a:ext>
            </a:extLst>
          </p:cNvPr>
          <p:cNvSpPr txBox="1">
            <a:spLocks/>
          </p:cNvSpPr>
          <p:nvPr/>
        </p:nvSpPr>
        <p:spPr>
          <a:xfrm>
            <a:off x="4856760" y="2655251"/>
            <a:ext cx="2019528" cy="434414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25000"/>
              </a:lnSpc>
              <a:spcBef>
                <a:spcPts val="95"/>
              </a:spcBef>
              <a:spcAft>
                <a:spcPts val="3000"/>
              </a:spcAft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赵昕海</a:t>
            </a:r>
          </a:p>
        </p:txBody>
      </p:sp>
      <p:sp>
        <p:nvSpPr>
          <p:cNvPr id="6" name="object 7">
            <a:extLst>
              <a:ext uri="{FF2B5EF4-FFF2-40B4-BE49-F238E27FC236}">
                <a16:creationId xmlns:a16="http://schemas.microsoft.com/office/drawing/2014/main" id="{3B0B4DD7-5788-B788-04F4-ADDF27E21B0D}"/>
              </a:ext>
            </a:extLst>
          </p:cNvPr>
          <p:cNvSpPr txBox="1">
            <a:spLocks/>
          </p:cNvSpPr>
          <p:nvPr/>
        </p:nvSpPr>
        <p:spPr>
          <a:xfrm>
            <a:off x="2942047" y="3150833"/>
            <a:ext cx="6020525" cy="434414"/>
          </a:xfrm>
          <a:prstGeom prst="rect">
            <a:avLst/>
          </a:prstGeom>
        </p:spPr>
        <p:txBody>
          <a:bodyPr vert="horz" wrap="square" lIns="0" tIns="12065" rIns="0" bIns="0" rtlCol="0" anchor="ctr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 algn="ctr">
              <a:lnSpc>
                <a:spcPct val="125000"/>
              </a:lnSpc>
              <a:spcBef>
                <a:spcPts val="95"/>
              </a:spcBef>
              <a:spcAft>
                <a:spcPts val="3000"/>
              </a:spcAft>
            </a:pPr>
            <a:r>
              <a:rPr lang="zh-CN" altLang="en-US" sz="2400" dirty="0">
                <a:solidFill>
                  <a:schemeClr val="tx2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浙江省白马湖实验室有限公司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FA6C9-C9A7-B934-A032-46BA551754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9BFED8C8-9985-9B99-9844-473E38DB30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2533" y="2439284"/>
            <a:ext cx="5375984" cy="4031988"/>
          </a:xfrm>
          <a:prstGeom prst="rect">
            <a:avLst/>
          </a:prstGeom>
        </p:spPr>
      </p:pic>
      <p:sp>
        <p:nvSpPr>
          <p:cNvPr id="2" name="TextBox 70">
            <a:extLst>
              <a:ext uri="{FF2B5EF4-FFF2-40B4-BE49-F238E27FC236}">
                <a16:creationId xmlns:a16="http://schemas.microsoft.com/office/drawing/2014/main" id="{4ABDFEAC-47A6-4A73-157C-6B65473189BF}"/>
              </a:ext>
            </a:extLst>
          </p:cNvPr>
          <p:cNvSpPr txBox="1"/>
          <p:nvPr/>
        </p:nvSpPr>
        <p:spPr>
          <a:xfrm>
            <a:off x="1016000" y="323231"/>
            <a:ext cx="8412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仿真结果：全年发电量预测与针对性优化</a:t>
            </a:r>
            <a:endParaRPr lang="en-SG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灯片编号占位符 2">
            <a:extLst>
              <a:ext uri="{FF2B5EF4-FFF2-40B4-BE49-F238E27FC236}">
                <a16:creationId xmlns:a16="http://schemas.microsoft.com/office/drawing/2014/main" id="{BEADB46E-103D-C973-D76D-F0A7157FD4C2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10</a:t>
            </a:fld>
            <a:endParaRPr lang="zh-CN" altLang="en-US" sz="1333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4C32AB6-2361-7126-A469-BF92F1CE5902}"/>
              </a:ext>
            </a:extLst>
          </p:cNvPr>
          <p:cNvSpPr txBox="1"/>
          <p:nvPr/>
        </p:nvSpPr>
        <p:spPr>
          <a:xfrm>
            <a:off x="431409" y="991764"/>
            <a:ext cx="89966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使用</a:t>
            </a:r>
            <a:r>
              <a:rPr lang="en-SG" altLang="zh-CN" dirty="0"/>
              <a:t>L</a:t>
            </a:r>
            <a:r>
              <a:rPr lang="en-US" altLang="zh-CN" dirty="0" err="1"/>
              <a:t>iveLink</a:t>
            </a:r>
            <a:r>
              <a:rPr lang="zh-CN" altLang="en-US" dirty="0"/>
              <a:t>将</a:t>
            </a:r>
            <a:r>
              <a:rPr lang="en-SG" altLang="zh-CN" dirty="0"/>
              <a:t>COMSOL</a:t>
            </a:r>
            <a:r>
              <a:rPr lang="zh-CN" altLang="en-US" dirty="0"/>
              <a:t>模型运用到结合光谱大数据的时域扫描及</a:t>
            </a:r>
            <a:r>
              <a:rPr lang="en-SG" altLang="zh-CN" dirty="0"/>
              <a:t>M</a:t>
            </a:r>
            <a:r>
              <a:rPr lang="en-US" altLang="zh-CN" dirty="0" err="1"/>
              <a:t>atlab</a:t>
            </a:r>
            <a:r>
              <a:rPr lang="zh-CN" altLang="en-US" dirty="0"/>
              <a:t>全局优化中</a:t>
            </a:r>
            <a:endParaRPr lang="en-SG" altLang="zh-CN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64E5D952-50D8-53E2-4DEA-BB90319086B7}"/>
              </a:ext>
            </a:extLst>
          </p:cNvPr>
          <p:cNvSpPr txBox="1"/>
          <p:nvPr/>
        </p:nvSpPr>
        <p:spPr>
          <a:xfrm>
            <a:off x="431409" y="4528267"/>
            <a:ext cx="46947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面积为</a:t>
            </a:r>
            <a:r>
              <a:rPr lang="en-SG" altLang="zh-CN" sz="1400" dirty="0"/>
              <a:t>1 cm</a:t>
            </a:r>
            <a:r>
              <a:rPr lang="en-SG" altLang="zh-CN" sz="1400" baseline="30000" dirty="0"/>
              <a:t>2</a:t>
            </a:r>
            <a:r>
              <a:rPr lang="zh-CN" altLang="en-US" sz="1400" dirty="0"/>
              <a:t>小型钙钛矿太阳能电池初步优化结果</a:t>
            </a:r>
            <a:endParaRPr lang="en-SG" altLang="zh-CN" sz="1400" dirty="0"/>
          </a:p>
          <a:p>
            <a:r>
              <a:rPr lang="zh-CN" altLang="en-US" sz="1400" dirty="0"/>
              <a:t>（部分，</a:t>
            </a:r>
            <a:r>
              <a:rPr lang="en-SG" altLang="zh-CN" sz="1400" dirty="0"/>
              <a:t>P</a:t>
            </a:r>
            <a:r>
              <a:rPr lang="en-US" altLang="zh-CN" sz="1400" dirty="0"/>
              <a:t>article swarm </a:t>
            </a:r>
            <a:r>
              <a:rPr lang="en-US" altLang="zh-CN" sz="1400" dirty="0" err="1"/>
              <a:t>optimizaiton</a:t>
            </a:r>
            <a:r>
              <a:rPr lang="zh-CN" altLang="en-US" sz="1400" dirty="0"/>
              <a:t>）：</a:t>
            </a:r>
            <a:endParaRPr lang="en-SG" altLang="zh-CN" sz="1400" dirty="0"/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B7A84049-4E61-09AF-7A62-D371C7D0CD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685198"/>
              </p:ext>
            </p:extLst>
          </p:nvPr>
        </p:nvGraphicFramePr>
        <p:xfrm>
          <a:off x="441506" y="5130509"/>
          <a:ext cx="5051330" cy="14137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73306">
                  <a:extLst>
                    <a:ext uri="{9D8B030D-6E8A-4147-A177-3AD203B41FA5}">
                      <a16:colId xmlns:a16="http://schemas.microsoft.com/office/drawing/2014/main" val="4262174825"/>
                    </a:ext>
                  </a:extLst>
                </a:gridCol>
                <a:gridCol w="1771474">
                  <a:extLst>
                    <a:ext uri="{9D8B030D-6E8A-4147-A177-3AD203B41FA5}">
                      <a16:colId xmlns:a16="http://schemas.microsoft.com/office/drawing/2014/main" val="3101353806"/>
                    </a:ext>
                  </a:extLst>
                </a:gridCol>
                <a:gridCol w="1806550">
                  <a:extLst>
                    <a:ext uri="{9D8B030D-6E8A-4147-A177-3AD203B41FA5}">
                      <a16:colId xmlns:a16="http://schemas.microsoft.com/office/drawing/2014/main" val="1087688769"/>
                    </a:ext>
                  </a:extLst>
                </a:gridCol>
              </a:tblGrid>
              <a:tr h="353438">
                <a:tc>
                  <a:txBody>
                    <a:bodyPr/>
                    <a:lstStyle/>
                    <a:p>
                      <a:r>
                        <a:rPr lang="zh-CN" altLang="en-US" sz="1400" dirty="0"/>
                        <a:t>光谱</a:t>
                      </a:r>
                      <a:endParaRPr lang="en-SG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/>
                        <a:t>钙钛矿厚度</a:t>
                      </a:r>
                      <a:r>
                        <a:rPr lang="en-SG" altLang="zh-CN" sz="1400" dirty="0"/>
                        <a:t>(nm)</a:t>
                      </a:r>
                      <a:endParaRPr lang="en-SG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dirty="0"/>
                        <a:t>发电功率</a:t>
                      </a:r>
                      <a:r>
                        <a:rPr lang="en-SG" altLang="zh-CN" sz="1400" dirty="0"/>
                        <a:t>(kW/m</a:t>
                      </a:r>
                      <a:r>
                        <a:rPr lang="en-SG" altLang="zh-CN" sz="1400" baseline="30000" dirty="0"/>
                        <a:t>2</a:t>
                      </a:r>
                      <a:r>
                        <a:rPr lang="en-SG" altLang="zh-CN" sz="1400" dirty="0"/>
                        <a:t>)</a:t>
                      </a:r>
                      <a:endParaRPr lang="en-SG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6160596"/>
                  </a:ext>
                </a:extLst>
              </a:tr>
              <a:tr h="353438">
                <a:tc>
                  <a:txBody>
                    <a:bodyPr/>
                    <a:lstStyle/>
                    <a:p>
                      <a:r>
                        <a:rPr lang="en-SG" sz="1400" dirty="0"/>
                        <a:t>AM 1.5G</a:t>
                      </a:r>
                      <a:r>
                        <a:rPr lang="zh-CN" altLang="en-US" sz="1400" dirty="0"/>
                        <a:t>（昼）</a:t>
                      </a:r>
                      <a:endParaRPr lang="en-SG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dirty="0"/>
                        <a:t>870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3355171"/>
                  </a:ext>
                </a:extLst>
              </a:tr>
              <a:tr h="353438">
                <a:tc>
                  <a:txBody>
                    <a:bodyPr/>
                    <a:lstStyle/>
                    <a:p>
                      <a:r>
                        <a:rPr lang="en-SG" altLang="zh-CN" sz="1400" dirty="0"/>
                        <a:t>AM 1.5G</a:t>
                      </a:r>
                      <a:r>
                        <a:rPr lang="zh-CN" altLang="en-US" sz="1400" dirty="0"/>
                        <a:t>（昼夜）</a:t>
                      </a:r>
                      <a:endParaRPr lang="en-SG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dirty="0"/>
                        <a:t>940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dirty="0"/>
                        <a:t>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6660291"/>
                  </a:ext>
                </a:extLst>
              </a:tr>
              <a:tr h="353438">
                <a:tc>
                  <a:txBody>
                    <a:bodyPr/>
                    <a:lstStyle/>
                    <a:p>
                      <a:r>
                        <a:rPr lang="zh-CN" altLang="en-US" sz="1400" dirty="0"/>
                        <a:t>实地光谱（昼夜）</a:t>
                      </a:r>
                      <a:endParaRPr lang="en-SG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dirty="0"/>
                        <a:t>850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SG" sz="1400" dirty="0"/>
                        <a:t>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3106930"/>
                  </a:ext>
                </a:extLst>
              </a:tr>
            </a:tbl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270A017E-56B6-2EA4-4C5E-0C3D2677577A}"/>
              </a:ext>
            </a:extLst>
          </p:cNvPr>
          <p:cNvSpPr txBox="1"/>
          <p:nvPr/>
        </p:nvSpPr>
        <p:spPr>
          <a:xfrm>
            <a:off x="6159495" y="1604289"/>
            <a:ext cx="55753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面积为</a:t>
            </a:r>
            <a:r>
              <a:rPr lang="en-SG" altLang="zh-CN" sz="1400" dirty="0"/>
              <a:t>1 cm</a:t>
            </a:r>
            <a:r>
              <a:rPr lang="en-SG" altLang="zh-CN" sz="1400" baseline="30000" dirty="0"/>
              <a:t>2</a:t>
            </a:r>
            <a:r>
              <a:rPr lang="zh-CN" altLang="en-US" sz="1400" dirty="0"/>
              <a:t>小型钙钛矿</a:t>
            </a:r>
            <a:r>
              <a:rPr lang="en-SG" altLang="zh-CN" sz="1400" dirty="0"/>
              <a:t>/</a:t>
            </a:r>
            <a:r>
              <a:rPr lang="zh-CN" altLang="en-US" sz="1400" dirty="0"/>
              <a:t>晶硅叠层太阳能电池初步优化结果</a:t>
            </a:r>
            <a:endParaRPr lang="en-SG" altLang="zh-CN" sz="1400" dirty="0"/>
          </a:p>
          <a:p>
            <a:r>
              <a:rPr lang="zh-CN" altLang="en-US" sz="1400" dirty="0"/>
              <a:t>（部分，</a:t>
            </a:r>
            <a:r>
              <a:rPr lang="en-SG" altLang="zh-CN" sz="1400" dirty="0"/>
              <a:t>Pareto front with Genetic algorithm</a:t>
            </a:r>
            <a:r>
              <a:rPr lang="zh-CN" altLang="en-US" sz="1400" dirty="0"/>
              <a:t>）：</a:t>
            </a:r>
            <a:endParaRPr lang="en-SG" altLang="zh-CN" sz="1400" dirty="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B8C27A0D-DF03-B2C6-1428-40894EA2348C}"/>
              </a:ext>
            </a:extLst>
          </p:cNvPr>
          <p:cNvCxnSpPr>
            <a:cxnSpLocks/>
          </p:cNvCxnSpPr>
          <p:nvPr/>
        </p:nvCxnSpPr>
        <p:spPr>
          <a:xfrm>
            <a:off x="5859468" y="1361096"/>
            <a:ext cx="0" cy="536327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75F1E52F-17A5-0DD0-D6E4-E8382BAC8976}"/>
              </a:ext>
            </a:extLst>
          </p:cNvPr>
          <p:cNvSpPr txBox="1"/>
          <p:nvPr/>
        </p:nvSpPr>
        <p:spPr>
          <a:xfrm>
            <a:off x="9140006" y="2183319"/>
            <a:ext cx="305199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最优带隙</a:t>
            </a:r>
            <a:r>
              <a:rPr lang="en-SG" altLang="zh-CN" sz="1400" dirty="0"/>
              <a:t>:1.68 eV; </a:t>
            </a:r>
          </a:p>
          <a:p>
            <a:r>
              <a:rPr lang="zh-CN" altLang="en-US" sz="1400" dirty="0"/>
              <a:t>钙钛矿厚度</a:t>
            </a:r>
            <a:r>
              <a:rPr lang="en-SG" altLang="zh-CN" sz="1400" dirty="0"/>
              <a:t>:450 nm;</a:t>
            </a:r>
          </a:p>
          <a:p>
            <a:r>
              <a:rPr lang="zh-CN" altLang="en-US" sz="1400" dirty="0"/>
              <a:t>预测平均每小时发电功率</a:t>
            </a:r>
            <a:r>
              <a:rPr lang="en-SG" altLang="zh-CN" sz="1400" dirty="0"/>
              <a:t>:2.7 kW/m</a:t>
            </a:r>
            <a:r>
              <a:rPr lang="en-SG" altLang="zh-CN" sz="1400" baseline="30000" dirty="0"/>
              <a:t>2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E2076A19-D2CB-0795-715D-E58696F324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781" y="1865899"/>
            <a:ext cx="3549824" cy="2662368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EFD2046E-4005-B4F9-73BD-DA3806AE706C}"/>
              </a:ext>
            </a:extLst>
          </p:cNvPr>
          <p:cNvSpPr txBox="1"/>
          <p:nvPr/>
        </p:nvSpPr>
        <p:spPr>
          <a:xfrm>
            <a:off x="557836" y="1637236"/>
            <a:ext cx="482856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/>
              <a:t>实地正午太阳光强度（红）与标准</a:t>
            </a:r>
            <a:r>
              <a:rPr lang="en-SG" altLang="zh-CN" sz="1400" dirty="0"/>
              <a:t>AM 1.5G</a:t>
            </a:r>
            <a:r>
              <a:rPr lang="zh-CN" altLang="en-US" sz="1400" dirty="0"/>
              <a:t>光谱对比（蓝）</a:t>
            </a:r>
            <a:endParaRPr lang="en-SG" altLang="zh-CN" sz="1400" dirty="0"/>
          </a:p>
        </p:txBody>
      </p:sp>
    </p:spTree>
    <p:extLst>
      <p:ext uri="{BB962C8B-B14F-4D97-AF65-F5344CB8AC3E}">
        <p14:creationId xmlns:p14="http://schemas.microsoft.com/office/powerpoint/2010/main" val="3061049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FB58DD-3595-7A31-20AC-119A401809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0">
            <a:extLst>
              <a:ext uri="{FF2B5EF4-FFF2-40B4-BE49-F238E27FC236}">
                <a16:creationId xmlns:a16="http://schemas.microsoft.com/office/drawing/2014/main" id="{205B6DF7-B2BA-9172-BF0D-6E1ABFA1111F}"/>
              </a:ext>
            </a:extLst>
          </p:cNvPr>
          <p:cNvSpPr txBox="1"/>
          <p:nvPr/>
        </p:nvSpPr>
        <p:spPr>
          <a:xfrm>
            <a:off x="1016000" y="323231"/>
            <a:ext cx="8412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通过仿真辅助光伏机理分析，弥补实验不足部分</a:t>
            </a:r>
            <a:endParaRPr lang="en-SG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灯片编号占位符 2">
            <a:extLst>
              <a:ext uri="{FF2B5EF4-FFF2-40B4-BE49-F238E27FC236}">
                <a16:creationId xmlns:a16="http://schemas.microsoft.com/office/drawing/2014/main" id="{BF963C14-7970-1C13-B3E2-A3588CDDD389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11</a:t>
            </a:fld>
            <a:endParaRPr lang="zh-CN" altLang="en-US" sz="1333"/>
          </a:p>
        </p:txBody>
      </p:sp>
      <p:sp>
        <p:nvSpPr>
          <p:cNvPr id="8" name="Content Placeholder 5">
            <a:extLst>
              <a:ext uri="{FF2B5EF4-FFF2-40B4-BE49-F238E27FC236}">
                <a16:creationId xmlns:a16="http://schemas.microsoft.com/office/drawing/2014/main" id="{F4BA8E3C-7B48-B295-C095-D50A9A201297}"/>
              </a:ext>
            </a:extLst>
          </p:cNvPr>
          <p:cNvSpPr txBox="1">
            <a:spLocks/>
          </p:cNvSpPr>
          <p:nvPr/>
        </p:nvSpPr>
        <p:spPr>
          <a:xfrm>
            <a:off x="470475" y="1459870"/>
            <a:ext cx="9503134" cy="3938260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2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服务于钙钛矿单结、半透明及叠层电池的光电模型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20000"/>
              </a:lnSpc>
            </a:pPr>
            <a:r>
              <a:rPr lang="en-SG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COMSOL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中针对独立变量积分的一种处理方法（</a:t>
            </a:r>
            <a:r>
              <a:rPr lang="en-SG" altLang="zh-CN" dirty="0" err="1">
                <a:latin typeface="黑体" panose="02010609060101010101" pitchFamily="49" charset="-122"/>
                <a:ea typeface="黑体" panose="02010609060101010101" pitchFamily="49" charset="-122"/>
              </a:rPr>
              <a:t>withsol+sum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使用</a:t>
            </a:r>
            <a:r>
              <a:rPr lang="en-SG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M</a:t>
            </a:r>
            <a:r>
              <a:rPr lang="en-US" altLang="zh-CN" dirty="0" err="1">
                <a:latin typeface="黑体" panose="02010609060101010101" pitchFamily="49" charset="-122"/>
                <a:ea typeface="黑体" panose="02010609060101010101" pitchFamily="49" charset="-122"/>
              </a:rPr>
              <a:t>atlab</a:t>
            </a:r>
            <a:r>
              <a:rPr lang="en-US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 Livelink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调用</a:t>
            </a:r>
            <a:r>
              <a:rPr lang="en-SG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COMSOL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模型的使用实例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仿真结果：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针对不同底电池的绒面与钙钛矿电池结构的设计及优化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2">
              <a:lnSpc>
                <a:spcPct val="12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实地全年候光谱对电池设计的影响分析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lvl="1">
              <a:lnSpc>
                <a:spcPct val="120000"/>
              </a:lnSpc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可运用于经济效应（</a:t>
            </a:r>
            <a:r>
              <a:rPr lang="en-SG" altLang="zh-CN" dirty="0">
                <a:latin typeface="黑体" panose="02010609060101010101" pitchFamily="49" charset="-122"/>
                <a:ea typeface="黑体" panose="02010609060101010101" pitchFamily="49" charset="-122"/>
              </a:rPr>
              <a:t>LOCE</a:t>
            </a: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）计算的一部分，辅助完成项目决策</a:t>
            </a:r>
            <a:endParaRPr lang="en-SG" altLang="zh-CN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E84163D2-FC2B-7207-A8F6-1D3386EF193F}"/>
              </a:ext>
            </a:extLst>
          </p:cNvPr>
          <p:cNvSpPr txBox="1">
            <a:spLocks/>
          </p:cNvSpPr>
          <p:nvPr/>
        </p:nvSpPr>
        <p:spPr>
          <a:xfrm>
            <a:off x="8348548" y="5189360"/>
            <a:ext cx="3250122" cy="384484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en-SG" altLang="zh-CN" sz="1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T</a:t>
            </a:r>
            <a:r>
              <a:rPr lang="en-US" altLang="zh-CN" sz="18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hank you for listening</a:t>
            </a:r>
            <a:endParaRPr lang="en-SG" altLang="zh-CN" sz="1800" b="1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4" name="Content Placeholder 5">
            <a:extLst>
              <a:ext uri="{FF2B5EF4-FFF2-40B4-BE49-F238E27FC236}">
                <a16:creationId xmlns:a16="http://schemas.microsoft.com/office/drawing/2014/main" id="{8437C525-CEC0-D911-4967-036154C7B77B}"/>
              </a:ext>
            </a:extLst>
          </p:cNvPr>
          <p:cNvSpPr txBox="1">
            <a:spLocks/>
          </p:cNvSpPr>
          <p:nvPr/>
        </p:nvSpPr>
        <p:spPr>
          <a:xfrm>
            <a:off x="7557399" y="5618425"/>
            <a:ext cx="4177401" cy="916344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浙江省白马湖实验室有限公司</a:t>
            </a:r>
            <a:endParaRPr lang="en-SG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</a:rPr>
              <a:t>钙钛矿太阳能电池研发团队</a:t>
            </a:r>
            <a:endParaRPr lang="en-SG" altLang="zh-CN" sz="1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2212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8DE5D9-6D06-AF72-6305-A5AE4FFD97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0">
            <a:extLst>
              <a:ext uri="{FF2B5EF4-FFF2-40B4-BE49-F238E27FC236}">
                <a16:creationId xmlns:a16="http://schemas.microsoft.com/office/drawing/2014/main" id="{86182DB9-3020-C6A1-E437-74CB4E446552}"/>
              </a:ext>
            </a:extLst>
          </p:cNvPr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约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40%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的二氧化碳排放来自于电力生产</a:t>
            </a: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34B84247-8079-550E-53D1-72F3433FD245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2</a:t>
            </a:fld>
            <a:endParaRPr lang="zh-CN" altLang="en-US" sz="1333"/>
          </a:p>
        </p:txBody>
      </p:sp>
      <p:grpSp>
        <p:nvGrpSpPr>
          <p:cNvPr id="3" name="组合 2">
            <a:extLst>
              <a:ext uri="{FF2B5EF4-FFF2-40B4-BE49-F238E27FC236}">
                <a16:creationId xmlns:a16="http://schemas.microsoft.com/office/drawing/2014/main" id="{59583483-5F74-98D5-D155-CA32E7070711}"/>
              </a:ext>
            </a:extLst>
          </p:cNvPr>
          <p:cNvGrpSpPr/>
          <p:nvPr/>
        </p:nvGrpSpPr>
        <p:grpSpPr>
          <a:xfrm>
            <a:off x="616594" y="2091923"/>
            <a:ext cx="6600448" cy="3994065"/>
            <a:chOff x="420189" y="1685109"/>
            <a:chExt cx="7584439" cy="4266247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D322EC7A-89A0-21D7-88BE-71D2D2B9F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189" y="1685109"/>
              <a:ext cx="7584439" cy="4266247"/>
            </a:xfrm>
            <a:prstGeom prst="rect">
              <a:avLst/>
            </a:prstGeom>
          </p:spPr>
        </p:pic>
        <p:sp>
          <p:nvSpPr>
            <p:cNvPr id="7" name="矩形 6">
              <a:extLst>
                <a:ext uri="{FF2B5EF4-FFF2-40B4-BE49-F238E27FC236}">
                  <a16:creationId xmlns:a16="http://schemas.microsoft.com/office/drawing/2014/main" id="{F457844B-733F-DAF3-B6E8-A887F52E1F8E}"/>
                </a:ext>
              </a:extLst>
            </p:cNvPr>
            <p:cNvSpPr/>
            <p:nvPr/>
          </p:nvSpPr>
          <p:spPr>
            <a:xfrm>
              <a:off x="3601616" y="1688843"/>
              <a:ext cx="1212980" cy="2425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SG" altLang="en-US"/>
            </a:p>
          </p:txBody>
        </p:sp>
      </p:grpSp>
      <p:sp>
        <p:nvSpPr>
          <p:cNvPr id="8" name="TextBox 13">
            <a:extLst>
              <a:ext uri="{FF2B5EF4-FFF2-40B4-BE49-F238E27FC236}">
                <a16:creationId xmlns:a16="http://schemas.microsoft.com/office/drawing/2014/main" id="{35BB839A-0D46-9337-515F-338541272551}"/>
              </a:ext>
            </a:extLst>
          </p:cNvPr>
          <p:cNvSpPr txBox="1"/>
          <p:nvPr/>
        </p:nvSpPr>
        <p:spPr>
          <a:xfrm>
            <a:off x="616594" y="1045483"/>
            <a:ext cx="9233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+mn-ea"/>
              </a:rPr>
              <a:t>全球总</a:t>
            </a:r>
            <a:r>
              <a:rPr lang="en-SG" altLang="zh-CN" sz="2000" dirty="0">
                <a:latin typeface="+mn-ea"/>
              </a:rPr>
              <a:t>CO</a:t>
            </a:r>
            <a:r>
              <a:rPr lang="en-SG" altLang="zh-CN" sz="2000" baseline="-25000" dirty="0">
                <a:latin typeface="+mn-ea"/>
              </a:rPr>
              <a:t>2</a:t>
            </a:r>
            <a:r>
              <a:rPr lang="zh-CN" altLang="en-US" sz="2000" dirty="0">
                <a:latin typeface="+mn-ea"/>
              </a:rPr>
              <a:t>日排放量已达到约</a:t>
            </a:r>
            <a:r>
              <a:rPr lang="en-SG" sz="2000" dirty="0">
                <a:latin typeface="+mn-ea"/>
              </a:rPr>
              <a:t> </a:t>
            </a:r>
            <a:r>
              <a:rPr lang="en-SG" sz="2000" b="1" dirty="0">
                <a:latin typeface="+mn-ea"/>
              </a:rPr>
              <a:t>90 to 110 Mt</a:t>
            </a:r>
            <a:endParaRPr lang="en-SG" altLang="zh-CN" sz="2000" dirty="0">
              <a:latin typeface="+mn-ea"/>
            </a:endParaRPr>
          </a:p>
          <a:p>
            <a:r>
              <a:rPr lang="zh-CN" altLang="en-US" sz="2000" dirty="0">
                <a:latin typeface="+mn-ea"/>
              </a:rPr>
              <a:t>其中</a:t>
            </a:r>
            <a:r>
              <a:rPr lang="en-SG" sz="2000" dirty="0">
                <a:latin typeface="+mn-ea"/>
              </a:rPr>
              <a:t>, </a:t>
            </a:r>
            <a:r>
              <a:rPr lang="zh-CN" altLang="en-US" sz="2000" dirty="0">
                <a:latin typeface="+mn-ea"/>
              </a:rPr>
              <a:t>约</a:t>
            </a:r>
            <a:r>
              <a:rPr lang="en-SG" sz="2000" dirty="0">
                <a:latin typeface="+mn-ea"/>
              </a:rPr>
              <a:t> </a:t>
            </a:r>
            <a:r>
              <a:rPr lang="en-SG" sz="2000" b="1" dirty="0">
                <a:latin typeface="+mn-ea"/>
              </a:rPr>
              <a:t>30 to 50 Mt </a:t>
            </a:r>
            <a:r>
              <a:rPr lang="zh-CN" altLang="en-US" sz="2000" dirty="0">
                <a:latin typeface="+mn-ea"/>
              </a:rPr>
              <a:t>的</a:t>
            </a:r>
            <a:r>
              <a:rPr lang="en-SG" altLang="zh-CN" sz="2000" dirty="0">
                <a:latin typeface="+mn-ea"/>
              </a:rPr>
              <a:t>CO</a:t>
            </a:r>
            <a:r>
              <a:rPr lang="en-SG" altLang="zh-CN" sz="2000" baseline="-25000" dirty="0">
                <a:latin typeface="+mn-ea"/>
              </a:rPr>
              <a:t>2</a:t>
            </a:r>
            <a:r>
              <a:rPr lang="zh-CN" altLang="en-US" sz="2000" dirty="0">
                <a:latin typeface="+mn-ea"/>
              </a:rPr>
              <a:t>排放来自于发电行业</a:t>
            </a:r>
            <a:endParaRPr lang="en-SG" sz="2000" dirty="0">
              <a:latin typeface="+mn-ea"/>
            </a:endParaRPr>
          </a:p>
        </p:txBody>
      </p:sp>
      <p:sp>
        <p:nvSpPr>
          <p:cNvPr id="9" name="TextBox 13">
            <a:extLst>
              <a:ext uri="{FF2B5EF4-FFF2-40B4-BE49-F238E27FC236}">
                <a16:creationId xmlns:a16="http://schemas.microsoft.com/office/drawing/2014/main" id="{A3763B79-1069-25FA-6E8C-2AC937EA2EBD}"/>
              </a:ext>
            </a:extLst>
          </p:cNvPr>
          <p:cNvSpPr txBox="1"/>
          <p:nvPr/>
        </p:nvSpPr>
        <p:spPr>
          <a:xfrm>
            <a:off x="642106" y="6058825"/>
            <a:ext cx="238549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800" dirty="0">
                <a:latin typeface="Helvetica" pitchFamily="34" charset="0"/>
                <a:hlinkClick r:id="rId4"/>
              </a:rPr>
              <a:t>https://www.carbonmonitor.org</a:t>
            </a:r>
            <a:r>
              <a:rPr lang="en-SG" sz="800" dirty="0">
                <a:latin typeface="Helvetica" pitchFamily="34" charset="0"/>
              </a:rPr>
              <a:t> </a:t>
            </a: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3DEE1AA6-E9FD-1FF7-25EE-F85FCED205E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7950" y="2864332"/>
            <a:ext cx="3513899" cy="27452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3">
            <a:extLst>
              <a:ext uri="{FF2B5EF4-FFF2-40B4-BE49-F238E27FC236}">
                <a16:creationId xmlns:a16="http://schemas.microsoft.com/office/drawing/2014/main" id="{A5F4E49A-5CC0-E07D-76D2-57136414CCDD}"/>
              </a:ext>
            </a:extLst>
          </p:cNvPr>
          <p:cNvSpPr txBox="1"/>
          <p:nvPr/>
        </p:nvSpPr>
        <p:spPr>
          <a:xfrm>
            <a:off x="7547950" y="5609566"/>
            <a:ext cx="32053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sz="800" dirty="0">
                <a:latin typeface="Helvetica" pitchFamily="34" charset="0"/>
                <a:hlinkClick r:id="rId6"/>
              </a:rPr>
              <a:t>https://sites.psu.edu/aspsy/2017/02/04/cause-and-effect-of-global-warming/</a:t>
            </a:r>
            <a:r>
              <a:rPr lang="en-SG" sz="800" dirty="0">
                <a:latin typeface="Helvetica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0624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0"/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白马湖实验室：能源与碳中和浙江省实验室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BE31EBB-7812-4BA1-A372-446B8C80461B}"/>
              </a:ext>
            </a:extLst>
          </p:cNvPr>
          <p:cNvSpPr txBox="1"/>
          <p:nvPr/>
        </p:nvSpPr>
        <p:spPr>
          <a:xfrm>
            <a:off x="0" y="1436629"/>
            <a:ext cx="115980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80990" indent="-380990">
              <a:buFont typeface="Wingdings" panose="05000000000000000000" pitchFamily="2" charset="2"/>
              <a:buChar char="p"/>
            </a:pPr>
            <a:r>
              <a:rPr lang="zh-CN" altLang="en-US" sz="2000" b="1" dirty="0"/>
              <a:t>浙能集团</a:t>
            </a:r>
            <a:r>
              <a:rPr lang="zh-CN" altLang="en-US" sz="2000" dirty="0"/>
              <a:t>：负责基地建设、科研条件配备、经费保障和人才支撑等，支持成果应用示范和转化</a:t>
            </a:r>
            <a:endParaRPr lang="en-US" altLang="zh-CN" sz="2000" dirty="0"/>
          </a:p>
          <a:p>
            <a:pPr marL="380990" indent="-380990">
              <a:buFont typeface="Wingdings" panose="05000000000000000000" pitchFamily="2" charset="2"/>
              <a:buChar char="p"/>
            </a:pPr>
            <a:r>
              <a:rPr lang="zh-CN" altLang="en-US" sz="2000" b="1" dirty="0"/>
              <a:t>浙江大学、西湖大学</a:t>
            </a:r>
            <a:r>
              <a:rPr lang="zh-CN" altLang="en-US" sz="2000" dirty="0"/>
              <a:t>：提供科研团队及人才支撑、科研资源共享，支持和联合开展重大科研攻关等</a:t>
            </a: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64C67B5A-D4E2-4E1B-A075-927B878D3156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3</a:t>
            </a:fld>
            <a:endParaRPr lang="zh-CN" altLang="en-US" sz="1333"/>
          </a:p>
        </p:txBody>
      </p:sp>
      <p:sp>
        <p:nvSpPr>
          <p:cNvPr id="38" name="矩形: 圆角 37">
            <a:extLst>
              <a:ext uri="{FF2B5EF4-FFF2-40B4-BE49-F238E27FC236}">
                <a16:creationId xmlns:a16="http://schemas.microsoft.com/office/drawing/2014/main" id="{86D72FA2-EAB3-127C-0B2A-102701EC818A}"/>
              </a:ext>
            </a:extLst>
          </p:cNvPr>
          <p:cNvSpPr/>
          <p:nvPr/>
        </p:nvSpPr>
        <p:spPr>
          <a:xfrm>
            <a:off x="983432" y="2846019"/>
            <a:ext cx="3055954" cy="3895349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201733A-ADEA-E190-996A-0840F73AE856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391343" y="2135390"/>
            <a:ext cx="5191599" cy="551059"/>
          </a:xfrm>
          <a:prstGeom prst="rect">
            <a:avLst/>
          </a:prstGeom>
          <a:noFill/>
          <a:effectLst/>
        </p:spPr>
        <p:txBody>
          <a:bodyPr wrap="square" rtlCol="0">
            <a:no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科研布局：海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陆协同新型能源体系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D2D070C3-9D2C-E4A0-B91A-8876197604A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206112" y="4963124"/>
            <a:ext cx="2508219" cy="4380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高效光电转化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id="{24A75B96-2CC1-6C00-D705-C7471B2EB7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206112" y="5550544"/>
            <a:ext cx="2506531" cy="4380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宽光谱光热转化</a:t>
            </a: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6AD9E629-817B-7A34-4BF0-777EC7136A2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206112" y="6137964"/>
            <a:ext cx="2506531" cy="4380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太阳能燃料催化合成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C9332A2C-A45F-63E3-1513-C72ACDFB6761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96890" y="4957080"/>
            <a:ext cx="2351192" cy="427365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绿色燃料制备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AE025E7F-FE8C-2A3F-A805-45F37208EECB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696890" y="5544500"/>
            <a:ext cx="2351192" cy="427365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高压</a:t>
            </a:r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深冷氢储运</a:t>
            </a: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8B6B95D6-DBAE-759B-916A-082FF6AEA4BD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4696890" y="6131920"/>
            <a:ext cx="2351192" cy="427365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能量转化与储能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id="{A598706E-B46C-9DF5-7E1C-FD092A722E51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8030641" y="6141820"/>
            <a:ext cx="2598553" cy="431490"/>
          </a:xfrm>
          <a:prstGeom prst="rect">
            <a:avLst/>
          </a:prstGeom>
          <a:noFill/>
          <a:ln>
            <a:prstDash val="solid"/>
          </a:ln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碳基燃料高效转化</a:t>
            </a:r>
          </a:p>
        </p:txBody>
      </p:sp>
      <p:sp>
        <p:nvSpPr>
          <p:cNvPr id="19" name="矩形 18">
            <a:extLst>
              <a:ext uri="{FF2B5EF4-FFF2-40B4-BE49-F238E27FC236}">
                <a16:creationId xmlns:a16="http://schemas.microsoft.com/office/drawing/2014/main" id="{C0FF0AF8-DFD7-D280-B12E-721C680AF88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030641" y="4957080"/>
            <a:ext cx="2598553" cy="4314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CO</a:t>
            </a:r>
            <a:r>
              <a:rPr lang="en-US" altLang="zh-CN" sz="1400" b="1" baseline="-2500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2</a:t>
            </a:r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与污染物协同减排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A9095CFD-A6D7-618F-1A71-E239B81A6467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8030641" y="5549450"/>
            <a:ext cx="2598553" cy="431490"/>
          </a:xfrm>
          <a:prstGeom prst="rect">
            <a:avLst/>
          </a:prstGeom>
          <a:noFill/>
          <a:ln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多能互补灵活发电</a:t>
            </a:r>
          </a:p>
        </p:txBody>
      </p:sp>
      <p:grpSp>
        <p:nvGrpSpPr>
          <p:cNvPr id="21" name="组合 20">
            <a:extLst>
              <a:ext uri="{FF2B5EF4-FFF2-40B4-BE49-F238E27FC236}">
                <a16:creationId xmlns:a16="http://schemas.microsoft.com/office/drawing/2014/main" id="{B200DE34-EC91-6C31-A783-EC715A8E5C69}"/>
              </a:ext>
            </a:extLst>
          </p:cNvPr>
          <p:cNvGrpSpPr/>
          <p:nvPr/>
        </p:nvGrpSpPr>
        <p:grpSpPr>
          <a:xfrm>
            <a:off x="4871864" y="2949886"/>
            <a:ext cx="2025318" cy="1475976"/>
            <a:chOff x="8799" y="2854"/>
            <a:chExt cx="1935" cy="1385"/>
          </a:xfrm>
        </p:grpSpPr>
        <p:sp>
          <p:nvSpPr>
            <p:cNvPr id="32" name="圆角矩形 19">
              <a:extLst>
                <a:ext uri="{FF2B5EF4-FFF2-40B4-BE49-F238E27FC236}">
                  <a16:creationId xmlns:a16="http://schemas.microsoft.com/office/drawing/2014/main" id="{084B2F8F-D247-85AB-C4C8-AA3A1FBEC7B5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8799" y="2854"/>
              <a:ext cx="1913" cy="1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圆角矩形 22">
              <a:extLst>
                <a:ext uri="{FF2B5EF4-FFF2-40B4-BE49-F238E27FC236}">
                  <a16:creationId xmlns:a16="http://schemas.microsoft.com/office/drawing/2014/main" id="{5C1BB029-639B-7D4C-34AA-B286C42797A0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>
            <a:xfrm>
              <a:off x="8799" y="2906"/>
              <a:ext cx="1913" cy="133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4" name="矩形 33">
              <a:extLst>
                <a:ext uri="{FF2B5EF4-FFF2-40B4-BE49-F238E27FC236}">
                  <a16:creationId xmlns:a16="http://schemas.microsoft.com/office/drawing/2014/main" id="{4D9CB86C-F24C-3D8C-7DEB-AB412F5A87A0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8810" y="2912"/>
              <a:ext cx="1924" cy="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spc="6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氢能与储能</a:t>
              </a:r>
              <a:endParaRPr lang="zh-CN" altLang="en-US" sz="1200" b="1" kern="100" spc="6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5" name="图片 34">
              <a:extLst>
                <a:ext uri="{FF2B5EF4-FFF2-40B4-BE49-F238E27FC236}">
                  <a16:creationId xmlns:a16="http://schemas.microsoft.com/office/drawing/2014/main" id="{2EDFD3C1-C080-E7E3-5043-6A22319AD8DF}"/>
                </a:ext>
              </a:extLst>
            </p:cNvPr>
            <p:cNvPicPr/>
            <p:nvPr>
              <p:custDataLst>
                <p:tags r:id="rId22"/>
              </p:custDataLst>
            </p:nvPr>
          </p:nvPicPr>
          <p:blipFill rotWithShape="1">
            <a:blip r:embed="rId2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820" y="3291"/>
              <a:ext cx="1870" cy="940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id="{89004A3C-2FA1-2583-BAF7-47950E879E89}"/>
              </a:ext>
            </a:extLst>
          </p:cNvPr>
          <p:cNvGrpSpPr/>
          <p:nvPr/>
        </p:nvGrpSpPr>
        <p:grpSpPr>
          <a:xfrm>
            <a:off x="8251471" y="2946173"/>
            <a:ext cx="1995769" cy="1483401"/>
            <a:chOff x="10883" y="2854"/>
            <a:chExt cx="1945" cy="1385"/>
          </a:xfrm>
        </p:grpSpPr>
        <p:sp>
          <p:nvSpPr>
            <p:cNvPr id="28" name="圆角矩形 20">
              <a:extLst>
                <a:ext uri="{FF2B5EF4-FFF2-40B4-BE49-F238E27FC236}">
                  <a16:creationId xmlns:a16="http://schemas.microsoft.com/office/drawing/2014/main" id="{59ED5FE1-77EA-216F-C6BB-A99BA21CC28B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10883" y="2854"/>
              <a:ext cx="1913" cy="1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9" name="圆角矩形 23">
              <a:extLst>
                <a:ext uri="{FF2B5EF4-FFF2-40B4-BE49-F238E27FC236}">
                  <a16:creationId xmlns:a16="http://schemas.microsoft.com/office/drawing/2014/main" id="{2D31CB55-0F3A-71A6-27FE-A0E171270E12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>
            <a:xfrm>
              <a:off x="10883" y="2906"/>
              <a:ext cx="1913" cy="133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矩形 29">
              <a:extLst>
                <a:ext uri="{FF2B5EF4-FFF2-40B4-BE49-F238E27FC236}">
                  <a16:creationId xmlns:a16="http://schemas.microsoft.com/office/drawing/2014/main" id="{EEB43115-E6FB-02CD-E6CB-35937CF53F7B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10904" y="2912"/>
              <a:ext cx="1924" cy="3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spc="6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能源清洁低碳利用</a:t>
              </a:r>
            </a:p>
          </p:txBody>
        </p:sp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id="{A342F4EB-297B-776F-DB83-AE7C1B3F1E88}"/>
                </a:ext>
              </a:extLst>
            </p:cNvPr>
            <p:cNvPicPr/>
            <p:nvPr>
              <p:custDataLst>
                <p:tags r:id="rId18"/>
              </p:custDataLst>
            </p:nvPr>
          </p:nvPicPr>
          <p:blipFill>
            <a:blip r:embed="rId2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903" y="3291"/>
              <a:ext cx="1870" cy="940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DC4891D0-7FF8-9729-4C8F-F87C704FD91B}"/>
              </a:ext>
            </a:extLst>
          </p:cNvPr>
          <p:cNvGrpSpPr/>
          <p:nvPr/>
        </p:nvGrpSpPr>
        <p:grpSpPr>
          <a:xfrm>
            <a:off x="1468386" y="2952061"/>
            <a:ext cx="2026162" cy="1532077"/>
            <a:chOff x="6715" y="2854"/>
            <a:chExt cx="1925" cy="1395"/>
          </a:xfrm>
        </p:grpSpPr>
        <p:sp>
          <p:nvSpPr>
            <p:cNvPr id="24" name="圆角矩形 18">
              <a:extLst>
                <a:ext uri="{FF2B5EF4-FFF2-40B4-BE49-F238E27FC236}">
                  <a16:creationId xmlns:a16="http://schemas.microsoft.com/office/drawing/2014/main" id="{80CF17C1-2D7A-4AB6-BAD4-36FD051A14D3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6715" y="2854"/>
              <a:ext cx="1913" cy="1333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5" name="圆角矩形 21">
              <a:extLst>
                <a:ext uri="{FF2B5EF4-FFF2-40B4-BE49-F238E27FC236}">
                  <a16:creationId xmlns:a16="http://schemas.microsoft.com/office/drawing/2014/main" id="{71676C4C-F492-086B-4595-69E481CA0859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6715" y="2906"/>
              <a:ext cx="1913" cy="1333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矩形 25">
              <a:extLst>
                <a:ext uri="{FF2B5EF4-FFF2-40B4-BE49-F238E27FC236}">
                  <a16:creationId xmlns:a16="http://schemas.microsoft.com/office/drawing/2014/main" id="{7A378D20-8B32-2861-BE3F-0A2BD48A316F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6715" y="2912"/>
              <a:ext cx="1925" cy="5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b="1" kern="100" spc="6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太阳能催化与转化</a:t>
              </a:r>
              <a:endParaRPr lang="zh-CN" altLang="en-US" sz="1200" b="1" kern="100" spc="60" dirty="0">
                <a:effectLst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7" name="Picture 2" descr="https://gimg2.baidu.com/image_search/src=http%3A%2F%2Fn.sinaimg.cn%2Fsinakd20221206s%2F76%2Fw1080h596%2F20221206%2Ff1fe-0df0e0b30e1e0e9745fb58bf612a1eaa.jpg&amp;refer=http%3A%2F%2Fn.sinaimg.cn&amp;app=2002&amp;size=f9999,10000&amp;q=a80&amp;n=0&amp;g=0n&amp;fmt=auto?sec=1673080041&amp;t=79aa3414fcc3504261c900fd1c124281">
              <a:extLst>
                <a:ext uri="{FF2B5EF4-FFF2-40B4-BE49-F238E27FC236}">
                  <a16:creationId xmlns:a16="http://schemas.microsoft.com/office/drawing/2014/main" id="{99BDCE51-A098-EBBD-88B0-C46F462489F3}"/>
                </a:ext>
              </a:extLst>
            </p:cNvPr>
            <p:cNvPicPr>
              <a:picLocks noChangeAspect="1" noChangeArrowheads="1"/>
            </p:cNvPicPr>
            <p:nvPr>
              <p:custDataLst>
                <p:tags r:id="rId14"/>
              </p:custDataLst>
            </p:nvPr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36" y="3289"/>
              <a:ext cx="1870" cy="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2090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Box 70"/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钙钛矿半透明及叠层太阳能电池研发与应用</a:t>
            </a: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64C67B5A-D4E2-4E1B-A075-927B878D3156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4</a:t>
            </a:fld>
            <a:endParaRPr lang="zh-CN" altLang="en-US" sz="1333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5AD50F6A-6E25-3631-23F7-D3FD069FD9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77" y="2056637"/>
            <a:ext cx="2643638" cy="2809776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A4B6B411-9429-A190-512F-F755E72268E3}"/>
              </a:ext>
            </a:extLst>
          </p:cNvPr>
          <p:cNvSpPr txBox="1"/>
          <p:nvPr/>
        </p:nvSpPr>
        <p:spPr>
          <a:xfrm>
            <a:off x="179106" y="5098931"/>
            <a:ext cx="25462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zh-CN" altLang="en-US" sz="2000" b="1" dirty="0">
                <a:latin typeface="+mn-ea"/>
              </a:rPr>
              <a:t>钙钛矿半透明组件</a:t>
            </a:r>
            <a:r>
              <a:rPr lang="zh-CN" altLang="en-US" sz="2000" dirty="0">
                <a:latin typeface="+mn-ea"/>
              </a:rPr>
              <a:t>：</a:t>
            </a:r>
            <a:endParaRPr lang="en-US" altLang="zh-CN" sz="2000" dirty="0">
              <a:latin typeface="+mn-ea"/>
            </a:endParaRPr>
          </a:p>
          <a:p>
            <a:endParaRPr lang="en-US" altLang="zh-CN" sz="2000" dirty="0">
              <a:latin typeface="+mn-ea"/>
            </a:endParaRPr>
          </a:p>
          <a:p>
            <a:r>
              <a:rPr lang="zh-CN" altLang="en-US" sz="2000" dirty="0">
                <a:latin typeface="+mn-ea"/>
              </a:rPr>
              <a:t>调节吸光波长和强度，全面积透光</a:t>
            </a: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B752D9A3-2665-354C-656B-E8ACA84059A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4729" y="1403440"/>
            <a:ext cx="1757869" cy="10572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D872AE0-CCA0-362D-D760-3CD9367EEE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44151" y="2998947"/>
            <a:ext cx="1757869" cy="11168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id="{FB0DCF08-4E24-8CBC-B576-DB5D60E44123}"/>
              </a:ext>
            </a:extLst>
          </p:cNvPr>
          <p:cNvGrpSpPr/>
          <p:nvPr/>
        </p:nvGrpSpPr>
        <p:grpSpPr>
          <a:xfrm>
            <a:off x="2694715" y="1663811"/>
            <a:ext cx="1467069" cy="968598"/>
            <a:chOff x="6309278" y="2409604"/>
            <a:chExt cx="1467069" cy="968598"/>
          </a:xfrm>
        </p:grpSpPr>
        <p:cxnSp>
          <p:nvCxnSpPr>
            <p:cNvPr id="12" name="直接箭头连接符 11">
              <a:extLst>
                <a:ext uri="{FF2B5EF4-FFF2-40B4-BE49-F238E27FC236}">
                  <a16:creationId xmlns:a16="http://schemas.microsoft.com/office/drawing/2014/main" id="{45DE6DA9-C898-2C81-B0F1-7121175A35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487031" y="2508293"/>
              <a:ext cx="1285240" cy="783656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AEF39999-FBED-5CC7-F044-F5C56BC84026}"/>
                </a:ext>
              </a:extLst>
            </p:cNvPr>
            <p:cNvSpPr txBox="1"/>
            <p:nvPr/>
          </p:nvSpPr>
          <p:spPr>
            <a:xfrm rot="19556074">
              <a:off x="6309278" y="2409604"/>
              <a:ext cx="1467069" cy="96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+mn-ea"/>
                </a:rPr>
                <a:t>调节带隙</a:t>
              </a:r>
              <a:endParaRPr lang="en-US" altLang="zh-CN" sz="2000" dirty="0"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+mn-ea"/>
                </a:rPr>
                <a:t>颜色多样化</a:t>
              </a:r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EA8F80A-11A9-D321-B824-175A276216CC}"/>
              </a:ext>
            </a:extLst>
          </p:cNvPr>
          <p:cNvGrpSpPr/>
          <p:nvPr/>
        </p:nvGrpSpPr>
        <p:grpSpPr>
          <a:xfrm>
            <a:off x="2928729" y="2944701"/>
            <a:ext cx="1712972" cy="968598"/>
            <a:chOff x="6476871" y="3428999"/>
            <a:chExt cx="1712972" cy="968598"/>
          </a:xfrm>
        </p:grpSpPr>
        <p:cxnSp>
          <p:nvCxnSpPr>
            <p:cNvPr id="15" name="直接箭头连接符 14">
              <a:extLst>
                <a:ext uri="{FF2B5EF4-FFF2-40B4-BE49-F238E27FC236}">
                  <a16:creationId xmlns:a16="http://schemas.microsoft.com/office/drawing/2014/main" id="{87C717F0-9E70-3DF1-C167-533E638C2DBB}"/>
                </a:ext>
              </a:extLst>
            </p:cNvPr>
            <p:cNvCxnSpPr>
              <a:cxnSpLocks/>
            </p:cNvCxnSpPr>
            <p:nvPr/>
          </p:nvCxnSpPr>
          <p:spPr>
            <a:xfrm>
              <a:off x="6476871" y="3945928"/>
              <a:ext cx="1712972" cy="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FCA845CD-0319-FA9E-EEC5-6781A9327906}"/>
                </a:ext>
              </a:extLst>
            </p:cNvPr>
            <p:cNvSpPr txBox="1"/>
            <p:nvPr/>
          </p:nvSpPr>
          <p:spPr>
            <a:xfrm>
              <a:off x="6599822" y="3428999"/>
              <a:ext cx="1467069" cy="96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+mn-ea"/>
                </a:rPr>
                <a:t>改变厚度</a:t>
              </a:r>
              <a:endParaRPr lang="en-US" altLang="zh-CN" sz="2000" dirty="0"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+mn-ea"/>
                </a:rPr>
                <a:t>透光度可调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17EE07CB-9452-1131-6410-BCD2E67E8F7E}"/>
              </a:ext>
            </a:extLst>
          </p:cNvPr>
          <p:cNvGrpSpPr/>
          <p:nvPr/>
        </p:nvGrpSpPr>
        <p:grpSpPr>
          <a:xfrm>
            <a:off x="2858401" y="4355870"/>
            <a:ext cx="1285097" cy="968598"/>
            <a:chOff x="6476871" y="4436639"/>
            <a:chExt cx="1285097" cy="968598"/>
          </a:xfrm>
        </p:grpSpPr>
        <p:cxnSp>
          <p:nvCxnSpPr>
            <p:cNvPr id="18" name="直接箭头连接符 17">
              <a:extLst>
                <a:ext uri="{FF2B5EF4-FFF2-40B4-BE49-F238E27FC236}">
                  <a16:creationId xmlns:a16="http://schemas.microsoft.com/office/drawing/2014/main" id="{06D97AAE-A052-D3E8-EC4E-C8AB59D07DF6}"/>
                </a:ext>
              </a:extLst>
            </p:cNvPr>
            <p:cNvCxnSpPr>
              <a:cxnSpLocks/>
            </p:cNvCxnSpPr>
            <p:nvPr/>
          </p:nvCxnSpPr>
          <p:spPr>
            <a:xfrm>
              <a:off x="6476871" y="4577818"/>
              <a:ext cx="1285097" cy="79088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999F300C-639A-D7B9-AECD-E6B118EAF2DB}"/>
                </a:ext>
              </a:extLst>
            </p:cNvPr>
            <p:cNvSpPr txBox="1"/>
            <p:nvPr/>
          </p:nvSpPr>
          <p:spPr>
            <a:xfrm rot="1828630">
              <a:off x="6503229" y="4436639"/>
              <a:ext cx="1210589" cy="9685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+mn-ea"/>
                </a:rPr>
                <a:t>结合晶硅</a:t>
              </a:r>
              <a:endParaRPr lang="en-US" altLang="zh-CN" sz="2000" dirty="0">
                <a:latin typeface="+mn-ea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2000" dirty="0">
                  <a:latin typeface="+mn-ea"/>
                </a:rPr>
                <a:t>串联结构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EE4F3944-A44F-2A6A-D45C-4F6B859D08C6}"/>
              </a:ext>
            </a:extLst>
          </p:cNvPr>
          <p:cNvGrpSpPr/>
          <p:nvPr/>
        </p:nvGrpSpPr>
        <p:grpSpPr>
          <a:xfrm>
            <a:off x="4465480" y="4659300"/>
            <a:ext cx="1757869" cy="1257266"/>
            <a:chOff x="3948981" y="2488546"/>
            <a:chExt cx="2180680" cy="2110838"/>
          </a:xfrm>
        </p:grpSpPr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id="{971AC1A0-65A4-EE9B-C64E-6D012AC6D74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948981" y="2488546"/>
              <a:ext cx="2180680" cy="2110838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22" name="文本框 25">
              <a:extLst>
                <a:ext uri="{FF2B5EF4-FFF2-40B4-BE49-F238E27FC236}">
                  <a16:creationId xmlns:a16="http://schemas.microsoft.com/office/drawing/2014/main" id="{BBCDB849-CDEA-44B3-23AC-2F8870CC84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42249" y="3415022"/>
              <a:ext cx="588623" cy="334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9pPr>
            </a:lstStyle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575" b="1" dirty="0">
                  <a:solidFill>
                    <a:srgbClr val="FF0000"/>
                  </a:solidFill>
                </a:rPr>
                <a:t>晶硅</a:t>
              </a:r>
              <a:endParaRPr lang="en-GB" altLang="en-US" sz="1575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文本框 25">
              <a:extLst>
                <a:ext uri="{FF2B5EF4-FFF2-40B4-BE49-F238E27FC236}">
                  <a16:creationId xmlns:a16="http://schemas.microsoft.com/office/drawing/2014/main" id="{FFF546BF-ABA1-5268-CD71-403CB83C5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30598" y="2784430"/>
              <a:ext cx="790600" cy="3347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marL="342900" indent="-342900"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defRPr>
              </a:lvl9pPr>
            </a:lstStyle>
            <a:p>
              <a:pPr marL="0" indent="0">
                <a:spcBef>
                  <a:spcPct val="0"/>
                </a:spcBef>
                <a:buNone/>
              </a:pPr>
              <a:r>
                <a:rPr lang="zh-CN" altLang="en-US" sz="1575" b="1" dirty="0">
                  <a:solidFill>
                    <a:srgbClr val="FF0000"/>
                  </a:solidFill>
                </a:rPr>
                <a:t>钙钛矿</a:t>
              </a:r>
              <a:endParaRPr lang="en-GB" altLang="en-US" sz="1575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B7FD63AC-9999-BA70-C2DD-3771A1CDB500}"/>
              </a:ext>
            </a:extLst>
          </p:cNvPr>
          <p:cNvSpPr txBox="1"/>
          <p:nvPr/>
        </p:nvSpPr>
        <p:spPr>
          <a:xfrm>
            <a:off x="7227512" y="1502870"/>
            <a:ext cx="456710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仿真相关的研究目的：</a:t>
            </a: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减反膜或叠层绒面的设计优化及整体光电流的提升</a:t>
            </a:r>
            <a:endParaRPr lang="en-SG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Tx/>
              <a:buAutoNum type="arabicPeriod"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电池性能的提升，全年发电量预测与针对性优化</a:t>
            </a:r>
            <a:endParaRPr lang="en-SG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Tx/>
              <a:buAutoNum type="arabicPeriod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平准化度电成本计算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降本增效</a:t>
            </a: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FontTx/>
              <a:buAutoNum type="arabicPeriod"/>
            </a:pP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B0ED5E21-1A62-7669-B0F2-FB53F881CDE2}"/>
              </a:ext>
            </a:extLst>
          </p:cNvPr>
          <p:cNvCxnSpPr>
            <a:cxnSpLocks/>
          </p:cNvCxnSpPr>
          <p:nvPr/>
        </p:nvCxnSpPr>
        <p:spPr>
          <a:xfrm>
            <a:off x="6898090" y="1010902"/>
            <a:ext cx="0" cy="576880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B6356DB8-E7FB-BE93-0681-6ED4CFE67514}"/>
              </a:ext>
            </a:extLst>
          </p:cNvPr>
          <p:cNvSpPr txBox="1"/>
          <p:nvPr/>
        </p:nvSpPr>
        <p:spPr>
          <a:xfrm>
            <a:off x="7225397" y="3724617"/>
            <a:ext cx="456710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面临的挑战：</a:t>
            </a: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实际应用与仿真效果之间的平衡</a:t>
            </a: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电池参数，材料选择与实验校准</a:t>
            </a: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包含多波长累计运算的光学与电学单向耦合</a:t>
            </a:r>
            <a:endParaRPr lang="en-SG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网格设计与耗时缩减</a:t>
            </a:r>
            <a:endParaRPr lang="en-SG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buAutoNum type="arabicPeriod"/>
            </a:pP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大规模优化与</a:t>
            </a:r>
            <a:r>
              <a:rPr lang="en-SG" altLang="zh-CN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MATLAB L</a:t>
            </a:r>
            <a:r>
              <a:rPr lang="en-US" altLang="zh-CN" sz="2000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ivelink</a:t>
            </a:r>
            <a:r>
              <a:rPr lang="zh-CN" altLang="en-US" sz="20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的使用</a:t>
            </a:r>
            <a:endParaRPr lang="en-SG" altLang="zh-CN" sz="20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8009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7B2DD3-46F3-AD87-519A-4C63ED8994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CFFDF33B-2879-680E-49DC-4430C4CF42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4437" y="2975893"/>
            <a:ext cx="2549525" cy="3744524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E846449-A020-B162-40C3-1A664180DD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6274" y="-145473"/>
            <a:ext cx="4132903" cy="413290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629C8295-34F4-A6ED-4872-8402909626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44" y="238393"/>
            <a:ext cx="3749037" cy="3749037"/>
          </a:xfrm>
          <a:prstGeom prst="rect">
            <a:avLst/>
          </a:prstGeom>
        </p:spPr>
      </p:pic>
      <p:sp>
        <p:nvSpPr>
          <p:cNvPr id="43" name="TextBox 70">
            <a:extLst>
              <a:ext uri="{FF2B5EF4-FFF2-40B4-BE49-F238E27FC236}">
                <a16:creationId xmlns:a16="http://schemas.microsoft.com/office/drawing/2014/main" id="{74DACA4F-9988-A658-2C21-8832D4F317DD}"/>
              </a:ext>
            </a:extLst>
          </p:cNvPr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使用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为电池建模；通过仿真提供优化方案</a:t>
            </a:r>
          </a:p>
        </p:txBody>
      </p:sp>
      <p:sp>
        <p:nvSpPr>
          <p:cNvPr id="6" name="灯片编号占位符 2">
            <a:extLst>
              <a:ext uri="{FF2B5EF4-FFF2-40B4-BE49-F238E27FC236}">
                <a16:creationId xmlns:a16="http://schemas.microsoft.com/office/drawing/2014/main" id="{4FA77C52-7A05-723D-0F86-67A7502C3A07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5</a:t>
            </a:fld>
            <a:endParaRPr lang="zh-CN" altLang="en-US" sz="1333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470D68B-7E22-21BE-109C-7559283CA2B8}"/>
              </a:ext>
            </a:extLst>
          </p:cNvPr>
          <p:cNvSpPr txBox="1"/>
          <p:nvPr/>
        </p:nvSpPr>
        <p:spPr>
          <a:xfrm>
            <a:off x="421518" y="942152"/>
            <a:ext cx="21595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单结钙钛矿电池几何模型</a:t>
            </a:r>
            <a:endParaRPr lang="en-US" altLang="zh-CN" sz="14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382E614-3B3D-904C-7218-A7B3B31E7CE0}"/>
              </a:ext>
            </a:extLst>
          </p:cNvPr>
          <p:cNvSpPr txBox="1"/>
          <p:nvPr/>
        </p:nvSpPr>
        <p:spPr>
          <a:xfrm>
            <a:off x="4424281" y="942151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/>
              <a:t>晶硅绒面</a:t>
            </a:r>
            <a:r>
              <a:rPr lang="en-SG" altLang="zh-CN" sz="1400" dirty="0"/>
              <a:t>3D Unit</a:t>
            </a:r>
            <a:r>
              <a:rPr lang="zh-CN" altLang="en-US" sz="1400" dirty="0"/>
              <a:t> </a:t>
            </a:r>
            <a:r>
              <a:rPr lang="en-SG" altLang="zh-CN" sz="1400" dirty="0"/>
              <a:t>C</a:t>
            </a:r>
            <a:r>
              <a:rPr lang="en-US" altLang="zh-CN" sz="1400" dirty="0"/>
              <a:t>ell</a:t>
            </a:r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FCBB49A9-A04D-9B5B-E39A-0EB4D9574023}"/>
              </a:ext>
            </a:extLst>
          </p:cNvPr>
          <p:cNvCxnSpPr>
            <a:cxnSpLocks/>
          </p:cNvCxnSpPr>
          <p:nvPr/>
        </p:nvCxnSpPr>
        <p:spPr>
          <a:xfrm>
            <a:off x="3980688" y="951610"/>
            <a:ext cx="0" cy="5768807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图片 79">
            <a:extLst>
              <a:ext uri="{FF2B5EF4-FFF2-40B4-BE49-F238E27FC236}">
                <a16:creationId xmlns:a16="http://schemas.microsoft.com/office/drawing/2014/main" id="{46A42E6E-6A10-EF1A-506F-BA673AADC7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4281" y="2975893"/>
            <a:ext cx="6285792" cy="3683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32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: 圆角 14">
            <a:extLst>
              <a:ext uri="{FF2B5EF4-FFF2-40B4-BE49-F238E27FC236}">
                <a16:creationId xmlns:a16="http://schemas.microsoft.com/office/drawing/2014/main" id="{91ED3552-56FD-F331-221A-CA6085E9AB39}"/>
              </a:ext>
            </a:extLst>
          </p:cNvPr>
          <p:cNvSpPr/>
          <p:nvPr/>
        </p:nvSpPr>
        <p:spPr>
          <a:xfrm>
            <a:off x="204611" y="4527397"/>
            <a:ext cx="6574971" cy="2277034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C7BCF7E6-863E-F377-4855-73121F4B11C1}"/>
              </a:ext>
            </a:extLst>
          </p:cNvPr>
          <p:cNvSpPr/>
          <p:nvPr/>
        </p:nvSpPr>
        <p:spPr>
          <a:xfrm>
            <a:off x="7204475" y="4527396"/>
            <a:ext cx="4728752" cy="227703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CD3A8B7F-0779-3C76-0AC3-53BC80CB645B}"/>
              </a:ext>
            </a:extLst>
          </p:cNvPr>
          <p:cNvSpPr/>
          <p:nvPr/>
        </p:nvSpPr>
        <p:spPr>
          <a:xfrm>
            <a:off x="7204476" y="1408613"/>
            <a:ext cx="4728752" cy="2972829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8" name="矩形: 圆角 7">
            <a:extLst>
              <a:ext uri="{FF2B5EF4-FFF2-40B4-BE49-F238E27FC236}">
                <a16:creationId xmlns:a16="http://schemas.microsoft.com/office/drawing/2014/main" id="{80B75F26-130F-5577-0A74-010163ED6E88}"/>
              </a:ext>
            </a:extLst>
          </p:cNvPr>
          <p:cNvSpPr/>
          <p:nvPr/>
        </p:nvSpPr>
        <p:spPr>
          <a:xfrm>
            <a:off x="204611" y="1408614"/>
            <a:ext cx="6574971" cy="2972828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4" name="TextBox 70">
            <a:extLst>
              <a:ext uri="{FF2B5EF4-FFF2-40B4-BE49-F238E27FC236}">
                <a16:creationId xmlns:a16="http://schemas.microsoft.com/office/drawing/2014/main" id="{7B703FC8-408B-A810-4824-A5C15845A894}"/>
              </a:ext>
            </a:extLst>
          </p:cNvPr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波动光学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亥姆赫兹方程式→半导体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稀物质传输单向耦合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4DD1F1C-9CBA-4456-1C8B-9D37F83BEE70}"/>
              </a:ext>
            </a:extLst>
          </p:cNvPr>
          <p:cNvSpPr txBox="1"/>
          <p:nvPr/>
        </p:nvSpPr>
        <p:spPr>
          <a:xfrm>
            <a:off x="393342" y="1554569"/>
            <a:ext cx="6097904" cy="2723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研究方法</a:t>
            </a:r>
            <a:r>
              <a:rPr lang="en-SG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分析步骤：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以入射光强度为激发，计算各波长下电池吸光材料中光电场强度分布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通过光电场强度计算载流子生成率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对全波长下的载流子生成率进行求和</a:t>
            </a:r>
            <a:endParaRPr lang="en-SG" altLang="zh-CN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以总载流子生成率为激发，计算各偏压下电池端口收集的电流密度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生成电池电流</a:t>
            </a:r>
            <a:r>
              <a:rPr lang="en-SG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电压曲线（</a:t>
            </a:r>
            <a:r>
              <a:rPr lang="en-US" altLang="zh-CN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i</a:t>
            </a: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-V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E90AB40D-3ADF-3A8B-CFF3-E20513DD3179}"/>
              </a:ext>
            </a:extLst>
          </p:cNvPr>
          <p:cNvSpPr txBox="1"/>
          <p:nvPr/>
        </p:nvSpPr>
        <p:spPr>
          <a:xfrm>
            <a:off x="7277797" y="1554569"/>
            <a:ext cx="4520861" cy="27233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SG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仿真的优势：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将电池的光电场强度以及电子、空穴浓度可视化，便于机理的理解与研究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无需进行多组对比实验，可在有限的实验数据的基础上完成电池结构设计与优化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包含多种后处理方法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740E3A00-89ED-DA22-5851-2C0D40D6F52A}"/>
              </a:ext>
            </a:extLst>
          </p:cNvPr>
          <p:cNvSpPr txBox="1"/>
          <p:nvPr/>
        </p:nvSpPr>
        <p:spPr>
          <a:xfrm>
            <a:off x="7347949" y="4636625"/>
            <a:ext cx="4515126" cy="20585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电池优化方法：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结合实验进行模型校准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分析确认需优化的参数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简易优化可直接在</a:t>
            </a:r>
            <a:r>
              <a:rPr lang="en-SG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中进行</a:t>
            </a:r>
            <a:endParaRPr lang="en-SG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800100" lvl="1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全局大型优化可使用</a:t>
            </a:r>
            <a:r>
              <a:rPr lang="en-SG" altLang="zh-CN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zh-CN" dirty="0" err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atlab</a:t>
            </a:r>
            <a:r>
              <a:rPr lang="en-US" altLang="zh-CN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Livelink </a:t>
            </a:r>
            <a:r>
              <a:rPr lang="zh-CN" altLang="en-US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模块</a:t>
            </a:r>
            <a:endParaRPr lang="en-SG" altLang="zh-CN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4E89308-7CBA-DBA2-EAAE-3A148106D1CD}"/>
              </a:ext>
            </a:extLst>
          </p:cNvPr>
          <p:cNvCxnSpPr>
            <a:cxnSpLocks/>
          </p:cNvCxnSpPr>
          <p:nvPr/>
        </p:nvCxnSpPr>
        <p:spPr>
          <a:xfrm>
            <a:off x="6976437" y="1408613"/>
            <a:ext cx="0" cy="536327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CA7A4AF-3E8D-05DF-6565-053E08933D3D}"/>
                  </a:ext>
                </a:extLst>
              </p:cNvPr>
              <p:cNvSpPr txBox="1"/>
              <p:nvPr/>
            </p:nvSpPr>
            <p:spPr>
              <a:xfrm>
                <a:off x="1016000" y="4860623"/>
                <a:ext cx="1997855" cy="3016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SG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SG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SG" b="0" i="0" smtClean="0">
                              <a:latin typeface="Cambria Math" panose="02040503050406030204" pitchFamily="18" charset="0"/>
                            </a:rPr>
                            <m:t>optics</m:t>
                          </m:r>
                        </m:sub>
                      </m:sSub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SG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ACA7A4AF-3E8D-05DF-6565-053E08933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00" y="4860623"/>
                <a:ext cx="1997855" cy="301686"/>
              </a:xfrm>
              <a:prstGeom prst="rect">
                <a:avLst/>
              </a:prstGeom>
              <a:blipFill>
                <a:blip r:embed="rId2"/>
                <a:stretch>
                  <a:fillRect l="-3058" r="-4587" b="-28000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FB66D81-D642-8BE5-1D62-A28FF11A2D20}"/>
                  </a:ext>
                </a:extLst>
              </p:cNvPr>
              <p:cNvSpPr txBox="1"/>
              <p:nvPr/>
            </p:nvSpPr>
            <p:spPr>
              <a:xfrm>
                <a:off x="1016000" y="5320045"/>
                <a:ext cx="2052805" cy="6714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𝑠𝑢𝑚</m:t>
                          </m:r>
                        </m:sub>
                      </m:sSub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SG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sub>
                        <m:sup>
                          <m:sSub>
                            <m:sSubPr>
                              <m:ctrlP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b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sub>
                          </m:sSub>
                        </m:sup>
                        <m:e>
                          <m:r>
                            <a:rPr lang="en-SG" i="1">
                              <a:latin typeface="Cambria Math" panose="02040503050406030204" pitchFamily="18" charset="0"/>
                            </a:rPr>
                            <m:t>𝑓</m:t>
                          </m:r>
                          <m:d>
                            <m:dPr>
                              <m:ctrlPr>
                                <a:rPr lang="en-SG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SG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SG" i="1">
                                      <a:latin typeface="Cambria Math" panose="02040503050406030204" pitchFamily="18" charset="0"/>
                                    </a:rPr>
                                    <m:t>𝐸</m:t>
                                  </m:r>
                                </m:e>
                                <m:sub>
                                  <m:r>
                                    <a:rPr lang="en-SG" i="1">
                                      <a:latin typeface="Cambria Math" panose="02040503050406030204" pitchFamily="18" charset="0"/>
                                    </a:rPr>
                                    <m:t>𝑧</m:t>
                                  </m:r>
                                </m:sub>
                              </m:sSub>
                            </m:e>
                          </m:d>
                          <m:r>
                            <m:rPr>
                              <m:sty m:val="p"/>
                            </m:rPr>
                            <a:rPr lang="en-SG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</m:nary>
                    </m:oMath>
                  </m:oMathPara>
                </a14:m>
                <a:endParaRPr lang="en-SG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CFB66D81-D642-8BE5-1D62-A28FF11A2D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00" y="5320045"/>
                <a:ext cx="2052805" cy="67146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4B421CF-351D-BA10-676B-C299FE2C17E6}"/>
                  </a:ext>
                </a:extLst>
              </p:cNvPr>
              <p:cNvSpPr txBox="1"/>
              <p:nvPr/>
            </p:nvSpPr>
            <p:spPr>
              <a:xfrm>
                <a:off x="1016000" y="6167659"/>
                <a:ext cx="348332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SG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𝑡𝑒𝑟𝑚𝑖𝑛𝑎𝑙</m:t>
                          </m:r>
                        </m:sub>
                      </m:sSub>
                      <m:r>
                        <a:rPr lang="en-SG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SG" i="1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SG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  <m:sub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𝑠𝑢𝑚</m:t>
                              </m:r>
                            </m:sub>
                          </m:sSub>
                          <m:r>
                            <a:rPr lang="en-SG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a:rPr lang="en-SG" b="0" i="1" smtClean="0">
                                  <a:latin typeface="Cambria Math" panose="02040503050406030204" pitchFamily="18" charset="0"/>
                                </a:rPr>
                                <m:t>𝑒𝑙𝑒𝑐𝑡𝑟𝑜𝑛𝑖𝑐𝑠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SG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E4B421CF-351D-BA10-676B-C299FE2C17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6000" y="6167659"/>
                <a:ext cx="3483325" cy="276999"/>
              </a:xfrm>
              <a:prstGeom prst="rect">
                <a:avLst/>
              </a:prstGeom>
              <a:blipFill>
                <a:blip r:embed="rId4"/>
                <a:stretch>
                  <a:fillRect l="-1226" t="-2222" b="-35556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灯片编号占位符 2">
            <a:extLst>
              <a:ext uri="{FF2B5EF4-FFF2-40B4-BE49-F238E27FC236}">
                <a16:creationId xmlns:a16="http://schemas.microsoft.com/office/drawing/2014/main" id="{C2285DAF-8A56-E507-E069-A5B443FDCCD3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6</a:t>
            </a:fld>
            <a:endParaRPr lang="zh-CN" altLang="en-US" sz="1333"/>
          </a:p>
        </p:txBody>
      </p:sp>
    </p:spTree>
    <p:extLst>
      <p:ext uri="{BB962C8B-B14F-4D97-AF65-F5344CB8AC3E}">
        <p14:creationId xmlns:p14="http://schemas.microsoft.com/office/powerpoint/2010/main" val="368981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0">
            <a:extLst>
              <a:ext uri="{FF2B5EF4-FFF2-40B4-BE49-F238E27FC236}">
                <a16:creationId xmlns:a16="http://schemas.microsoft.com/office/drawing/2014/main" id="{31129743-CFFC-A8C2-8BDB-338547CBAF88}"/>
              </a:ext>
            </a:extLst>
          </p:cNvPr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通过 </a:t>
            </a:r>
            <a:r>
              <a:rPr lang="en-SG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withsol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与 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sum 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算子在</a:t>
            </a:r>
            <a:r>
              <a:rPr lang="en-SG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Comsol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中直接进行求和计算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63212361-8477-EAD6-A69A-0A31BAAB59D1}"/>
              </a:ext>
            </a:extLst>
          </p:cNvPr>
          <p:cNvSpPr txBox="1"/>
          <p:nvPr/>
        </p:nvSpPr>
        <p:spPr>
          <a:xfrm>
            <a:off x="509674" y="1050521"/>
            <a:ext cx="103689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太阳能电池中的光电耦合：重点是通过载流子生成率而非传统的电磁场</a:t>
            </a:r>
            <a:r>
              <a:rPr lang="en-SG" altLang="zh-CN" sz="2000" dirty="0"/>
              <a:t>-</a:t>
            </a:r>
            <a:r>
              <a:rPr lang="zh-CN" altLang="en-US" sz="2000" dirty="0"/>
              <a:t>半导体光电耦合</a:t>
            </a:r>
            <a:endParaRPr lang="en-SG" altLang="zh-CN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zh-CN" altLang="en-US" sz="2000" dirty="0"/>
              <a:t>我们增加一个新的数学物理场，用于光电场到载流子生成率的计算</a:t>
            </a:r>
            <a:endParaRPr lang="en-SG" altLang="zh-CN" sz="2000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9CCFFDDF-C012-FFE0-A368-67CB9AA99C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6553" y="2608729"/>
            <a:ext cx="5973009" cy="1114581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A6975814-58E9-D141-4E47-D71DB025E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553" y="4235824"/>
            <a:ext cx="6012864" cy="111458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B613F32-4477-378A-FE10-3154D668D9A6}"/>
                  </a:ext>
                </a:extLst>
              </p:cNvPr>
              <p:cNvSpPr txBox="1"/>
              <p:nvPr/>
            </p:nvSpPr>
            <p:spPr>
              <a:xfrm>
                <a:off x="354848" y="2166645"/>
                <a:ext cx="1722538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SG" altLang="zh-CN" sz="2000" b="1" i="1" smtClean="0">
                          <a:latin typeface="Cambria Math" panose="02040503050406030204" pitchFamily="18" charset="0"/>
                        </a:rPr>
                        <m:t>𝑮</m:t>
                      </m:r>
                      <m:r>
                        <a:rPr lang="en-SG" altLang="zh-CN" sz="2000" b="1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SG" altLang="zh-CN" sz="2000" b="1" i="1" smtClean="0">
                          <a:latin typeface="Cambria Math" panose="02040503050406030204" pitchFamily="18" charset="0"/>
                        </a:rPr>
                        <m:t>𝒇</m:t>
                      </m:r>
                      <m:r>
                        <a:rPr lang="en-SG" altLang="zh-CN" sz="2000" b="1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SG" altLang="zh-CN" sz="20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SG" altLang="zh-CN" sz="20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SG" altLang="zh-CN" sz="2000" b="1" i="1" smtClean="0">
                              <a:latin typeface="Cambria Math" panose="02040503050406030204" pitchFamily="18" charset="0"/>
                            </a:rPr>
                            <m:t>𝒛</m:t>
                          </m:r>
                        </m:sub>
                      </m:sSub>
                      <m:r>
                        <a:rPr lang="en-SG" altLang="zh-CN" sz="2000" b="1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SG" altLang="zh-CN" sz="2000" b="1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5B613F32-4477-378A-FE10-3154D668D9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4848" y="2166645"/>
                <a:ext cx="1722538" cy="400110"/>
              </a:xfrm>
              <a:prstGeom prst="rect">
                <a:avLst/>
              </a:prstGeom>
              <a:blipFill>
                <a:blip r:embed="rId4"/>
                <a:stretch>
                  <a:fillRect b="-15152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文本框 8">
            <a:extLst>
              <a:ext uri="{FF2B5EF4-FFF2-40B4-BE49-F238E27FC236}">
                <a16:creationId xmlns:a16="http://schemas.microsoft.com/office/drawing/2014/main" id="{25F4CFA8-2AFF-3222-B3EC-86E5373DAED6}"/>
              </a:ext>
            </a:extLst>
          </p:cNvPr>
          <p:cNvSpPr txBox="1"/>
          <p:nvPr/>
        </p:nvSpPr>
        <p:spPr>
          <a:xfrm>
            <a:off x="556553" y="3835714"/>
            <a:ext cx="7249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通过 </a:t>
            </a:r>
            <a:r>
              <a:rPr lang="en-SG" altLang="zh-CN" sz="2000" b="1" dirty="0" err="1"/>
              <a:t>withsol</a:t>
            </a:r>
            <a:r>
              <a:rPr lang="en-SG" altLang="zh-CN" sz="2000" dirty="0"/>
              <a:t> </a:t>
            </a:r>
            <a:r>
              <a:rPr lang="zh-CN" altLang="en-US" sz="2000" dirty="0"/>
              <a:t>与 </a:t>
            </a:r>
            <a:r>
              <a:rPr lang="en-SG" altLang="zh-CN" sz="2000" b="1" dirty="0"/>
              <a:t>sum</a:t>
            </a:r>
            <a:r>
              <a:rPr lang="en-SG" altLang="zh-CN" sz="2000" dirty="0"/>
              <a:t> </a:t>
            </a:r>
            <a:r>
              <a:rPr lang="zh-CN" altLang="en-US" sz="2000" dirty="0"/>
              <a:t>算子在</a:t>
            </a:r>
            <a:r>
              <a:rPr lang="en-SG" altLang="zh-CN" sz="2000" dirty="0" err="1"/>
              <a:t>Comsol</a:t>
            </a:r>
            <a:r>
              <a:rPr lang="zh-CN" altLang="en-US" sz="2000" dirty="0"/>
              <a:t>中直接进行求和</a:t>
            </a:r>
            <a:r>
              <a:rPr lang="en-SG" altLang="zh-CN" sz="2000" dirty="0"/>
              <a:t>/</a:t>
            </a:r>
            <a:r>
              <a:rPr lang="zh-CN" altLang="en-US" sz="2000" dirty="0"/>
              <a:t>积分计算</a:t>
            </a:r>
            <a:endParaRPr lang="en-SG" altLang="zh-CN" sz="2000" dirty="0"/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D9BFB1B6-BE02-B604-3410-8472D256382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762" y="2076129"/>
            <a:ext cx="4319390" cy="4319390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30FFA8FA-BA6F-0046-2ADC-496645BC0108}"/>
              </a:ext>
            </a:extLst>
          </p:cNvPr>
          <p:cNvSpPr txBox="1"/>
          <p:nvPr/>
        </p:nvSpPr>
        <p:spPr>
          <a:xfrm>
            <a:off x="556553" y="5511317"/>
            <a:ext cx="6362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从研究</a:t>
            </a:r>
            <a:r>
              <a:rPr lang="en-SG" altLang="zh-CN" sz="2000" dirty="0"/>
              <a:t>1</a:t>
            </a:r>
            <a:r>
              <a:rPr lang="zh-CN" altLang="en-US" sz="2000" dirty="0"/>
              <a:t>中将总载流子生成率作为变量在研究</a:t>
            </a:r>
            <a:r>
              <a:rPr lang="en-SG" altLang="zh-CN" sz="2000" dirty="0"/>
              <a:t>2</a:t>
            </a:r>
            <a:r>
              <a:rPr lang="zh-CN" altLang="en-US" sz="2000" dirty="0"/>
              <a:t>中使用，完成太阳能电池中的光电单向耦合</a:t>
            </a:r>
            <a:endParaRPr lang="en-SG" altLang="zh-CN" sz="2000" dirty="0"/>
          </a:p>
        </p:txBody>
      </p:sp>
      <p:sp>
        <p:nvSpPr>
          <p:cNvPr id="12" name="灯片编号占位符 2">
            <a:extLst>
              <a:ext uri="{FF2B5EF4-FFF2-40B4-BE49-F238E27FC236}">
                <a16:creationId xmlns:a16="http://schemas.microsoft.com/office/drawing/2014/main" id="{149B7C58-4F06-BAE5-85C2-0B9032C58482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7</a:t>
            </a:fld>
            <a:endParaRPr lang="zh-CN" altLang="en-US" sz="1333"/>
          </a:p>
        </p:txBody>
      </p:sp>
    </p:spTree>
    <p:extLst>
      <p:ext uri="{BB962C8B-B14F-4D97-AF65-F5344CB8AC3E}">
        <p14:creationId xmlns:p14="http://schemas.microsoft.com/office/powerpoint/2010/main" val="2893226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0">
            <a:extLst>
              <a:ext uri="{FF2B5EF4-FFF2-40B4-BE49-F238E27FC236}">
                <a16:creationId xmlns:a16="http://schemas.microsoft.com/office/drawing/2014/main" id="{AD0C3B73-4611-B00A-22D6-CD9082EC6CE7}"/>
              </a:ext>
            </a:extLst>
          </p:cNvPr>
          <p:cNvSpPr txBox="1"/>
          <p:nvPr/>
        </p:nvSpPr>
        <p:spPr>
          <a:xfrm>
            <a:off x="1016000" y="323231"/>
            <a:ext cx="99422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Matlab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L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ivelink</a:t>
            </a:r>
            <a:r>
              <a:rPr lang="en-US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将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C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omsol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模型自由融入到</a:t>
            </a:r>
            <a:r>
              <a:rPr lang="en-SG" altLang="zh-CN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M</a:t>
            </a:r>
            <a:r>
              <a:rPr lang="en-US" altLang="zh-CN" sz="2800" b="1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atlab</a:t>
            </a:r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A13FE9D7-04F0-2066-598F-F2F0D5C7DA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8294" y="2561430"/>
            <a:ext cx="5943600" cy="379666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18220FE-C82A-EE15-04F0-9EF4165360BD}"/>
              </a:ext>
            </a:extLst>
          </p:cNvPr>
          <p:cNvSpPr txBox="1"/>
          <p:nvPr/>
        </p:nvSpPr>
        <p:spPr>
          <a:xfrm>
            <a:off x="0" y="6550223"/>
            <a:ext cx="19107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sz="1400" dirty="0"/>
              <a:t>*M</a:t>
            </a:r>
            <a:r>
              <a:rPr lang="en-US" altLang="zh-CN" sz="1400" dirty="0" err="1"/>
              <a:t>atlab</a:t>
            </a:r>
            <a:r>
              <a:rPr lang="zh-CN" altLang="en-US" sz="1400" dirty="0"/>
              <a:t>许可证已授权</a:t>
            </a:r>
            <a:endParaRPr lang="en-SG" altLang="zh-CN" sz="1400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8FE6B6-9AA1-2606-A307-37619AAC1E61}"/>
              </a:ext>
            </a:extLst>
          </p:cNvPr>
          <p:cNvSpPr txBox="1"/>
          <p:nvPr/>
        </p:nvSpPr>
        <p:spPr>
          <a:xfrm>
            <a:off x="459378" y="1769657"/>
            <a:ext cx="4525085" cy="36933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SG" sz="1800" b="0" i="0" dirty="0">
                <a:solidFill>
                  <a:srgbClr val="0E00FF"/>
                </a:solidFill>
                <a:effectLst/>
                <a:latin typeface="Menlo"/>
              </a:rPr>
              <a:t>function </a:t>
            </a:r>
            <a:r>
              <a:rPr lang="en-SG" sz="1800" b="0" i="0" dirty="0">
                <a:effectLst/>
                <a:latin typeface="Menlo"/>
              </a:rPr>
              <a:t>Output = </a:t>
            </a:r>
            <a:r>
              <a:rPr lang="en-SG" sz="1800" b="0" i="0" dirty="0" err="1">
                <a:effectLst/>
                <a:latin typeface="Menlo"/>
              </a:rPr>
              <a:t>ComsolSimulation</a:t>
            </a:r>
            <a:r>
              <a:rPr lang="en-SG" sz="1800" b="0" i="0" dirty="0">
                <a:effectLst/>
                <a:latin typeface="Menlo"/>
              </a:rPr>
              <a:t>(</a:t>
            </a:r>
            <a:r>
              <a:rPr lang="en-SG" sz="1800" b="0" i="0" dirty="0" err="1">
                <a:effectLst/>
                <a:latin typeface="Menlo"/>
              </a:rPr>
              <a:t>X,model</a:t>
            </a:r>
            <a:r>
              <a:rPr lang="en-SG" sz="1800" b="0" i="0" dirty="0">
                <a:effectLst/>
                <a:latin typeface="Menlo"/>
              </a:rPr>
              <a:t>)</a:t>
            </a: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02F7754-38F6-79BE-2389-75D05408F822}"/>
              </a:ext>
            </a:extLst>
          </p:cNvPr>
          <p:cNvSpPr txBox="1"/>
          <p:nvPr/>
        </p:nvSpPr>
        <p:spPr>
          <a:xfrm>
            <a:off x="459378" y="1072683"/>
            <a:ext cx="72492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示例：</a:t>
            </a:r>
            <a:endParaRPr lang="en-SG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/>
              <a:t>以方程的形式加入</a:t>
            </a:r>
            <a:r>
              <a:rPr lang="en-SG" altLang="zh-CN" dirty="0" err="1"/>
              <a:t>comsol</a:t>
            </a:r>
            <a:r>
              <a:rPr lang="zh-CN" altLang="en-US" dirty="0"/>
              <a:t>模型进行全局优化的方法</a:t>
            </a:r>
            <a:endParaRPr lang="en-SG" altLang="zh-CN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ABB756A-424E-E62F-96F6-493E572A6C33}"/>
              </a:ext>
            </a:extLst>
          </p:cNvPr>
          <p:cNvSpPr txBox="1"/>
          <p:nvPr/>
        </p:nvSpPr>
        <p:spPr>
          <a:xfrm>
            <a:off x="459379" y="2231006"/>
            <a:ext cx="543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dirty="0"/>
              <a:t>1. </a:t>
            </a:r>
            <a:r>
              <a:rPr lang="zh-CN" altLang="en-US" dirty="0"/>
              <a:t>在</a:t>
            </a:r>
            <a:r>
              <a:rPr lang="en-SG" altLang="zh-CN" dirty="0" err="1"/>
              <a:t>Matlab</a:t>
            </a:r>
            <a:r>
              <a:rPr lang="zh-CN" altLang="en-US" dirty="0"/>
              <a:t>中对</a:t>
            </a:r>
            <a:r>
              <a:rPr lang="en-SG" altLang="zh-CN" dirty="0" err="1"/>
              <a:t>Comsol</a:t>
            </a:r>
            <a:r>
              <a:rPr lang="zh-CN" altLang="en-US" dirty="0"/>
              <a:t>参数进行设定</a:t>
            </a:r>
            <a:endParaRPr lang="en-SG" altLang="zh-CN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AB9D45F4-C1EF-6009-A658-872299431360}"/>
              </a:ext>
            </a:extLst>
          </p:cNvPr>
          <p:cNvSpPr txBox="1"/>
          <p:nvPr/>
        </p:nvSpPr>
        <p:spPr>
          <a:xfrm>
            <a:off x="459379" y="2689058"/>
            <a:ext cx="323757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SG" sz="1800" b="0" i="0" dirty="0" err="1">
                <a:effectLst/>
                <a:latin typeface="Menlo"/>
              </a:rPr>
              <a:t>LSi</a:t>
            </a:r>
            <a:r>
              <a:rPr lang="en-SG" sz="1800" b="0" i="0" dirty="0">
                <a:effectLst/>
                <a:latin typeface="Menlo"/>
              </a:rPr>
              <a:t> = string(</a:t>
            </a:r>
            <a:r>
              <a:rPr lang="en-SG" sz="1800" b="0" i="0" dirty="0" err="1">
                <a:effectLst/>
                <a:latin typeface="Menlo"/>
              </a:rPr>
              <a:t>LSi</a:t>
            </a:r>
            <a:r>
              <a:rPr lang="en-SG" sz="1800" b="0" i="0" dirty="0">
                <a:effectLst/>
                <a:latin typeface="Menlo"/>
              </a:rPr>
              <a:t>);</a:t>
            </a:r>
          </a:p>
          <a:p>
            <a:r>
              <a:rPr lang="en-SG" sz="1800" b="0" i="0" dirty="0" err="1">
                <a:effectLst/>
                <a:latin typeface="Menlo"/>
              </a:rPr>
              <a:t>LSi</a:t>
            </a:r>
            <a:r>
              <a:rPr lang="en-SG" sz="1800" b="0" i="0" dirty="0">
                <a:effectLst/>
                <a:latin typeface="Menlo"/>
              </a:rPr>
              <a:t> = append(</a:t>
            </a:r>
            <a:r>
              <a:rPr lang="en-SG" sz="1800" b="0" i="0" dirty="0" err="1">
                <a:effectLst/>
                <a:latin typeface="Menlo"/>
              </a:rPr>
              <a:t>LSi</a:t>
            </a:r>
            <a:r>
              <a:rPr lang="en-SG" sz="1800" b="0" i="0" dirty="0">
                <a:effectLst/>
                <a:latin typeface="Menlo"/>
              </a:rPr>
              <a:t>,</a:t>
            </a:r>
            <a:r>
              <a:rPr lang="en-SG" sz="1800" b="0" i="0" dirty="0">
                <a:solidFill>
                  <a:srgbClr val="A709F5"/>
                </a:solidFill>
                <a:effectLst/>
                <a:latin typeface="Menlo"/>
              </a:rPr>
              <a:t>'[um]'</a:t>
            </a:r>
            <a:r>
              <a:rPr lang="en-SG" sz="1800" b="0" i="0" dirty="0">
                <a:effectLst/>
                <a:latin typeface="Menlo"/>
              </a:rPr>
              <a:t>);</a:t>
            </a:r>
          </a:p>
          <a:p>
            <a:r>
              <a:rPr lang="en-SG" sz="1800" b="0" i="0" dirty="0" err="1">
                <a:effectLst/>
                <a:latin typeface="Menlo"/>
              </a:rPr>
              <a:t>model.param.set</a:t>
            </a:r>
            <a:r>
              <a:rPr lang="en-SG" sz="1800" b="0" i="0" dirty="0">
                <a:effectLst/>
                <a:latin typeface="Menlo"/>
              </a:rPr>
              <a:t>(</a:t>
            </a:r>
            <a:r>
              <a:rPr lang="en-SG" sz="1800" b="0" i="0" dirty="0">
                <a:solidFill>
                  <a:srgbClr val="A709F5"/>
                </a:solidFill>
                <a:effectLst/>
                <a:latin typeface="Menlo"/>
              </a:rPr>
              <a:t>'</a:t>
            </a:r>
            <a:r>
              <a:rPr lang="en-SG" sz="1800" b="0" i="0" dirty="0" err="1">
                <a:solidFill>
                  <a:srgbClr val="A709F5"/>
                </a:solidFill>
                <a:effectLst/>
                <a:latin typeface="Menlo"/>
              </a:rPr>
              <a:t>LSi</a:t>
            </a:r>
            <a:r>
              <a:rPr lang="en-SG" sz="1800" b="0" i="0" dirty="0">
                <a:solidFill>
                  <a:srgbClr val="A709F5"/>
                </a:solidFill>
                <a:effectLst/>
                <a:latin typeface="Menlo"/>
              </a:rPr>
              <a:t>'</a:t>
            </a:r>
            <a:r>
              <a:rPr lang="en-SG" sz="1800" b="0" i="0" dirty="0">
                <a:effectLst/>
                <a:latin typeface="Menlo"/>
              </a:rPr>
              <a:t>,</a:t>
            </a:r>
            <a:r>
              <a:rPr lang="en-SG" sz="1800" b="0" i="0" dirty="0" err="1">
                <a:effectLst/>
                <a:latin typeface="Menlo"/>
              </a:rPr>
              <a:t>LSi</a:t>
            </a:r>
            <a:r>
              <a:rPr lang="en-SG" sz="1800" b="0" i="0" dirty="0">
                <a:effectLst/>
                <a:latin typeface="Menlo"/>
              </a:rPr>
              <a:t>);)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A881E125-0A4D-28DF-56E4-816A0A249706}"/>
              </a:ext>
            </a:extLst>
          </p:cNvPr>
          <p:cNvSpPr txBox="1"/>
          <p:nvPr/>
        </p:nvSpPr>
        <p:spPr>
          <a:xfrm>
            <a:off x="459378" y="4130539"/>
            <a:ext cx="5366213" cy="92333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SG" sz="1800" b="0" i="0" dirty="0" err="1">
                <a:effectLst/>
                <a:latin typeface="Menlo"/>
              </a:rPr>
              <a:t>model.study</a:t>
            </a:r>
            <a:r>
              <a:rPr lang="en-SG" sz="1800" b="0" i="0" dirty="0">
                <a:effectLst/>
                <a:latin typeface="Menlo"/>
              </a:rPr>
              <a:t>(</a:t>
            </a:r>
            <a:r>
              <a:rPr lang="en-SG" sz="1800" b="0" i="0" dirty="0">
                <a:solidFill>
                  <a:srgbClr val="A709F5"/>
                </a:solidFill>
                <a:effectLst/>
                <a:latin typeface="Menlo"/>
              </a:rPr>
              <a:t>'std1'</a:t>
            </a:r>
            <a:r>
              <a:rPr lang="en-SG" sz="1800" b="0" i="0" dirty="0">
                <a:effectLst/>
                <a:latin typeface="Menlo"/>
              </a:rPr>
              <a:t>).run;</a:t>
            </a:r>
          </a:p>
          <a:p>
            <a:r>
              <a:rPr lang="en-SG" sz="1800" b="0" i="0" dirty="0" err="1">
                <a:effectLst/>
                <a:latin typeface="Menlo"/>
              </a:rPr>
              <a:t>model.study</a:t>
            </a:r>
            <a:r>
              <a:rPr lang="en-SG" sz="1800" b="0" i="0" dirty="0">
                <a:effectLst/>
                <a:latin typeface="Menlo"/>
              </a:rPr>
              <a:t>(</a:t>
            </a:r>
            <a:r>
              <a:rPr lang="en-SG" sz="1800" b="0" i="0" dirty="0">
                <a:solidFill>
                  <a:srgbClr val="A709F5"/>
                </a:solidFill>
                <a:effectLst/>
                <a:latin typeface="Menlo"/>
              </a:rPr>
              <a:t>'std2'</a:t>
            </a:r>
            <a:r>
              <a:rPr lang="en-SG" sz="1800" b="0" i="0" dirty="0">
                <a:effectLst/>
                <a:latin typeface="Menlo"/>
              </a:rPr>
              <a:t>).run;</a:t>
            </a:r>
          </a:p>
          <a:p>
            <a:r>
              <a:rPr lang="it-IT" sz="1800" b="0" i="0" dirty="0">
                <a:effectLst/>
                <a:latin typeface="Menlo"/>
              </a:rPr>
              <a:t>I = mphglobal(model,</a:t>
            </a:r>
            <a:r>
              <a:rPr lang="it-IT" sz="1800" b="0" i="0" dirty="0">
                <a:solidFill>
                  <a:srgbClr val="A709F5"/>
                </a:solidFill>
                <a:effectLst/>
                <a:latin typeface="Menlo"/>
              </a:rPr>
              <a:t>'semi.I0_2/rx^2'</a:t>
            </a:r>
            <a:r>
              <a:rPr lang="it-IT" sz="1800" b="0" i="0" dirty="0">
                <a:effectLst/>
                <a:latin typeface="Menlo"/>
              </a:rPr>
              <a:t>,</a:t>
            </a:r>
            <a:r>
              <a:rPr lang="it-IT" sz="1800" b="0" i="0" dirty="0">
                <a:solidFill>
                  <a:srgbClr val="A709F5"/>
                </a:solidFill>
                <a:effectLst/>
                <a:latin typeface="Menlo"/>
              </a:rPr>
              <a:t>'dataset'</a:t>
            </a:r>
            <a:r>
              <a:rPr lang="it-IT" sz="1800" b="0" i="0" dirty="0">
                <a:effectLst/>
                <a:latin typeface="Menlo"/>
              </a:rPr>
              <a:t>,</a:t>
            </a:r>
            <a:r>
              <a:rPr lang="it-IT" sz="1800" b="0" i="0" dirty="0">
                <a:solidFill>
                  <a:srgbClr val="A709F5"/>
                </a:solidFill>
                <a:effectLst/>
                <a:latin typeface="Menlo"/>
              </a:rPr>
              <a:t>'dset2'</a:t>
            </a:r>
            <a:r>
              <a:rPr lang="it-IT" sz="1800" b="0" i="0" dirty="0">
                <a:effectLst/>
                <a:latin typeface="Menlo"/>
              </a:rPr>
              <a:t>);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FD6ACA6-78DB-1EDE-444A-02A5BF948529}"/>
              </a:ext>
            </a:extLst>
          </p:cNvPr>
          <p:cNvSpPr txBox="1"/>
          <p:nvPr/>
        </p:nvSpPr>
        <p:spPr>
          <a:xfrm>
            <a:off x="459378" y="3712659"/>
            <a:ext cx="42432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dirty="0"/>
              <a:t>2. </a:t>
            </a:r>
            <a:r>
              <a:rPr lang="zh-CN" altLang="en-US" dirty="0"/>
              <a:t>进行研究并获取终端电流仿真结果</a:t>
            </a:r>
            <a:endParaRPr lang="en-SG" altLang="zh-CN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40E8F93A-DEDA-9DC7-ACDC-D5BE1817709B}"/>
              </a:ext>
            </a:extLst>
          </p:cNvPr>
          <p:cNvSpPr txBox="1"/>
          <p:nvPr/>
        </p:nvSpPr>
        <p:spPr>
          <a:xfrm>
            <a:off x="459378" y="5172844"/>
            <a:ext cx="48781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dirty="0"/>
              <a:t>3. </a:t>
            </a:r>
            <a:r>
              <a:rPr lang="zh-CN" altLang="en-US" dirty="0"/>
              <a:t>进行全局优化</a:t>
            </a:r>
            <a:endParaRPr lang="en-SG" altLang="zh-CN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4E02F43-482D-A584-5D92-01F7A8C41D3B}"/>
              </a:ext>
            </a:extLst>
          </p:cNvPr>
          <p:cNvSpPr txBox="1"/>
          <p:nvPr/>
        </p:nvSpPr>
        <p:spPr>
          <a:xfrm>
            <a:off x="459378" y="5538173"/>
            <a:ext cx="4386132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SG" sz="1800" b="0" i="0" dirty="0">
                <a:effectLst/>
                <a:latin typeface="Menlo"/>
              </a:rPr>
              <a:t>[X, </a:t>
            </a:r>
            <a:r>
              <a:rPr lang="en-SG" sz="1800" b="0" i="0" dirty="0" err="1">
                <a:effectLst/>
                <a:latin typeface="Menlo"/>
              </a:rPr>
              <a:t>fbest</a:t>
            </a:r>
            <a:r>
              <a:rPr lang="en-SG" sz="1800" b="0" i="0" dirty="0">
                <a:effectLst/>
                <a:latin typeface="Menlo"/>
              </a:rPr>
              <a:t>, </a:t>
            </a:r>
            <a:r>
              <a:rPr lang="en-SG" sz="1800" b="0" i="0" dirty="0" err="1">
                <a:effectLst/>
                <a:latin typeface="Menlo"/>
              </a:rPr>
              <a:t>exitflag</a:t>
            </a:r>
            <a:r>
              <a:rPr lang="en-SG" sz="1800" b="0" i="0" dirty="0">
                <a:effectLst/>
                <a:latin typeface="Menlo"/>
              </a:rPr>
              <a:t>] = </a:t>
            </a:r>
            <a:r>
              <a:rPr lang="en-SG" sz="1800" b="0" i="0" dirty="0" err="1">
                <a:effectLst/>
                <a:latin typeface="Menlo"/>
              </a:rPr>
              <a:t>particleswarm</a:t>
            </a:r>
            <a:r>
              <a:rPr lang="en-SG" sz="1800" b="0" i="0" dirty="0">
                <a:effectLst/>
                <a:latin typeface="Menlo"/>
              </a:rPr>
              <a:t>(@(X) </a:t>
            </a:r>
            <a:r>
              <a:rPr lang="en-SG" sz="1800" b="0" i="0" dirty="0" err="1">
                <a:effectLst/>
                <a:latin typeface="Menlo"/>
              </a:rPr>
              <a:t>CostFcn</a:t>
            </a:r>
            <a:r>
              <a:rPr lang="en-SG" sz="1800" b="0" i="0" dirty="0">
                <a:effectLst/>
                <a:latin typeface="Menlo"/>
              </a:rPr>
              <a:t>(</a:t>
            </a:r>
            <a:r>
              <a:rPr lang="en-SG" sz="1800" b="0" i="0" dirty="0" err="1">
                <a:effectLst/>
                <a:latin typeface="Menlo"/>
              </a:rPr>
              <a:t>X,model</a:t>
            </a:r>
            <a:r>
              <a:rPr lang="en-SG" sz="1800" b="0" i="0" dirty="0">
                <a:effectLst/>
                <a:latin typeface="Menlo"/>
              </a:rPr>
              <a:t>),9,lb,ub,optionsPS);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0DCC72B7-03A3-F976-04D7-8FE67F590604}"/>
              </a:ext>
            </a:extLst>
          </p:cNvPr>
          <p:cNvSpPr txBox="1"/>
          <p:nvPr/>
        </p:nvSpPr>
        <p:spPr>
          <a:xfrm>
            <a:off x="6571037" y="1524049"/>
            <a:ext cx="487811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SG" altLang="zh-CN" dirty="0"/>
              <a:t>4. </a:t>
            </a:r>
            <a:r>
              <a:rPr lang="zh-CN" altLang="en-US" dirty="0"/>
              <a:t>在</a:t>
            </a:r>
            <a:r>
              <a:rPr lang="en-SG" altLang="zh-CN" dirty="0" err="1"/>
              <a:t>Matlab</a:t>
            </a:r>
            <a:r>
              <a:rPr lang="zh-CN" altLang="en-US" dirty="0"/>
              <a:t>中进行自定义时间的光谱扫描</a:t>
            </a:r>
            <a:endParaRPr lang="en-SG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/>
              <a:t>固定光学的解</a:t>
            </a:r>
            <a:endParaRPr lang="en-SG" altLang="zh-CN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zh-CN" altLang="en-US" dirty="0"/>
              <a:t>仅需要进行光谱及电学参数的扫描</a:t>
            </a:r>
            <a:r>
              <a:rPr lang="en-SG" altLang="zh-CN" dirty="0"/>
              <a:t>/</a:t>
            </a:r>
            <a:r>
              <a:rPr lang="zh-CN" altLang="en-US" dirty="0"/>
              <a:t>优化</a:t>
            </a:r>
            <a:endParaRPr lang="en-SG" altLang="zh-CN" dirty="0"/>
          </a:p>
        </p:txBody>
      </p:sp>
      <p:sp>
        <p:nvSpPr>
          <p:cNvPr id="15" name="灯片编号占位符 2">
            <a:extLst>
              <a:ext uri="{FF2B5EF4-FFF2-40B4-BE49-F238E27FC236}">
                <a16:creationId xmlns:a16="http://schemas.microsoft.com/office/drawing/2014/main" id="{50A9CFF4-D72F-B6F2-3B2C-7A31E94D133D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8</a:t>
            </a:fld>
            <a:endParaRPr lang="zh-CN" altLang="en-US" sz="1333"/>
          </a:p>
        </p:txBody>
      </p:sp>
    </p:spTree>
    <p:extLst>
      <p:ext uri="{BB962C8B-B14F-4D97-AF65-F5344CB8AC3E}">
        <p14:creationId xmlns:p14="http://schemas.microsoft.com/office/powerpoint/2010/main" val="3183464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5EE55-4EA5-CFB8-8917-E82AE7CFC2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矩形: 圆角 32">
            <a:extLst>
              <a:ext uri="{FF2B5EF4-FFF2-40B4-BE49-F238E27FC236}">
                <a16:creationId xmlns:a16="http://schemas.microsoft.com/office/drawing/2014/main" id="{FD4E97FA-3EEE-1B2F-1F89-57F50AB009C3}"/>
              </a:ext>
            </a:extLst>
          </p:cNvPr>
          <p:cNvSpPr/>
          <p:nvPr/>
        </p:nvSpPr>
        <p:spPr>
          <a:xfrm>
            <a:off x="6313324" y="5368639"/>
            <a:ext cx="3602647" cy="1255051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id="{9612512C-7167-C193-59AD-8E453B7D29F4}"/>
              </a:ext>
            </a:extLst>
          </p:cNvPr>
          <p:cNvSpPr/>
          <p:nvPr/>
        </p:nvSpPr>
        <p:spPr>
          <a:xfrm>
            <a:off x="4785720" y="1889494"/>
            <a:ext cx="6869299" cy="599185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  <p:sp>
        <p:nvSpPr>
          <p:cNvPr id="2" name="TextBox 70">
            <a:extLst>
              <a:ext uri="{FF2B5EF4-FFF2-40B4-BE49-F238E27FC236}">
                <a16:creationId xmlns:a16="http://schemas.microsoft.com/office/drawing/2014/main" id="{B10521C8-5056-CD36-B501-8E8F1795DF27}"/>
              </a:ext>
            </a:extLst>
          </p:cNvPr>
          <p:cNvSpPr txBox="1"/>
          <p:nvPr/>
        </p:nvSpPr>
        <p:spPr>
          <a:xfrm>
            <a:off x="1016000" y="323231"/>
            <a:ext cx="84120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仿真结果：叠层绒面的设计优化及整体光电流的提升</a:t>
            </a:r>
            <a:endParaRPr lang="en-SG" altLang="zh-CN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灯片编号占位符 2">
            <a:extLst>
              <a:ext uri="{FF2B5EF4-FFF2-40B4-BE49-F238E27FC236}">
                <a16:creationId xmlns:a16="http://schemas.microsoft.com/office/drawing/2014/main" id="{969F7386-B54B-477B-1CE5-6FBCB5804AD9}"/>
              </a:ext>
            </a:extLst>
          </p:cNvPr>
          <p:cNvSpPr txBox="1">
            <a:spLocks/>
          </p:cNvSpPr>
          <p:nvPr/>
        </p:nvSpPr>
        <p:spPr>
          <a:xfrm>
            <a:off x="11734800" y="6477001"/>
            <a:ext cx="914400" cy="48683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757F35A-DCF3-40DB-8D87-696C7C32F175}" type="slidenum">
              <a:rPr lang="zh-CN" altLang="en-US" sz="1333"/>
              <a:pPr/>
              <a:t>9</a:t>
            </a:fld>
            <a:endParaRPr lang="zh-CN" altLang="en-US" sz="1333"/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A1A39DF6-B86D-059D-63BA-8B3E6E5AE16A}"/>
              </a:ext>
            </a:extLst>
          </p:cNvPr>
          <p:cNvGrpSpPr/>
          <p:nvPr/>
        </p:nvGrpSpPr>
        <p:grpSpPr>
          <a:xfrm>
            <a:off x="4632040" y="2583017"/>
            <a:ext cx="3516254" cy="2637190"/>
            <a:chOff x="546503" y="1171706"/>
            <a:chExt cx="3516254" cy="2637190"/>
          </a:xfrm>
        </p:grpSpPr>
        <p:pic>
          <p:nvPicPr>
            <p:cNvPr id="7" name="图片 6">
              <a:extLst>
                <a:ext uri="{FF2B5EF4-FFF2-40B4-BE49-F238E27FC236}">
                  <a16:creationId xmlns:a16="http://schemas.microsoft.com/office/drawing/2014/main" id="{D9EC9C20-5665-8AD3-82FB-3B3715D40F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6503" y="1171706"/>
              <a:ext cx="3516254" cy="2637190"/>
            </a:xfrm>
            <a:prstGeom prst="rect">
              <a:avLst/>
            </a:prstGeom>
          </p:spPr>
        </p:pic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DF1AA944-71D4-AD67-4553-A2E113BA3A6D}"/>
                </a:ext>
              </a:extLst>
            </p:cNvPr>
            <p:cNvSpPr txBox="1"/>
            <p:nvPr/>
          </p:nvSpPr>
          <p:spPr>
            <a:xfrm>
              <a:off x="1351907" y="2347153"/>
              <a:ext cx="5116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altLang="zh-CN" dirty="0"/>
                <a:t>P</a:t>
              </a:r>
              <a:r>
                <a:rPr lang="en-US" altLang="zh-CN" dirty="0" err="1"/>
                <a:t>vk</a:t>
              </a:r>
              <a:endParaRPr lang="en-SG" dirty="0"/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66DF1885-29A2-4A85-B86B-AE724A431EBB}"/>
                </a:ext>
              </a:extLst>
            </p:cNvPr>
            <p:cNvSpPr txBox="1"/>
            <p:nvPr/>
          </p:nvSpPr>
          <p:spPr>
            <a:xfrm>
              <a:off x="2586872" y="2347153"/>
              <a:ext cx="514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SG" altLang="zh-CN" dirty="0"/>
                <a:t>Si</a:t>
              </a:r>
              <a:endParaRPr lang="en-SG" dirty="0"/>
            </a:p>
          </p:txBody>
        </p: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05452535-736E-144C-7DF4-F31ECE8C81B8}"/>
              </a:ext>
            </a:extLst>
          </p:cNvPr>
          <p:cNvGrpSpPr/>
          <p:nvPr/>
        </p:nvGrpSpPr>
        <p:grpSpPr>
          <a:xfrm>
            <a:off x="8176526" y="2572558"/>
            <a:ext cx="3516255" cy="2637191"/>
            <a:chOff x="4090989" y="1161247"/>
            <a:chExt cx="3516255" cy="2637191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5AA9CECD-4495-7121-3CBC-D1E7DA63B8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90989" y="1161247"/>
              <a:ext cx="3516255" cy="2637191"/>
            </a:xfrm>
            <a:prstGeom prst="rect">
              <a:avLst/>
            </a:prstGeom>
          </p:spPr>
        </p:pic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3238AA83-606C-B564-03CD-BC500B689207}"/>
                </a:ext>
              </a:extLst>
            </p:cNvPr>
            <p:cNvSpPr txBox="1"/>
            <p:nvPr/>
          </p:nvSpPr>
          <p:spPr>
            <a:xfrm>
              <a:off x="4998886" y="2732286"/>
              <a:ext cx="5148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SG" altLang="zh-CN" dirty="0">
                  <a:solidFill>
                    <a:schemeClr val="bg1"/>
                  </a:solidFill>
                </a:rPr>
                <a:t>P</a:t>
              </a:r>
              <a:r>
                <a:rPr lang="en-US" altLang="zh-CN" dirty="0" err="1">
                  <a:solidFill>
                    <a:schemeClr val="bg1"/>
                  </a:solidFill>
                </a:rPr>
                <a:t>vk</a:t>
              </a:r>
              <a:endParaRPr lang="en-SG" dirty="0">
                <a:solidFill>
                  <a:schemeClr val="bg1"/>
                </a:solidFill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3C36CA66-78F3-6121-4ECD-79CF2B1A40A0}"/>
                </a:ext>
              </a:extLst>
            </p:cNvPr>
            <p:cNvSpPr txBox="1"/>
            <p:nvPr/>
          </p:nvSpPr>
          <p:spPr>
            <a:xfrm>
              <a:off x="6044564" y="2732418"/>
              <a:ext cx="514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SG" altLang="zh-CN" dirty="0">
                  <a:solidFill>
                    <a:schemeClr val="bg1"/>
                  </a:solidFill>
                </a:rPr>
                <a:t>Si</a:t>
              </a:r>
              <a:endParaRPr lang="en-SG" dirty="0">
                <a:solidFill>
                  <a:schemeClr val="bg1"/>
                </a:solidFill>
              </a:endParaRPr>
            </a:p>
          </p:txBody>
        </p:sp>
      </p:grpSp>
      <p:sp>
        <p:nvSpPr>
          <p:cNvPr id="26" name="文本框 25">
            <a:extLst>
              <a:ext uri="{FF2B5EF4-FFF2-40B4-BE49-F238E27FC236}">
                <a16:creationId xmlns:a16="http://schemas.microsoft.com/office/drawing/2014/main" id="{07E71ED1-B2EE-FA3D-9B61-D974978AC1B2}"/>
              </a:ext>
            </a:extLst>
          </p:cNvPr>
          <p:cNvSpPr txBox="1"/>
          <p:nvPr/>
        </p:nvSpPr>
        <p:spPr>
          <a:xfrm>
            <a:off x="4606693" y="1427168"/>
            <a:ext cx="75853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通过仿真对电池整体几何结构进行优化，最大化绒面陷光效果和叠层吸光</a:t>
            </a:r>
            <a:endParaRPr lang="en-SG" altLang="zh-CN" dirty="0"/>
          </a:p>
          <a:p>
            <a:endParaRPr lang="en-SG" altLang="zh-CN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43F86D76-8522-2736-5CB3-1E52B1AD895A}"/>
              </a:ext>
            </a:extLst>
          </p:cNvPr>
          <p:cNvSpPr txBox="1"/>
          <p:nvPr/>
        </p:nvSpPr>
        <p:spPr>
          <a:xfrm>
            <a:off x="6546909" y="5537720"/>
            <a:ext cx="30877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钙钛矿带隙：</a:t>
            </a:r>
            <a:r>
              <a:rPr lang="en-SG" altLang="zh-CN" dirty="0"/>
              <a:t>1.62 </a:t>
            </a:r>
            <a:r>
              <a:rPr lang="en-US" altLang="zh-CN" dirty="0"/>
              <a:t>eV</a:t>
            </a:r>
            <a:endParaRPr lang="en-SG" altLang="zh-CN" dirty="0"/>
          </a:p>
          <a:p>
            <a:r>
              <a:rPr lang="zh-CN" altLang="en-US" dirty="0"/>
              <a:t>钙钛矿厚度：</a:t>
            </a:r>
            <a:r>
              <a:rPr lang="en-SG" altLang="zh-CN" dirty="0"/>
              <a:t>~840 </a:t>
            </a:r>
            <a:r>
              <a:rPr lang="en-US" altLang="zh-CN" dirty="0"/>
              <a:t>nm</a:t>
            </a:r>
          </a:p>
          <a:p>
            <a:r>
              <a:rPr lang="zh-CN" altLang="en-US" dirty="0"/>
              <a:t>最佳电流密度：</a:t>
            </a:r>
            <a:r>
              <a:rPr lang="en-SG" altLang="zh-CN" dirty="0"/>
              <a:t>20.8 </a:t>
            </a:r>
            <a:r>
              <a:rPr lang="en-US" altLang="zh-CN" dirty="0"/>
              <a:t>mA/cm</a:t>
            </a:r>
            <a:r>
              <a:rPr lang="en-US" altLang="zh-CN" baseline="30000" dirty="0"/>
              <a:t>2</a:t>
            </a:r>
          </a:p>
        </p:txBody>
      </p: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0DBF8020-AB2F-804B-2D64-1ECEE6CAB4C6}"/>
              </a:ext>
            </a:extLst>
          </p:cNvPr>
          <p:cNvCxnSpPr>
            <a:cxnSpLocks/>
          </p:cNvCxnSpPr>
          <p:nvPr/>
        </p:nvCxnSpPr>
        <p:spPr>
          <a:xfrm>
            <a:off x="4494494" y="1399904"/>
            <a:ext cx="0" cy="5363271"/>
          </a:xfrm>
          <a:prstGeom prst="line">
            <a:avLst/>
          </a:prstGeom>
          <a:ln w="1905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8531D8C-BED1-861A-C480-1A3F31CB44E6}"/>
                  </a:ext>
                </a:extLst>
              </p:cNvPr>
              <p:cNvSpPr txBox="1"/>
              <p:nvPr/>
            </p:nvSpPr>
            <p:spPr>
              <a:xfrm>
                <a:off x="4843269" y="1973373"/>
                <a:ext cx="6835815" cy="4137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SG" altLang="zh-CN" b="0" i="0" smtClean="0">
                        <a:latin typeface="Cambria Math" panose="02040503050406030204" pitchFamily="18" charset="0"/>
                      </a:rPr>
                      <m:t>max</m:t>
                    </m:r>
                    <m:r>
                      <a:rPr lang="en-SG" altLang="zh-CN" b="0" i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SG" altLang="zh-CN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G" altLang="zh-CN" i="1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SG" altLang="zh-CN" i="1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d>
                      <m:dPr>
                        <m:ctrlPr>
                          <a:rPr lang="en-SG" altLang="zh-CN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SG" altLang="zh-CN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SG" altLang="zh-CN" i="1"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SG" altLang="zh-CN">
                                <a:latin typeface="Cambria Math" panose="02040503050406030204" pitchFamily="18" charset="0"/>
                              </a:rPr>
                              <m:t>optics</m:t>
                            </m:r>
                          </m:sub>
                        </m:sSub>
                      </m:e>
                    </m:d>
                  </m:oMath>
                </a14:m>
                <a:r>
                  <a:rPr lang="en-SG" altLang="zh-CN" b="0" dirty="0"/>
                  <a:t> </a:t>
                </a:r>
                <a:r>
                  <a:rPr lang="en-SG" altLang="zh-CN" dirty="0"/>
                  <a:t>; </a:t>
                </a:r>
                <a14:m>
                  <m:oMath xmlns:m="http://schemas.openxmlformats.org/officeDocument/2006/math">
                    <m:r>
                      <a:rPr lang="en-SG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300 </m:t>
                    </m:r>
                    <m:r>
                      <m:rPr>
                        <m:sty m:val="p"/>
                      </m:rPr>
                      <a:rPr lang="en-SG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nm</m:t>
                    </m:r>
                    <m:r>
                      <a:rPr lang="en-SG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SG" altLang="zh-CN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SG" altLang="zh-CN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≤1200 </m:t>
                    </m:r>
                    <m:r>
                      <m:rPr>
                        <m:sty m:val="p"/>
                      </m:rPr>
                      <a:rPr lang="en-SG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nm</m:t>
                    </m:r>
                    <m:r>
                      <a:rPr lang="en-SG" altLang="zh-CN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SG" altLang="zh-CN" b="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SG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SG" altLang="zh-CN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e>
                      <m:sub>
                        <m:r>
                          <a:rPr lang="en-SG" altLang="zh-CN" b="0" i="1" smtClean="0">
                            <a:latin typeface="Cambria Math" panose="02040503050406030204" pitchFamily="18" charset="0"/>
                          </a:rPr>
                          <m:t>𝑝h</m:t>
                        </m:r>
                      </m:sub>
                    </m:sSub>
                    <m:r>
                      <a:rPr lang="en-SG" altLang="zh-CN" b="0" i="1" smtClean="0"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SG" altLang="zh-CN" b="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SG" altLang="zh-CN" b="0" i="0" smtClean="0">
                            <a:latin typeface="Cambria Math" panose="02040503050406030204" pitchFamily="18" charset="0"/>
                          </a:rPr>
                          <m:t>min</m:t>
                        </m:r>
                      </m:fName>
                      <m:e>
                        <m:r>
                          <a:rPr lang="en-SG" altLang="zh-CN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SG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SG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SG" altLang="zh-CN" b="0" i="1" smtClean="0">
                                <a:latin typeface="Cambria Math" panose="02040503050406030204" pitchFamily="18" charset="0"/>
                              </a:rPr>
                              <m:t>𝑃𝑣𝑘</m:t>
                            </m:r>
                          </m:sub>
                        </m:sSub>
                        <m:r>
                          <a:rPr lang="en-SG" altLang="zh-CN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SG" altLang="zh-CN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SG" altLang="zh-CN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e>
                          <m:sub>
                            <m:r>
                              <a:rPr lang="en-SG" altLang="zh-CN" b="0" i="1" smtClean="0">
                                <a:latin typeface="Cambria Math" panose="02040503050406030204" pitchFamily="18" charset="0"/>
                              </a:rPr>
                              <m:t>𝑆𝑖</m:t>
                            </m:r>
                          </m:sub>
                        </m:sSub>
                        <m:r>
                          <a:rPr lang="en-SG" altLang="zh-CN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SG" altLang="zh-CN" b="0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F8531D8C-BED1-861A-C480-1A3F31CB44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3269" y="1973373"/>
                <a:ext cx="6835815" cy="413768"/>
              </a:xfrm>
              <a:prstGeom prst="rect">
                <a:avLst/>
              </a:prstGeom>
              <a:blipFill>
                <a:blip r:embed="rId4"/>
                <a:stretch>
                  <a:fillRect t="-2941" b="-17647"/>
                </a:stretch>
              </a:blipFill>
            </p:spPr>
            <p:txBody>
              <a:bodyPr/>
              <a:lstStyle/>
              <a:p>
                <a:r>
                  <a:rPr lang="en-S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文本框 30">
            <a:extLst>
              <a:ext uri="{FF2B5EF4-FFF2-40B4-BE49-F238E27FC236}">
                <a16:creationId xmlns:a16="http://schemas.microsoft.com/office/drawing/2014/main" id="{CF39B900-6E5C-890D-FD73-FFB6A0BB2BE2}"/>
              </a:ext>
            </a:extLst>
          </p:cNvPr>
          <p:cNvSpPr txBox="1"/>
          <p:nvPr/>
        </p:nvSpPr>
        <p:spPr>
          <a:xfrm>
            <a:off x="512916" y="1337450"/>
            <a:ext cx="3619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/>
              <a:t>通过分析电池中光电场的分布，</a:t>
            </a:r>
            <a:endParaRPr lang="en-SG" altLang="zh-CN" dirty="0"/>
          </a:p>
          <a:p>
            <a:r>
              <a:rPr lang="zh-CN" altLang="en-US" dirty="0"/>
              <a:t>了解绒面的设计及陷光效果的机理</a:t>
            </a:r>
            <a:endParaRPr lang="en-SG" altLang="zh-CN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929C7B2C-6531-7161-F130-8085F2BBB1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6234" y="4252724"/>
            <a:ext cx="2555772" cy="2555772"/>
          </a:xfrm>
          <a:prstGeom prst="rect">
            <a:avLst/>
          </a:prstGeom>
        </p:spPr>
      </p:pic>
      <p:pic>
        <p:nvPicPr>
          <p:cNvPr id="5" name="图片占位符 18">
            <a:extLst>
              <a:ext uri="{FF2B5EF4-FFF2-40B4-BE49-F238E27FC236}">
                <a16:creationId xmlns:a16="http://schemas.microsoft.com/office/drawing/2014/main" id="{5B987B6C-9F5C-4E70-02A1-295C30AE436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1" t="31513" r="26332" b="27426"/>
          <a:stretch/>
        </p:blipFill>
        <p:spPr>
          <a:xfrm>
            <a:off x="689996" y="1918040"/>
            <a:ext cx="3273705" cy="248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997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7491</TotalTime>
  <Words>1169</Words>
  <Application>Microsoft Office PowerPoint</Application>
  <PresentationFormat>宽屏</PresentationFormat>
  <Paragraphs>153</Paragraphs>
  <Slides>11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Menlo</vt:lpstr>
      <vt:lpstr>黑体</vt:lpstr>
      <vt:lpstr>楷体</vt:lpstr>
      <vt:lpstr>微软雅黑</vt:lpstr>
      <vt:lpstr>Arial</vt:lpstr>
      <vt:lpstr>Calibri</vt:lpstr>
      <vt:lpstr>Cambria Math</vt:lpstr>
      <vt:lpstr>Helvetica</vt:lpstr>
      <vt:lpstr>Times New Roman</vt:lpstr>
      <vt:lpstr>Wingdings</vt:lpstr>
      <vt:lpstr>Office Theme</vt:lpstr>
      <vt:lpstr>太阳能电池全年候发电量预测模拟研究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XINHAI ZHAO</cp:lastModifiedBy>
  <cp:revision>101</cp:revision>
  <dcterms:created xsi:type="dcterms:W3CDTF">2024-02-12T14:03:51Z</dcterms:created>
  <dcterms:modified xsi:type="dcterms:W3CDTF">2024-10-22T01:28:32Z</dcterms:modified>
</cp:coreProperties>
</file>