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60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  <p:sldId id="275" r:id="rId18"/>
    <p:sldId id="276" r:id="rId19"/>
    <p:sldId id="279" r:id="rId20"/>
    <p:sldId id="2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页" id="{3B75F973-006B-044F-AFED-1605F01ED369}">
          <p14:sldIdLst>
            <p14:sldId id="260"/>
          </p14:sldIdLst>
        </p14:section>
        <p14:section name="背景介绍" id="{93FBAA92-BE94-1A4E-A83E-0B5BB1550756}">
          <p14:sldIdLst>
            <p14:sldId id="261"/>
            <p14:sldId id="262"/>
            <p14:sldId id="263"/>
          </p14:sldIdLst>
        </p14:section>
        <p14:section name="研究目的" id="{8A8DBBAA-16CF-4C40-9012-5C0969D79D24}">
          <p14:sldIdLst>
            <p14:sldId id="264"/>
          </p14:sldIdLst>
        </p14:section>
        <p14:section name="研究方法" id="{BF44FDA1-1C49-488A-9E6E-E13FD19DF69B}">
          <p14:sldIdLst>
            <p14:sldId id="265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  <p14:section name="仿真结果" id="{A94D52AA-9261-B741-B6C9-5AB8AE38FA85}">
          <p14:sldIdLst>
            <p14:sldId id="274"/>
            <p14:sldId id="277"/>
            <p14:sldId id="275"/>
            <p14:sldId id="276"/>
            <p14:sldId id="279"/>
          </p14:sldIdLst>
        </p14:section>
        <p14:section name="结论" id="{857989CE-FEDC-A247-BEEC-5B346E675955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308D"/>
    <a:srgbClr val="5656FF"/>
    <a:srgbClr val="FF0000"/>
    <a:srgbClr val="F58A1F"/>
    <a:srgbClr val="FFC50D"/>
    <a:srgbClr val="EC7524"/>
    <a:srgbClr val="6AA343"/>
    <a:srgbClr val="7E7E7E"/>
    <a:srgbClr val="191516"/>
    <a:srgbClr val="33B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57" autoAdjust="0"/>
    <p:restoredTop sz="96405"/>
  </p:normalViewPr>
  <p:slideViewPr>
    <p:cSldViewPr snapToGrid="0">
      <p:cViewPr varScale="1">
        <p:scale>
          <a:sx n="111" d="100"/>
          <a:sy n="111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CCD6C-2FBF-4489-9169-304B492DCC0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7CE4B-707F-4F7E-BF8A-946586858A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91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C9A4B6-C16D-43A7-9988-8914CCC78C3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43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60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73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39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6249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6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965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870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162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625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780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41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74945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6"/>
          <p:cNvSpPr/>
          <p:nvPr userDrawn="1"/>
        </p:nvSpPr>
        <p:spPr>
          <a:xfrm>
            <a:off x="11293716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12" name="椭圆 17"/>
          <p:cNvSpPr/>
          <p:nvPr userDrawn="1"/>
        </p:nvSpPr>
        <p:spPr>
          <a:xfrm>
            <a:off x="11614690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9428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66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539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B6D55-EA65-4299-BC9B-457CAC56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20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61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6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17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23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13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46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2E88-CC3D-4A2C-9513-CC9E31CCA420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EBD4B-808E-405E-B89C-E4CCB29F5DF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003169" y="163425"/>
            <a:ext cx="3005951" cy="677108"/>
          </a:xfrm>
          <a:prstGeom prst="rect">
            <a:avLst/>
          </a:prstGeom>
          <a:noFill/>
          <a:effectLst>
            <a:outerShdw blurRad="63500" dist="38100" dir="8100000" algn="tr" rotWithShape="0">
              <a:prstClr val="black">
                <a:alpha val="40000"/>
              </a:prstClr>
            </a:outerShdw>
            <a:softEdge rad="50800"/>
          </a:effectLst>
          <a:scene3d>
            <a:camera prst="orthographicFront"/>
            <a:lightRig rig="threePt" dir="t"/>
          </a:scene3d>
          <a:sp3d extrusionH="76200">
            <a:extrusionClr>
              <a:srgbClr val="B689C1"/>
            </a:extrusionClr>
          </a:sp3d>
        </p:spPr>
        <p:txBody>
          <a:bodyPr wrap="none">
            <a:spAutoFit/>
          </a:bodyPr>
          <a:lstStyle/>
          <a:p>
            <a:pPr algn="r"/>
            <a:r>
              <a:rPr lang="zh-CN" altLang="en-US" sz="1800" b="1" dirty="0">
                <a:solidFill>
                  <a:schemeClr val="bg2">
                    <a:lumMod val="50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生物医学工程研究所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微创精准诊疗技术实验室</a:t>
            </a:r>
            <a:endParaRPr lang="zh-CN" altLang="en-US" sz="2000" b="1" dirty="0">
              <a:solidFill>
                <a:schemeClr val="bg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  <a:cs typeface="楷体_GB231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3"/>
          <a:srcRect/>
          <a:stretch>
            <a:fillRect/>
          </a:stretch>
        </p:blipFill>
        <p:spPr>
          <a:xfrm>
            <a:off x="-162634" y="6048580"/>
            <a:ext cx="4070789" cy="83873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9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softEdge rad="381000"/>
          </a:effectLst>
        </p:spPr>
      </p:pic>
      <p:cxnSp>
        <p:nvCxnSpPr>
          <p:cNvPr id="9" name="直接连接符 8"/>
          <p:cNvCxnSpPr/>
          <p:nvPr userDrawn="1"/>
        </p:nvCxnSpPr>
        <p:spPr>
          <a:xfrm>
            <a:off x="74945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16"/>
          <p:cNvSpPr/>
          <p:nvPr userDrawn="1"/>
        </p:nvSpPr>
        <p:spPr>
          <a:xfrm>
            <a:off x="11293716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11" name="椭圆 17"/>
          <p:cNvSpPr/>
          <p:nvPr userDrawn="1"/>
        </p:nvSpPr>
        <p:spPr>
          <a:xfrm>
            <a:off x="11614690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579120" y="848275"/>
            <a:ext cx="11430000" cy="45719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70554" y="32938"/>
            <a:ext cx="735291" cy="735291"/>
          </a:xfrm>
          <a:prstGeom prst="rect">
            <a:avLst/>
          </a:prstGeom>
          <a:solidFill>
            <a:srgbClr val="9230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81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8995-4F08-4C84-BF2F-53EB1A36255D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B6D55-EA65-4299-BC9B-457CAC5643DC}" type="slidenum">
              <a:rPr lang="zh-CN" altLang="en-US" smtClean="0"/>
              <a:t>‹#›</a:t>
            </a:fld>
            <a:endParaRPr lang="zh-CN" altLang="en-US" dirty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3920721" y="6639558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6626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95460" y="197475"/>
            <a:ext cx="2584257" cy="639334"/>
          </a:xfrm>
          <a:prstGeom prst="rect">
            <a:avLst/>
          </a:prstGeom>
          <a:ln>
            <a:noFill/>
          </a:ln>
          <a:effectLst>
            <a:softEdge rad="152400"/>
          </a:effectLst>
        </p:spPr>
      </p:pic>
      <p:sp>
        <p:nvSpPr>
          <p:cNvPr id="14" name="矩形 13"/>
          <p:cNvSpPr/>
          <p:nvPr/>
        </p:nvSpPr>
        <p:spPr>
          <a:xfrm>
            <a:off x="470554" y="848275"/>
            <a:ext cx="8045649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610600" y="848275"/>
            <a:ext cx="339852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470554" y="87530"/>
            <a:ext cx="735291" cy="735291"/>
          </a:xfrm>
          <a:prstGeom prst="rect">
            <a:avLst/>
          </a:prstGeom>
          <a:solidFill>
            <a:srgbClr val="9230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" name="Picture 2" descr="C:\Users\ASUS\Desktop\PPT\06  PPT\61清华大学\清华大学校徽LOGO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749" y="229615"/>
            <a:ext cx="605163" cy="60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 userDrawn="1"/>
        </p:nvSpPr>
        <p:spPr>
          <a:xfrm>
            <a:off x="0" y="6721475"/>
            <a:ext cx="12192000" cy="136530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 userDrawn="1"/>
        </p:nvSpPr>
        <p:spPr>
          <a:xfrm>
            <a:off x="1204175" y="361156"/>
            <a:ext cx="7312027" cy="461665"/>
          </a:xfrm>
          <a:prstGeom prst="rect">
            <a:avLst/>
          </a:prstGeom>
          <a:solidFill>
            <a:srgbClr val="92308D"/>
          </a:solidFill>
        </p:spPr>
        <p:txBody>
          <a:bodyPr wrap="square" rtlCol="0">
            <a:spAutoFit/>
          </a:bodyPr>
          <a:lstStyle/>
          <a:p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7" Type="http://schemas.openxmlformats.org/officeDocument/2006/relationships/image" Target="../media/image970.png"/><Relationship Id="rId2" Type="http://schemas.openxmlformats.org/officeDocument/2006/relationships/image" Target="../media/image9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60.png"/><Relationship Id="rId5" Type="http://schemas.openxmlformats.org/officeDocument/2006/relationships/image" Target="../media/image950.png"/><Relationship Id="rId4" Type="http://schemas.openxmlformats.org/officeDocument/2006/relationships/image" Target="../media/image9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jpe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" Type="http://schemas.openxmlformats.org/officeDocument/2006/relationships/tags" Target="../tags/tag5.xml"/><Relationship Id="rId21" Type="http://schemas.openxmlformats.org/officeDocument/2006/relationships/image" Target="../media/image31.png"/><Relationship Id="rId7" Type="http://schemas.openxmlformats.org/officeDocument/2006/relationships/slideLayout" Target="../slideLayouts/slideLayout12.xml"/><Relationship Id="rId12" Type="http://schemas.microsoft.com/office/2007/relationships/hdphoto" Target="../media/hdphoto3.wdp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tags" Target="../tags/tag4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22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5" Type="http://schemas.openxmlformats.org/officeDocument/2006/relationships/tags" Target="../tags/tag7.xml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1.pn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" Type="http://schemas.openxmlformats.org/officeDocument/2006/relationships/tags" Target="../tags/tag6.xml"/><Relationship Id="rId9" Type="http://schemas.openxmlformats.org/officeDocument/2006/relationships/image" Target="../media/image20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0161"/>
            <a:ext cx="12192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TextBox 89"/>
          <p:cNvSpPr txBox="1"/>
          <p:nvPr/>
        </p:nvSpPr>
        <p:spPr>
          <a:xfrm>
            <a:off x="1739077" y="1531795"/>
            <a:ext cx="8817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肝脏微波消融热场和形变仿真研究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4000" y="3770844"/>
            <a:ext cx="9144000" cy="56736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080616" y="3871569"/>
            <a:ext cx="40307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车晖，连欣，吴剑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清华大学深圳国际研究生院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29338" y="5017928"/>
            <a:ext cx="39333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C307D"/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生物医学工程研究所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5C307D"/>
              </a:solidFill>
              <a:effectLst/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C307D"/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微创精准诊疗技术实验室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5C307D"/>
              </a:solidFill>
              <a:effectLst/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847347"/>
            <a:ext cx="4307305" cy="1010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632006"/>
            <a:ext cx="2388224" cy="10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95592"/>
      </p:ext>
    </p:extLst>
  </p:cSld>
  <p:clrMapOvr>
    <a:masterClrMapping/>
  </p:clrMapOvr>
  <p:transition advTm="2859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76381" y="1330477"/>
            <a:ext cx="10601864" cy="5243797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热场分布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18487" y="1441751"/>
            <a:ext cx="10306328" cy="5132524"/>
            <a:chOff x="487187" y="1295109"/>
            <a:chExt cx="10306328" cy="513252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187" y="1295109"/>
              <a:ext cx="4141666" cy="438941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28281" y="1519338"/>
              <a:ext cx="4151581" cy="4409022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489318" y="5684521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电磁传导</a:t>
              </a:r>
              <a:endParaRPr lang="zh-CN" altLang="en-US" sz="1200" b="1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728281" y="5961520"/>
              <a:ext cx="15100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生物传热 </a:t>
              </a:r>
              <a:r>
                <a:rPr lang="en-US" altLang="zh-CN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 </a:t>
              </a:r>
              <a:r>
                <a:rPr lang="en-US" altLang="zh-CN" sz="1200" b="1" dirty="0" err="1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Pennes</a:t>
              </a:r>
              <a:endParaRPr lang="zh-CN" altLang="en-US" sz="1200" b="1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649915" y="6150634"/>
              <a:ext cx="95410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耦合物理场</a:t>
              </a:r>
              <a:endParaRPr lang="zh-CN" altLang="en-US" sz="1200" b="1" dirty="0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49915" y="1723771"/>
              <a:ext cx="4143600" cy="4426863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856361" y="3854865"/>
              <a:ext cx="1268083" cy="251309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8391927" y="3723849"/>
              <a:ext cx="2376000" cy="304687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33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4544626" y="1868792"/>
            <a:ext cx="6981757" cy="4572886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673" y="2635619"/>
            <a:ext cx="3530978" cy="370685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热场分布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0220" y="1411114"/>
            <a:ext cx="75680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三态细胞死亡模型 </a:t>
            </a:r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1400" u="sng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细胞状态与温度分布相关，结果用于后续组织形变中蛋白质皱缩项的建模</a:t>
            </a:r>
            <a:endParaRPr lang="zh-CN" altLang="en-US" sz="1400" u="sng" dirty="0"/>
          </a:p>
        </p:txBody>
      </p:sp>
      <p:sp>
        <p:nvSpPr>
          <p:cNvPr id="17" name="圆角矩形 16"/>
          <p:cNvSpPr/>
          <p:nvPr/>
        </p:nvSpPr>
        <p:spPr>
          <a:xfrm>
            <a:off x="646979" y="1910840"/>
            <a:ext cx="3517305" cy="4530838"/>
          </a:xfrm>
          <a:prstGeom prst="roundRect">
            <a:avLst>
              <a:gd name="adj" fmla="val 11636"/>
            </a:avLst>
          </a:pr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348825" y="1979852"/>
            <a:ext cx="2205085" cy="796842"/>
            <a:chOff x="1373532" y="2128367"/>
            <a:chExt cx="2205085" cy="796842"/>
          </a:xfrm>
        </p:grpSpPr>
        <p:grpSp>
          <p:nvGrpSpPr>
            <p:cNvPr id="20" name="组合 19"/>
            <p:cNvGrpSpPr/>
            <p:nvPr/>
          </p:nvGrpSpPr>
          <p:grpSpPr>
            <a:xfrm>
              <a:off x="1687041" y="2128367"/>
              <a:ext cx="1608133" cy="646207"/>
              <a:chOff x="5918910" y="3470218"/>
              <a:chExt cx="1608133" cy="64620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5918910" y="3626540"/>
                <a:ext cx="16081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i="1" kern="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N        U        D</a:t>
                </a:r>
                <a:endParaRPr lang="zh-CN" altLang="en-US" i="1" dirty="0"/>
              </a:p>
            </p:txBody>
          </p:sp>
          <p:cxnSp>
            <p:nvCxnSpPr>
              <p:cNvPr id="29" name="直接箭头连接符 28"/>
              <p:cNvCxnSpPr/>
              <p:nvPr/>
            </p:nvCxnSpPr>
            <p:spPr>
              <a:xfrm>
                <a:off x="6282000" y="3754764"/>
                <a:ext cx="286411" cy="0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/>
              <p:cNvCxnSpPr/>
              <p:nvPr/>
            </p:nvCxnSpPr>
            <p:spPr>
              <a:xfrm>
                <a:off x="6883200" y="3803926"/>
                <a:ext cx="286411" cy="0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接箭头连接符 30"/>
              <p:cNvCxnSpPr/>
              <p:nvPr/>
            </p:nvCxnSpPr>
            <p:spPr>
              <a:xfrm flipH="1">
                <a:off x="6281999" y="3867894"/>
                <a:ext cx="286411" cy="0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矩形 31"/>
              <p:cNvSpPr/>
              <p:nvPr/>
            </p:nvSpPr>
            <p:spPr>
              <a:xfrm>
                <a:off x="6272758" y="3470218"/>
                <a:ext cx="30489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 i="1" kern="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k</a:t>
                </a:r>
                <a:r>
                  <a:rPr lang="en-US" altLang="zh-CN" sz="1200" i="1" kern="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1</a:t>
                </a:r>
                <a:endParaRPr lang="zh-CN" altLang="en-US" sz="1200" baseline="-25000" dirty="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862736" y="3518887"/>
                <a:ext cx="30489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 i="1" kern="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k</a:t>
                </a:r>
                <a:r>
                  <a:rPr lang="en-US" altLang="zh-CN" sz="1200" i="1" kern="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endParaRPr lang="zh-CN" altLang="en-US" sz="1200" baseline="-25000" dirty="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278904" y="3839426"/>
                <a:ext cx="30489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200" i="1" kern="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k</a:t>
                </a:r>
                <a:r>
                  <a:rPr lang="en-US" altLang="zh-CN" sz="1200" i="1" kern="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2</a:t>
                </a:r>
                <a:endParaRPr lang="zh-CN" altLang="en-US" sz="1200" baseline="-25000" dirty="0"/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4B6BF5D5-B2FD-423B-9DBA-2FB8B7D8AE06}"/>
                </a:ext>
              </a:extLst>
            </p:cNvPr>
            <p:cNvSpPr txBox="1"/>
            <p:nvPr/>
          </p:nvSpPr>
          <p:spPr>
            <a:xfrm>
              <a:off x="1373532" y="2678561"/>
              <a:ext cx="95427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b="1" kern="100" dirty="0">
                  <a:solidFill>
                    <a:srgbClr val="595959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原生态</a:t>
              </a:r>
              <a:endParaRPr lang="en-US" sz="1000" b="1" dirty="0">
                <a:solidFill>
                  <a:srgbClr val="595959"/>
                </a:solidFill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4B6BF5D5-B2FD-423B-9DBA-2FB8B7D8AE06}"/>
                </a:ext>
              </a:extLst>
            </p:cNvPr>
            <p:cNvSpPr txBox="1"/>
            <p:nvPr/>
          </p:nvSpPr>
          <p:spPr>
            <a:xfrm>
              <a:off x="2013971" y="2678988"/>
              <a:ext cx="95427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b="1" kern="100" dirty="0" smtClean="0">
                  <a:solidFill>
                    <a:srgbClr val="595959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展开态</a:t>
              </a:r>
              <a:endParaRPr lang="en-US" sz="1000" b="1" dirty="0">
                <a:solidFill>
                  <a:srgbClr val="595959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4B6BF5D5-B2FD-423B-9DBA-2FB8B7D8AE06}"/>
                </a:ext>
              </a:extLst>
            </p:cNvPr>
            <p:cNvSpPr txBox="1"/>
            <p:nvPr/>
          </p:nvSpPr>
          <p:spPr>
            <a:xfrm>
              <a:off x="2624345" y="2678561"/>
              <a:ext cx="95427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b="1" kern="100" dirty="0" smtClean="0">
                  <a:solidFill>
                    <a:srgbClr val="595959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变性态</a:t>
              </a:r>
              <a:endParaRPr lang="en-US" sz="1000" b="1" dirty="0">
                <a:solidFill>
                  <a:srgbClr val="595959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/>
              <p:cNvSpPr/>
              <p:nvPr/>
            </p:nvSpPr>
            <p:spPr>
              <a:xfrm>
                <a:off x="734724" y="2931852"/>
                <a:ext cx="3021981" cy="278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bPr>
                      <m:e>
                        <m:r>
                          <a:rPr lang="en-US" altLang="zh-CN" sz="12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𝒌</m:t>
                        </m:r>
                      </m:e>
                      <m:sub>
                        <m:r>
                          <a:rPr lang="en-US" altLang="zh-CN" sz="12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𝒊</m:t>
                        </m:r>
                      </m:sub>
                    </m:sSub>
                    <m:r>
                      <a:rPr lang="zh-CN" altLang="en-US" sz="1200" b="1" i="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表示</m:t>
                    </m:r>
                  </m:oMath>
                </a14:m>
                <a:r>
                  <a:rPr lang="zh-CN" altLang="en-US" sz="12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反应率，由</a:t>
                </a:r>
                <a:r>
                  <a:rPr lang="en-US" altLang="zh-CN" sz="12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Arrhenius</a:t>
                </a:r>
                <a:r>
                  <a:rPr lang="zh-CN" altLang="en-US" sz="1200" b="1" dirty="0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方程控制：</a:t>
                </a:r>
                <a:endParaRPr lang="en-US" altLang="zh-CN" sz="1200" b="1" dirty="0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24" y="2931852"/>
                <a:ext cx="3021981" cy="278089"/>
              </a:xfrm>
              <a:prstGeom prst="rect">
                <a:avLst/>
              </a:prstGeom>
              <a:blipFill>
                <a:blip r:embed="rId3"/>
                <a:stretch>
                  <a:fillRect t="-2174" b="-17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/>
              <p:cNvSpPr txBox="1"/>
              <p:nvPr/>
            </p:nvSpPr>
            <p:spPr>
              <a:xfrm>
                <a:off x="1662334" y="3232556"/>
                <a:ext cx="1478418" cy="3672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6" name="文本框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334" y="3232556"/>
                <a:ext cx="1478418" cy="3672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/>
              <p:cNvSpPr/>
              <p:nvPr/>
            </p:nvSpPr>
            <p:spPr>
              <a:xfrm>
                <a:off x="884250" y="3718648"/>
                <a:ext cx="3075273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sz="1200" b="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1200" dirty="0" smtClean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表示频率因子，</a:t>
                </a:r>
                <a14:m>
                  <m:oMath xmlns:m="http://schemas.openxmlformats.org/officeDocument/2006/math">
                    <m:r>
                      <a:rPr lang="en-US" altLang="zh-CN" sz="1200" b="0" i="1">
                        <a:latin typeface="Cambria Math" panose="02040503050406030204" pitchFamily="18" charset="0"/>
                      </a:rPr>
                      <m:t>𝛥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200" b="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1200" dirty="0" smtClean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表示活化能，</a:t>
                </a:r>
                <a:r>
                  <a:rPr lang="en-US" altLang="zh-CN" sz="12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1200" dirty="0" smtClean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zh-CN" altLang="en-US" sz="1200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普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适气体常数，</a:t>
                </a:r>
                <a:r>
                  <a:rPr lang="en-US" altLang="zh-CN" sz="12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sz="1200" dirty="0" smtClean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表示温度。</a:t>
                </a:r>
                <a:endParaRPr lang="en-US" altLang="zh-CN" sz="1200" dirty="0" smtClean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矩形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250" y="3718648"/>
                <a:ext cx="3075273" cy="535531"/>
              </a:xfrm>
              <a:prstGeom prst="rect">
                <a:avLst/>
              </a:prstGeom>
              <a:blipFill>
                <a:blip r:embed="rId5"/>
                <a:stretch>
                  <a:fillRect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矩形 37"/>
          <p:cNvSpPr/>
          <p:nvPr/>
        </p:nvSpPr>
        <p:spPr>
          <a:xfrm>
            <a:off x="729951" y="4450691"/>
            <a:ext cx="18966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状态转移的动态方程：</a:t>
            </a:r>
            <a:endParaRPr lang="en-US" altLang="zh-CN" sz="1200" b="1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/>
              <p:cNvSpPr txBox="1"/>
              <p:nvPr/>
            </p:nvSpPr>
            <p:spPr>
              <a:xfrm>
                <a:off x="1331816" y="4776776"/>
                <a:ext cx="1706300" cy="4682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9" name="文本框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816" y="4776776"/>
                <a:ext cx="1706300" cy="4682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/>
              <p:cNvSpPr txBox="1"/>
              <p:nvPr/>
            </p:nvSpPr>
            <p:spPr>
              <a:xfrm>
                <a:off x="1345160" y="5303956"/>
                <a:ext cx="2140907" cy="4682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40" name="文本框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160" y="5303956"/>
                <a:ext cx="2140907" cy="4682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/>
              <p:cNvSpPr txBox="1"/>
              <p:nvPr/>
            </p:nvSpPr>
            <p:spPr>
              <a:xfrm>
                <a:off x="1345160" y="5831136"/>
                <a:ext cx="940514" cy="4682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sz="16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sz="1600" b="0" i="1" dirty="0" smtClean="0">
                          <a:latin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41" name="文本框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160" y="5831136"/>
                <a:ext cx="940514" cy="46820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组合 46"/>
          <p:cNvGrpSpPr/>
          <p:nvPr/>
        </p:nvGrpSpPr>
        <p:grpSpPr>
          <a:xfrm>
            <a:off x="4674957" y="1953971"/>
            <a:ext cx="3568274" cy="3661824"/>
            <a:chOff x="4623200" y="1910841"/>
            <a:chExt cx="3568274" cy="3661824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23200" y="1910841"/>
              <a:ext cx="3568274" cy="3661824"/>
            </a:xfrm>
            <a:prstGeom prst="rect">
              <a:avLst/>
            </a:prstGeom>
          </p:spPr>
        </p:pic>
        <p:sp>
          <p:nvSpPr>
            <p:cNvPr id="43" name="矩形 42"/>
            <p:cNvSpPr/>
            <p:nvPr/>
          </p:nvSpPr>
          <p:spPr>
            <a:xfrm>
              <a:off x="4786678" y="3674368"/>
              <a:ext cx="1268083" cy="380047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29524" y="3036117"/>
              <a:ext cx="2044698" cy="1018298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8321651" y="2098806"/>
            <a:ext cx="11272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约束条件：</a:t>
            </a:r>
            <a:endParaRPr lang="zh-CN" altLang="en-US" sz="1200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矩形 49"/>
              <p:cNvSpPr/>
              <p:nvPr/>
            </p:nvSpPr>
            <p:spPr>
              <a:xfrm>
                <a:off x="9338554" y="2025416"/>
                <a:ext cx="139326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zh-CN" sz="1400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altLang="zh-CN" sz="1400" dirty="0" smtClean="0">
                  <a:latin typeface="微软雅黑" panose="020B0503020204020204" pitchFamily="34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n-US" altLang="zh-CN" sz="1400" b="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altLang="zh-CN" sz="1400" dirty="0">
                  <a:latin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554" y="2025416"/>
                <a:ext cx="1393267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矩形 50"/>
              <p:cNvSpPr/>
              <p:nvPr/>
            </p:nvSpPr>
            <p:spPr>
              <a:xfrm>
                <a:off x="5388127" y="4819906"/>
                <a:ext cx="214193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b="1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使用</a:t>
                </a:r>
                <a14:m>
                  <m:oMath xmlns:m="http://schemas.openxmlformats.org/officeDocument/2006/math"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𝒎𝒊𝒏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𝒎𝒂𝒙</m:t>
                    </m:r>
                  </m:oMath>
                </a14:m>
                <a:r>
                  <a:rPr lang="zh-CN" altLang="en-US" sz="1200" b="1" dirty="0" smtClean="0"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控制区间</a:t>
                </a:r>
                <a14:m>
                  <m:oMath xmlns:m="http://schemas.openxmlformats.org/officeDocument/2006/math"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12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矩形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127" y="4819906"/>
                <a:ext cx="2141933" cy="276999"/>
              </a:xfrm>
              <a:prstGeom prst="rect">
                <a:avLst/>
              </a:prstGeom>
              <a:blipFill>
                <a:blip r:embed="rId11"/>
                <a:stretch>
                  <a:fillRect l="-285" t="-2222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022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966158" y="3085050"/>
            <a:ext cx="10260000" cy="3471026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仿真研究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2 -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微波消融组织形变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66158" y="1395007"/>
            <a:ext cx="10618677" cy="1546463"/>
            <a:chOff x="353689" y="1377892"/>
            <a:chExt cx="10618677" cy="1546463"/>
          </a:xfrm>
        </p:grpSpPr>
        <p:sp>
          <p:nvSpPr>
            <p:cNvPr id="44" name="矩形 43"/>
            <p:cNvSpPr/>
            <p:nvPr/>
          </p:nvSpPr>
          <p:spPr>
            <a:xfrm>
              <a:off x="353689" y="1377892"/>
              <a:ext cx="10259999" cy="1546463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23606" y="1542735"/>
              <a:ext cx="1673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zh-CN" altLang="en-US" sz="1400" b="1" dirty="0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应力</a:t>
              </a:r>
              <a:r>
                <a:rPr lang="en-US" altLang="zh-CN" sz="1400" b="1" dirty="0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zh-CN" altLang="en-US" sz="1400" b="1" dirty="0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应变方程：</a:t>
              </a:r>
              <a:endParaRPr lang="en-US" altLang="zh-CN" sz="1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7448A3B-1445-C92C-1B07-54B3494CDDA0}"/>
                    </a:ext>
                  </a:extLst>
                </p:cNvPr>
                <p:cNvSpPr txBox="1"/>
                <p:nvPr/>
              </p:nvSpPr>
              <p:spPr>
                <a:xfrm>
                  <a:off x="1747160" y="1464540"/>
                  <a:ext cx="5360107" cy="46416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altLang="zh-CN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den>
                        </m:f>
                        <m:d>
                          <m:dPr>
                            <m:ctrlPr>
                              <a:rPr lang="en-US" altLang="zh-CN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1−2</m:t>
                                </m:r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altLang="zh-CN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𝑘𝑘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zh-CN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d>
                              <m:dPr>
                                <m:ctrlPr>
                                  <a:rPr lang="zh-CN" altLang="zh-CN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1−2</m:t>
                                </m:r>
                                <m:r>
                                  <a:rPr lang="en-US" altLang="zh-CN" sz="12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</m:den>
                        </m:f>
                        <m:r>
                          <a:rPr lang="en-US" altLang="zh-CN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𝑡h</m:t>
                            </m:r>
                          </m:sup>
                        </m:sSup>
                        <m:r>
                          <a:rPr lang="en-US" altLang="zh-CN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𝑝𝑑</m:t>
                            </m:r>
                          </m:sup>
                        </m:s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𝑣𝑑</m:t>
                            </m:r>
                          </m:sup>
                        </m:sSup>
                        <m:r>
                          <a:rPr lang="en-US" altLang="zh-CN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zh-CN" altLang="zh-CN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oMath>
                    </m:oMathPara>
                  </a14:m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7448A3B-1445-C92C-1B07-54B3494CDD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7160" y="1464540"/>
                  <a:ext cx="5360107" cy="46416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组合 10"/>
            <p:cNvGrpSpPr/>
            <p:nvPr/>
          </p:nvGrpSpPr>
          <p:grpSpPr>
            <a:xfrm>
              <a:off x="547790" y="2110569"/>
              <a:ext cx="10424576" cy="712468"/>
              <a:chOff x="530971" y="1381824"/>
              <a:chExt cx="10424576" cy="712468"/>
            </a:xfrm>
          </p:grpSpPr>
          <p:sp>
            <p:nvSpPr>
              <p:cNvPr id="56" name="圆角矩形 55"/>
              <p:cNvSpPr/>
              <p:nvPr/>
            </p:nvSpPr>
            <p:spPr>
              <a:xfrm>
                <a:off x="7125727" y="1381824"/>
                <a:ext cx="3171349" cy="712468"/>
              </a:xfrm>
              <a:prstGeom prst="round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3436497" y="1381824"/>
                <a:ext cx="3171349" cy="712468"/>
              </a:xfrm>
              <a:prstGeom prst="roundRect">
                <a:avLst/>
              </a:prstGeom>
              <a:solidFill>
                <a:srgbClr val="EC75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1591782" y="1383992"/>
                <a:ext cx="1412181" cy="710300"/>
              </a:xfrm>
              <a:prstGeom prst="roundRect">
                <a:avLst/>
              </a:prstGeom>
              <a:solidFill>
                <a:srgbClr val="6AA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30971" y="1584169"/>
                <a:ext cx="10823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影响因素：</a:t>
                </a:r>
                <a:endParaRPr lang="zh-CN" altLang="en-US" sz="1400" b="1" u="sng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矩形 3"/>
                  <p:cNvSpPr/>
                  <p:nvPr/>
                </p:nvSpPr>
                <p:spPr>
                  <a:xfrm>
                    <a:off x="1557278" y="1710469"/>
                    <a:ext cx="1412181" cy="2993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zh-CN" sz="1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altLang="zh-CN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p>
                          </m:sSup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zh-CN" alt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" name="矩形 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57278" y="1710469"/>
                    <a:ext cx="1412181" cy="29937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4082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矩形 53"/>
                  <p:cNvSpPr/>
                  <p:nvPr/>
                </p:nvSpPr>
                <p:spPr>
                  <a:xfrm>
                    <a:off x="3600916" y="1626022"/>
                    <a:ext cx="2842509" cy="46827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zh-CN" sz="1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𝑝𝑑</m:t>
                              </m:r>
                            </m:sup>
                          </m:sSup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zh-CN" altLang="en-US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𝛽𝜉</m:t>
                          </m:r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zh-CN" altLang="en-US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zh-CN" sz="1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m:rPr>
                              <m:sty m:val="p"/>
                            </m:rPr>
                            <a:rPr lang="en-US" altLang="zh-CN" sz="1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altLang="zh-CN" sz="1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altLang="zh-CN" sz="12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  <m:f>
                            <m:fPr>
                              <m:ctrlP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f>
                            <m:fPr>
                              <m:ctrlPr>
                                <a:rPr lang="en-US" altLang="zh-CN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zh-CN" alt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矩形 5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0916" y="1626022"/>
                    <a:ext cx="2842509" cy="46827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矩形 4"/>
                  <p:cNvSpPr/>
                  <p:nvPr/>
                </p:nvSpPr>
                <p:spPr>
                  <a:xfrm>
                    <a:off x="8165001" y="1704377"/>
                    <a:ext cx="1092799" cy="31156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zh-CN" sz="1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altLang="zh-CN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𝑣𝑑</m:t>
                              </m:r>
                            </m:sup>
                          </m:sSup>
                          <m:r>
                            <a:rPr lang="en-US" altLang="zh-CN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zh-CN" alt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" name="矩形 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65001" y="1704377"/>
                    <a:ext cx="1092799" cy="31156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784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矩形 5"/>
              <p:cNvSpPr/>
              <p:nvPr/>
            </p:nvSpPr>
            <p:spPr>
              <a:xfrm>
                <a:off x="1931927" y="1383992"/>
                <a:ext cx="902362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b="1" u="sng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热膨胀</a:t>
                </a:r>
                <a:r>
                  <a:rPr lang="zh-CN" altLang="en-US" sz="1400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 </a:t>
                </a:r>
                <a:r>
                  <a:rPr lang="zh-CN" altLang="en-US" sz="1400" b="1" dirty="0" smtClean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      </a:t>
                </a:r>
                <a:r>
                  <a:rPr lang="en-US" altLang="zh-CN" sz="1400" b="1" dirty="0" smtClean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+   </a:t>
                </a:r>
                <a:r>
                  <a:rPr lang="zh-CN" altLang="en-US" sz="1400" b="1" u="sng" dirty="0" smtClean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蛋白</a:t>
                </a:r>
                <a:r>
                  <a:rPr lang="zh-CN" altLang="en-US" sz="1400" b="1" u="sng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质变性皱缩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（三态细胞死亡模型</a:t>
                </a:r>
                <a:r>
                  <a:rPr lang="zh-CN" altLang="en-US" sz="1400" b="1" dirty="0" smtClean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   </a:t>
                </a:r>
                <a:r>
                  <a:rPr lang="en-US" altLang="zh-CN" sz="1400" b="1" dirty="0" smtClean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+    </a:t>
                </a:r>
                <a:r>
                  <a:rPr lang="zh-CN" altLang="en-US" sz="1400" b="1" u="sng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水相变气体扩散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（实验数据驱动拟合）</a:t>
                </a:r>
                <a:endParaRPr lang="zh-CN" altLang="en-US" sz="1400" b="1" u="sng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7254019" y="1542735"/>
              <a:ext cx="17940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zh-CN" altLang="en-US" sz="1400" b="1" dirty="0" smtClean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热弹性波动方程：</a:t>
              </a:r>
              <a:endParaRPr lang="en-US" altLang="zh-CN" sz="1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77448A3B-1445-C92C-1B07-54B3494CDDA0}"/>
                    </a:ext>
                  </a:extLst>
                </p:cNvPr>
                <p:cNvSpPr txBox="1"/>
                <p:nvPr/>
              </p:nvSpPr>
              <p:spPr>
                <a:xfrm>
                  <a:off x="8876584" y="1464540"/>
                  <a:ext cx="1807887" cy="4628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f>
                              <m:fPr>
                                <m:ctrlPr>
                                  <a:rPr lang="en-US" altLang="zh-CN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sz="1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zh-CN" altLang="en-US" sz="1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p>
                                    <m:r>
                                      <a:rPr lang="en-US" altLang="zh-CN" sz="1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200" b="1" i="0">
                                    <a:latin typeface="Cambria Math" panose="02040503050406030204" pitchFamily="18" charset="0"/>
                                  </a:rPr>
                                  <m:t>𝐮</m:t>
                                </m:r>
                              </m:num>
                              <m:den>
                                <m:r>
                                  <a:rPr lang="zh-CN" altLang="en-US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sSup>
                                  <m:sSupPr>
                                    <m:ctrlPr>
                                      <a:rPr lang="en-US" altLang="zh-CN" sz="1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altLang="zh-CN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zh-CN" altLang="en-US" sz="1200" i="1">
                                <a:latin typeface="Cambria Math" panose="02040503050406030204" pitchFamily="18" charset="0"/>
                              </a:rPr>
                              <m:t>▽</m:t>
                            </m:r>
                            <m: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  <m:t>·</m:t>
                            </m:r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b="1" i="0">
                                <a:latin typeface="Cambria Math" panose="02040503050406030204" pitchFamily="18" charset="0"/>
                              </a:rPr>
                              <m:t>𝐟</m:t>
                            </m:r>
                          </m:e>
                          <m:sub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77448A3B-1445-C92C-1B07-54B3494CDD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6584" y="1464540"/>
                  <a:ext cx="1807887" cy="462884"/>
                </a:xfrm>
                <a:prstGeom prst="rect">
                  <a:avLst/>
                </a:prstGeom>
                <a:blipFill>
                  <a:blip r:embed="rId6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组合 18"/>
          <p:cNvGrpSpPr/>
          <p:nvPr/>
        </p:nvGrpSpPr>
        <p:grpSpPr>
          <a:xfrm>
            <a:off x="7602212" y="3188728"/>
            <a:ext cx="3543110" cy="3237983"/>
            <a:chOff x="687094" y="3203695"/>
            <a:chExt cx="3543110" cy="323798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094" y="3203695"/>
              <a:ext cx="3543110" cy="323798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7167" y="5764192"/>
              <a:ext cx="2163037" cy="677486"/>
            </a:xfrm>
            <a:prstGeom prst="rect">
              <a:avLst/>
            </a:prstGeom>
          </p:spPr>
        </p:pic>
        <p:sp>
          <p:nvSpPr>
            <p:cNvPr id="18" name="下箭头 17"/>
            <p:cNvSpPr/>
            <p:nvPr/>
          </p:nvSpPr>
          <p:spPr>
            <a:xfrm flipV="1">
              <a:off x="3601385" y="5647423"/>
              <a:ext cx="212310" cy="18115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07" y="3190311"/>
            <a:ext cx="3541377" cy="3236400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1267526" y="4827740"/>
            <a:ext cx="953544" cy="1012824"/>
          </a:xfrm>
          <a:prstGeom prst="rect">
            <a:avLst/>
          </a:prstGeom>
          <a:noFill/>
          <a:ln w="19050">
            <a:solidFill>
              <a:srgbClr val="92308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2561214" y="4414989"/>
            <a:ext cx="2010785" cy="1123949"/>
          </a:xfrm>
          <a:prstGeom prst="rect">
            <a:avLst/>
          </a:prstGeom>
          <a:noFill/>
          <a:ln w="19050">
            <a:solidFill>
              <a:srgbClr val="92308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2927160" y="4865839"/>
            <a:ext cx="282765" cy="140601"/>
          </a:xfrm>
          <a:prstGeom prst="rect">
            <a:avLst/>
          </a:prstGeom>
          <a:solidFill>
            <a:srgbClr val="7030A0">
              <a:alpha val="20000"/>
            </a:srgbClr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6688" y="3190311"/>
            <a:ext cx="2731805" cy="323640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>
            <a:off x="6231742" y="4295955"/>
            <a:ext cx="1236752" cy="353684"/>
          </a:xfrm>
          <a:prstGeom prst="rect">
            <a:avLst/>
          </a:prstGeom>
          <a:noFill/>
          <a:ln w="19050">
            <a:solidFill>
              <a:srgbClr val="92308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9104058" y="5148282"/>
            <a:ext cx="2032638" cy="484173"/>
          </a:xfrm>
          <a:prstGeom prst="rect">
            <a:avLst/>
          </a:prstGeom>
          <a:noFill/>
          <a:ln w="19050">
            <a:solidFill>
              <a:srgbClr val="92308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7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4592499" y="1365259"/>
            <a:ext cx="7599501" cy="5040000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组织参数设置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5051" y="1348007"/>
            <a:ext cx="4051671" cy="5093671"/>
            <a:chOff x="227031" y="1348007"/>
            <a:chExt cx="4051671" cy="509367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500" y="1348007"/>
              <a:ext cx="3828202" cy="509367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3083719" y="2283619"/>
              <a:ext cx="302419" cy="409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40816" y="2217339"/>
              <a:ext cx="138822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Temperature-</a:t>
              </a:r>
            </a:p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dependent</a:t>
              </a:r>
              <a:endParaRPr lang="zh-CN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540816" y="2448576"/>
              <a:ext cx="138822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Temperature-</a:t>
              </a:r>
            </a:p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dependent</a:t>
              </a:r>
              <a:endParaRPr lang="zh-CN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083719" y="2957513"/>
              <a:ext cx="302419" cy="590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540816" y="2894223"/>
              <a:ext cx="138822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Temperature-</a:t>
              </a:r>
            </a:p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dependent</a:t>
              </a:r>
              <a:endParaRPr lang="zh-CN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40816" y="3111171"/>
              <a:ext cx="138822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Temperature-</a:t>
              </a:r>
            </a:p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dependent</a:t>
              </a:r>
              <a:endParaRPr lang="zh-CN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540816" y="3327117"/>
              <a:ext cx="138822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Temperature-</a:t>
              </a:r>
            </a:p>
            <a:p>
              <a:pPr algn="ctr">
                <a:lnSpc>
                  <a:spcPts val="800"/>
                </a:lnSpc>
              </a:pPr>
              <a:r>
                <a:rPr lang="en-US" altLang="zh-CN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dependent</a:t>
              </a:r>
              <a:endParaRPr lang="zh-CN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26277" y="2237857"/>
              <a:ext cx="446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①</a:t>
              </a: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85317" y="2448576"/>
              <a:ext cx="446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②</a:t>
              </a: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27031" y="2894223"/>
              <a:ext cx="446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③</a:t>
              </a: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32936" y="3114288"/>
              <a:ext cx="446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④</a:t>
              </a: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27031" y="3327117"/>
              <a:ext cx="446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⑤</a:t>
              </a: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16589" y="1593976"/>
            <a:ext cx="2969678" cy="2172904"/>
            <a:chOff x="4869947" y="1688869"/>
            <a:chExt cx="2969678" cy="2172904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9625" y="1723373"/>
              <a:ext cx="2880000" cy="2138400"/>
            </a:xfrm>
            <a:prstGeom prst="rect">
              <a:avLst/>
            </a:prstGeom>
          </p:spPr>
        </p:pic>
        <p:sp>
          <p:nvSpPr>
            <p:cNvPr id="51" name="矩形 50"/>
            <p:cNvSpPr/>
            <p:nvPr/>
          </p:nvSpPr>
          <p:spPr>
            <a:xfrm>
              <a:off x="4869947" y="1688869"/>
              <a:ext cx="4469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①</a:t>
              </a:r>
              <a:endPara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170" y="1637102"/>
            <a:ext cx="2880000" cy="2138400"/>
          </a:xfrm>
          <a:prstGeom prst="rect">
            <a:avLst/>
          </a:prstGeom>
        </p:spPr>
      </p:pic>
      <p:sp>
        <p:nvSpPr>
          <p:cNvPr id="63" name="矩形 62"/>
          <p:cNvSpPr/>
          <p:nvPr/>
        </p:nvSpPr>
        <p:spPr>
          <a:xfrm>
            <a:off x="8403883" y="1608353"/>
            <a:ext cx="446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030" y="4181489"/>
            <a:ext cx="2410309" cy="1975449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995" y="4181489"/>
            <a:ext cx="2410309" cy="197544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861" y="4181488"/>
            <a:ext cx="2410309" cy="1975449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4689608" y="4104398"/>
            <a:ext cx="446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230179" y="4104398"/>
            <a:ext cx="446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9683618" y="4104398"/>
            <a:ext cx="446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4592500" y="3911137"/>
            <a:ext cx="759950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8287139" y="1365259"/>
            <a:ext cx="0" cy="254587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7146000" y="3911138"/>
            <a:ext cx="0" cy="249412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656609" y="3911138"/>
            <a:ext cx="0" cy="249412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24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450500" y="1432332"/>
            <a:ext cx="11167731" cy="5142435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00114" y="1016174"/>
            <a:ext cx="2595202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温度分布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5662891" y="974068"/>
            <a:ext cx="0" cy="56007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009824" y="1555104"/>
            <a:ext cx="4756784" cy="4905021"/>
            <a:chOff x="706681" y="1425045"/>
            <a:chExt cx="4756784" cy="4905021"/>
          </a:xfrm>
        </p:grpSpPr>
        <p:sp>
          <p:nvSpPr>
            <p:cNvPr id="37" name="矩形 36"/>
            <p:cNvSpPr/>
            <p:nvPr/>
          </p:nvSpPr>
          <p:spPr>
            <a:xfrm rot="16200000">
              <a:off x="289740" y="2618364"/>
              <a:ext cx="11416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60W/5min</a:t>
              </a:r>
              <a:endParaRPr lang="zh-CN" altLang="en-US" sz="1400" b="1" u="sng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 rot="16200000">
              <a:off x="259053" y="5009012"/>
              <a:ext cx="12522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60W/10min</a:t>
              </a:r>
              <a:endParaRPr lang="zh-CN" altLang="en-US" sz="1400" b="1" u="sng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1014458" y="1588983"/>
              <a:ext cx="4449007" cy="2406754"/>
              <a:chOff x="1010575" y="1603759"/>
              <a:chExt cx="5345177" cy="2891548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10575" y="1603759"/>
                <a:ext cx="2840653" cy="2891548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35750" y="1742799"/>
                <a:ext cx="2520002" cy="2565151"/>
              </a:xfrm>
              <a:prstGeom prst="rect">
                <a:avLst/>
              </a:prstGeom>
            </p:spPr>
          </p:pic>
        </p:grp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1014458" y="1425045"/>
              <a:ext cx="4415249" cy="4905021"/>
              <a:chOff x="6443310" y="-1501707"/>
              <a:chExt cx="5380340" cy="5977168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43310" y="1623606"/>
                <a:ext cx="2801659" cy="2851855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03650" y="1766957"/>
                <a:ext cx="2520000" cy="2565151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7278918" y="-1501707"/>
                <a:ext cx="43473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2D</a:t>
                </a:r>
                <a:endParaRPr lang="zh-CN" altLang="en-US" sz="1600" b="1" u="sng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691100" y="-1501707"/>
                <a:ext cx="113845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3D (180°)</a:t>
                </a:r>
                <a:endParaRPr lang="zh-CN" altLang="en-US" sz="1600" b="1" u="sng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398" y="4082716"/>
            <a:ext cx="4363416" cy="2412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398" y="1714012"/>
            <a:ext cx="4363418" cy="24120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7342960" y="1016174"/>
            <a:ext cx="2595202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三态细胞分布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 rot="16200000">
            <a:off x="5791070" y="2744180"/>
            <a:ext cx="1141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60W/5min</a:t>
            </a:r>
            <a:endParaRPr lang="zh-CN" altLang="en-US" sz="1400" b="1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 rot="16200000">
            <a:off x="5760383" y="5134828"/>
            <a:ext cx="1252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60W/10min</a:t>
            </a:r>
            <a:endParaRPr lang="zh-CN" altLang="en-US" sz="1400" b="1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846180" y="1494376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en-US" sz="1600" b="1" i="1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24653" y="1494376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endParaRPr lang="zh-CN" altLang="en-US" sz="1600" b="1" i="1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56886" y="1494376"/>
            <a:ext cx="3321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sz="1600" b="1" i="1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512377"/>
            <a:ext cx="12185650" cy="4631248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0500" y="1015835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温度分布验证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7589" y="1804883"/>
            <a:ext cx="10059192" cy="39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19" y="1805353"/>
            <a:ext cx="2136531" cy="399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0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0500" y="1015835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组织形变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0500" y="1432332"/>
            <a:ext cx="11167731" cy="5142435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25" y="1890418"/>
            <a:ext cx="2280670" cy="226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86" y="4232592"/>
            <a:ext cx="2280670" cy="226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99" y="4232592"/>
            <a:ext cx="2280670" cy="226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99" y="1890418"/>
            <a:ext cx="2280670" cy="2268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1624" y="2178418"/>
            <a:ext cx="2782202" cy="198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0169" y="4239408"/>
            <a:ext cx="2782201" cy="19800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456718" y="1555104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应力分布</a:t>
            </a:r>
            <a:endParaRPr lang="zh-CN" altLang="en-US" sz="1600" b="1" u="sng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71270" y="1548811"/>
            <a:ext cx="8050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位移场</a:t>
            </a:r>
            <a:endParaRPr lang="zh-CN" altLang="en-US" sz="1600" b="1" u="sng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 rot="16200000">
            <a:off x="345233" y="2748423"/>
            <a:ext cx="1141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60W/5min</a:t>
            </a:r>
            <a:endParaRPr lang="zh-CN" altLang="en-US" sz="1400" b="1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 rot="16200000">
            <a:off x="314546" y="5139071"/>
            <a:ext cx="1252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60W/10min</a:t>
            </a:r>
            <a:endParaRPr lang="zh-CN" altLang="en-US" sz="1400" b="1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8251990" y="2959712"/>
            <a:ext cx="4036152" cy="2259124"/>
          </a:xfrm>
          <a:prstGeom prst="rect">
            <a:avLst/>
          </a:prstGeom>
        </p:spPr>
      </p:pic>
      <p:cxnSp>
        <p:nvCxnSpPr>
          <p:cNvPr id="26" name="直接连接符 25"/>
          <p:cNvCxnSpPr/>
          <p:nvPr/>
        </p:nvCxnSpPr>
        <p:spPr>
          <a:xfrm>
            <a:off x="6024841" y="1432332"/>
            <a:ext cx="0" cy="514243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439875" y="1548811"/>
            <a:ext cx="24416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边线位移情况（每分钟）</a:t>
            </a:r>
            <a:endParaRPr lang="zh-CN" altLang="en-US" sz="1600" b="1" u="sng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18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0500" y="1015835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组织形变验证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85" y="1442491"/>
            <a:ext cx="12015501" cy="266766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876764" y="4110153"/>
            <a:ext cx="3025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红色：实验值       </a:t>
            </a:r>
            <a:r>
              <a:rPr lang="zh-CN" altLang="en-US" sz="1600" b="1" dirty="0" smtClean="0">
                <a:solidFill>
                  <a:srgbClr val="565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蓝色：仿真值</a:t>
            </a:r>
            <a:endParaRPr lang="zh-CN" altLang="en-US" sz="1600" b="1" dirty="0">
              <a:solidFill>
                <a:srgbClr val="5656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21" y="5061678"/>
            <a:ext cx="11671331" cy="107338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30621" y="4723026"/>
            <a:ext cx="73057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每分钟仿真数据</a:t>
            </a:r>
            <a:r>
              <a:rPr lang="zh-CN" altLang="en-US" sz="1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与实验</a:t>
            </a:r>
            <a:r>
              <a:rPr lang="zh-CN" altLang="en-US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数据间</a:t>
            </a:r>
            <a:r>
              <a:rPr lang="zh-CN" altLang="en-US" sz="1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的绝对偏差：位置</a:t>
            </a:r>
            <a:r>
              <a:rPr lang="zh-CN" altLang="en-US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差异</a:t>
            </a:r>
            <a:r>
              <a:rPr lang="en-US" altLang="zh-CN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  <a:r>
              <a:rPr lang="en-US" altLang="zh-CN" sz="1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1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0500" y="1015835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局部形变观测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1235269"/>
            <a:ext cx="4374985" cy="482342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08" b="4937"/>
          <a:stretch/>
        </p:blipFill>
        <p:spPr>
          <a:xfrm>
            <a:off x="7858405" y="1716657"/>
            <a:ext cx="3412845" cy="229462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6"/>
          <a:stretch/>
        </p:blipFill>
        <p:spPr>
          <a:xfrm>
            <a:off x="7844161" y="3976777"/>
            <a:ext cx="3395775" cy="1983344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6033" y="1779206"/>
            <a:ext cx="2993818" cy="4000768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1595790" y="2956883"/>
            <a:ext cx="2020255" cy="1999273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33" name="矩形 32"/>
          <p:cNvSpPr/>
          <p:nvPr/>
        </p:nvSpPr>
        <p:spPr>
          <a:xfrm>
            <a:off x="4522299" y="1571170"/>
            <a:ext cx="6626300" cy="4478931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3690622" y="1571170"/>
            <a:ext cx="831677" cy="138571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676378" y="4956156"/>
            <a:ext cx="845921" cy="11025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2822238" y="1616934"/>
            <a:ext cx="877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spc="2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Times New Roman" panose="02020603050405020304" pitchFamily="18" charset="0"/>
              </a:rPr>
              <a:t>消融区</a:t>
            </a:r>
            <a:endParaRPr lang="zh-CN" altLang="en-US" sz="1600" b="1" spc="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65710" y="1604788"/>
            <a:ext cx="11079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spc="200" dirty="0" smtClean="0">
                <a:solidFill>
                  <a:schemeClr val="bg1">
                    <a:lumMod val="50000"/>
                  </a:schemeClr>
                </a:solidFill>
              </a:rPr>
              <a:t>原始观测</a:t>
            </a:r>
            <a:r>
              <a:rPr lang="en-US" altLang="zh-CN" sz="1600" b="1" spc="2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zh-CN" sz="1600" b="1" spc="2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600" b="1" spc="200" dirty="0" smtClean="0">
                <a:solidFill>
                  <a:schemeClr val="bg1">
                    <a:lumMod val="50000"/>
                  </a:schemeClr>
                </a:solidFill>
              </a:rPr>
              <a:t>区域</a:t>
            </a:r>
            <a:endParaRPr lang="zh-CN" altLang="en-US" sz="1600" b="1" spc="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543738" y="5651400"/>
            <a:ext cx="2124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spc="200" smtClean="0">
                <a:solidFill>
                  <a:schemeClr val="bg1">
                    <a:lumMod val="50000"/>
                  </a:schemeClr>
                </a:solidFill>
              </a:rPr>
              <a:t>形变后区域</a:t>
            </a:r>
            <a:endParaRPr lang="zh-CN" altLang="en-US" sz="1600" b="1" spc="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 flipH="1">
            <a:off x="2965659" y="2060330"/>
            <a:ext cx="311537" cy="561158"/>
          </a:xfrm>
          <a:prstGeom prst="straightConnector1">
            <a:avLst/>
          </a:prstGeom>
          <a:ln w="2857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1595790" y="2351030"/>
            <a:ext cx="288760" cy="1295949"/>
          </a:xfrm>
          <a:prstGeom prst="straightConnector1">
            <a:avLst/>
          </a:prstGeom>
          <a:ln w="2857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V="1">
            <a:off x="2605917" y="4343074"/>
            <a:ext cx="0" cy="1308326"/>
          </a:xfrm>
          <a:prstGeom prst="straightConnector1">
            <a:avLst/>
          </a:prstGeom>
          <a:ln w="28575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08" r="79058" b="-3610"/>
          <a:stretch/>
        </p:blipFill>
        <p:spPr>
          <a:xfrm>
            <a:off x="9972094" y="3633986"/>
            <a:ext cx="711146" cy="79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结论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276226" y="3193768"/>
            <a:ext cx="11753850" cy="3100596"/>
            <a:chOff x="295276" y="2946118"/>
            <a:chExt cx="11753850" cy="31005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矩形: 圆角 25">
                  <a:extLst>
                    <a:ext uri="{FF2B5EF4-FFF2-40B4-BE49-F238E27FC236}">
                      <a16:creationId xmlns:a16="http://schemas.microsoft.com/office/drawing/2014/main" id="{0412F6E6-C739-4192-D83F-49EADC5B6B4B}"/>
                    </a:ext>
                  </a:extLst>
                </p:cNvPr>
                <p:cNvSpPr/>
                <p:nvPr/>
              </p:nvSpPr>
              <p:spPr>
                <a:xfrm>
                  <a:off x="810868" y="3206053"/>
                  <a:ext cx="1242043" cy="77328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单元位点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初始坐标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(</m:t>
                        </m:r>
                        <m:sSub>
                          <m:sSubPr>
                            <m:ctrlP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𝑧</m:t>
                            </m:r>
                          </m:e>
                          <m:sub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sz="1333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41" name="矩形: 圆角 25">
                  <a:extLst>
                    <a:ext uri="{FF2B5EF4-FFF2-40B4-BE49-F238E27FC236}">
                      <a16:creationId xmlns:a16="http://schemas.microsoft.com/office/drawing/2014/main" id="{0412F6E6-C739-4192-D83F-49EADC5B6B4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868" y="3206053"/>
                  <a:ext cx="1242043" cy="77328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矩形: 圆角 29">
                  <a:extLst>
                    <a:ext uri="{FF2B5EF4-FFF2-40B4-BE49-F238E27FC236}">
                      <a16:creationId xmlns:a16="http://schemas.microsoft.com/office/drawing/2014/main" id="{8409F6EC-1C1B-78FA-78D2-9727A79CFD9E}"/>
                    </a:ext>
                  </a:extLst>
                </p:cNvPr>
                <p:cNvSpPr/>
                <p:nvPr/>
              </p:nvSpPr>
              <p:spPr>
                <a:xfrm>
                  <a:off x="810868" y="4079240"/>
                  <a:ext cx="1242043" cy="73713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微波消融功率</a:t>
                  </a:r>
                  <a14:m>
                    <m:oMath xmlns:m="http://schemas.openxmlformats.org/officeDocument/2006/math">
                      <m:r>
                        <a:rPr lang="en-US" altLang="zh-CN" sz="1333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</m:oMath>
                  </a14:m>
                  <a:endParaRPr lang="en-US" sz="1333" i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42" name="矩形: 圆角 29">
                  <a:extLst>
                    <a:ext uri="{FF2B5EF4-FFF2-40B4-BE49-F238E27FC236}">
                      <a16:creationId xmlns:a16="http://schemas.microsoft.com/office/drawing/2014/main" id="{8409F6EC-1C1B-78FA-78D2-9727A79CFD9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868" y="4079240"/>
                  <a:ext cx="1242043" cy="737130"/>
                </a:xfrm>
                <a:prstGeom prst="rect">
                  <a:avLst/>
                </a:prstGeom>
                <a:blipFill>
                  <a:blip r:embed="rId3"/>
                  <a:stretch>
                    <a:fillRect l="-49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矩形: 圆角 30">
                  <a:extLst>
                    <a:ext uri="{FF2B5EF4-FFF2-40B4-BE49-F238E27FC236}">
                      <a16:creationId xmlns:a16="http://schemas.microsoft.com/office/drawing/2014/main" id="{AC61684C-DE5A-FBD7-0365-4B8091A8B1F2}"/>
                    </a:ext>
                  </a:extLst>
                </p:cNvPr>
                <p:cNvSpPr/>
                <p:nvPr/>
              </p:nvSpPr>
              <p:spPr>
                <a:xfrm>
                  <a:off x="810868" y="4923076"/>
                  <a:ext cx="1242043" cy="66590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微波消融时间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333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𝑡</m:t>
                        </m:r>
                      </m:oMath>
                    </m:oMathPara>
                  </a14:m>
                  <a:endParaRPr lang="en-US" sz="1333" i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43" name="矩形: 圆角 30">
                  <a:extLst>
                    <a:ext uri="{FF2B5EF4-FFF2-40B4-BE49-F238E27FC236}">
                      <a16:creationId xmlns:a16="http://schemas.microsoft.com/office/drawing/2014/main" id="{AC61684C-DE5A-FBD7-0365-4B8091A8B1F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868" y="4923076"/>
                  <a:ext cx="1242043" cy="665906"/>
                </a:xfrm>
                <a:prstGeom prst="rect">
                  <a:avLst/>
                </a:prstGeom>
                <a:blipFill>
                  <a:blip r:embed="rId4"/>
                  <a:stretch>
                    <a:fillRect l="-49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矩形: 圆角 31">
                  <a:extLst>
                    <a:ext uri="{FF2B5EF4-FFF2-40B4-BE49-F238E27FC236}">
                      <a16:creationId xmlns:a16="http://schemas.microsoft.com/office/drawing/2014/main" id="{14ABB741-B242-A9EC-CB54-DB2A0827D8E1}"/>
                    </a:ext>
                  </a:extLst>
                </p:cNvPr>
                <p:cNvSpPr/>
                <p:nvPr/>
              </p:nvSpPr>
              <p:spPr>
                <a:xfrm>
                  <a:off x="2517763" y="3837659"/>
                  <a:ext cx="1714309" cy="121961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微波消融温度仿真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↓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p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𝑇</m:t>
                          </m:r>
                        </m:e>
                        <m:sup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′</m:t>
                          </m:r>
                        </m:sup>
                      </m:sSup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(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</m:oMath>
                  </a14:m>
                  <a:r>
                    <a:rPr lang="en-US" sz="1333" i="1" dirty="0">
                      <a:solidFill>
                        <a:prstClr val="black"/>
                      </a:solidFill>
                      <a:latin typeface="Cambria Math" panose="02040503050406030204" pitchFamily="18" charset="0"/>
                      <a:ea typeface="宋体" panose="02010600030101010101" pitchFamily="2" charset="-122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𝑥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𝑦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𝑧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sSup>
                        <m:sSup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pPr>
                        <m:e>
                          <m:r>
                            <a:rPr lang="en-US" altLang="zh-CN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𝑡</m:t>
                          </m:r>
                        </m:e>
                        <m:sup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′</m:t>
                          </m:r>
                        </m:sup>
                      </m:sSup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)</m:t>
                      </m:r>
                    </m:oMath>
                  </a14:m>
                  <a:endParaRPr lang="en-US" sz="1333" i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 xmlns:m="http://schemas.openxmlformats.org/officeDocument/2006/math"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𝑇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(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</m:oMath>
                  </a14:m>
                  <a:r>
                    <a:rPr lang="en-US" sz="1333" i="1" dirty="0">
                      <a:solidFill>
                        <a:prstClr val="black"/>
                      </a:solidFill>
                      <a:latin typeface="Cambria Math" panose="02040503050406030204" pitchFamily="18" charset="0"/>
                      <a:ea typeface="宋体" panose="02010600030101010101" pitchFamily="2" charset="-122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𝑥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𝑦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sSub>
                        <m:sSubPr>
                          <m:ctrlP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𝑧</m:t>
                          </m:r>
                        </m:e>
                        <m:sub>
                          <m:r>
                            <a:rPr lang="en-US" sz="1333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,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𝑡</m:t>
                      </m:r>
                      <m:r>
                        <a:rPr lang="en-US" sz="1333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)</m:t>
                      </m:r>
                    </m:oMath>
                  </a14:m>
                  <a:endParaRPr lang="en-US" sz="1333" i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44" name="矩形: 圆角 31">
                  <a:extLst>
                    <a:ext uri="{FF2B5EF4-FFF2-40B4-BE49-F238E27FC236}">
                      <a16:creationId xmlns:a16="http://schemas.microsoft.com/office/drawing/2014/main" id="{14ABB741-B242-A9EC-CB54-DB2A0827D8E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7763" y="3837659"/>
                  <a:ext cx="1714309" cy="121961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连接符: 曲线 35">
              <a:extLst>
                <a:ext uri="{FF2B5EF4-FFF2-40B4-BE49-F238E27FC236}">
                  <a16:creationId xmlns:a16="http://schemas.microsoft.com/office/drawing/2014/main" id="{B0D86A1E-859B-AAE3-C54E-7B5E59B203D7}"/>
                </a:ext>
              </a:extLst>
            </p:cNvPr>
            <p:cNvCxnSpPr>
              <a:cxnSpLocks/>
              <a:stCxn id="41" idx="3"/>
            </p:cNvCxnSpPr>
            <p:nvPr/>
          </p:nvCxnSpPr>
          <p:spPr>
            <a:xfrm>
              <a:off x="2052911" y="3592694"/>
              <a:ext cx="464851" cy="854775"/>
            </a:xfrm>
            <a:prstGeom prst="curvedConnector2">
              <a:avLst/>
            </a:prstGeom>
            <a:ln w="9525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右箭头 20">
              <a:extLst>
                <a:ext uri="{FF2B5EF4-FFF2-40B4-BE49-F238E27FC236}">
                  <a16:creationId xmlns:a16="http://schemas.microsoft.com/office/drawing/2014/main" id="{4DD45B79-3193-E983-6209-B5FB3CC64E66}"/>
                </a:ext>
              </a:extLst>
            </p:cNvPr>
            <p:cNvSpPr/>
            <p:nvPr/>
          </p:nvSpPr>
          <p:spPr>
            <a:xfrm>
              <a:off x="4449923" y="3574584"/>
              <a:ext cx="523039" cy="535332"/>
            </a:xfrm>
            <a:prstGeom prst="rightArrow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4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47" name="连接符: 曲线 37">
              <a:extLst>
                <a:ext uri="{FF2B5EF4-FFF2-40B4-BE49-F238E27FC236}">
                  <a16:creationId xmlns:a16="http://schemas.microsoft.com/office/drawing/2014/main" id="{6B2B1567-BFCF-68B7-D02A-BA658520DE4D}"/>
                </a:ext>
              </a:extLst>
            </p:cNvPr>
            <p:cNvCxnSpPr>
              <a:cxnSpLocks/>
              <a:stCxn id="43" idx="3"/>
            </p:cNvCxnSpPr>
            <p:nvPr/>
          </p:nvCxnSpPr>
          <p:spPr>
            <a:xfrm flipV="1">
              <a:off x="2052911" y="4447469"/>
              <a:ext cx="464851" cy="808560"/>
            </a:xfrm>
            <a:prstGeom prst="curvedConnector2">
              <a:avLst/>
            </a:prstGeom>
            <a:ln w="9525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连接符: 曲线 38">
              <a:extLst>
                <a:ext uri="{FF2B5EF4-FFF2-40B4-BE49-F238E27FC236}">
                  <a16:creationId xmlns:a16="http://schemas.microsoft.com/office/drawing/2014/main" id="{B98C2A21-F35D-4499-836D-05BD7F68D4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52910" y="4447469"/>
              <a:ext cx="464852" cy="1"/>
            </a:xfrm>
            <a:prstGeom prst="curvedConnector3">
              <a:avLst>
                <a:gd name="adj1" fmla="val 50000"/>
              </a:avLst>
            </a:prstGeom>
            <a:ln w="9525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矩形: 圆角 39">
                  <a:extLst>
                    <a:ext uri="{FF2B5EF4-FFF2-40B4-BE49-F238E27FC236}">
                      <a16:creationId xmlns:a16="http://schemas.microsoft.com/office/drawing/2014/main" id="{7F92E088-DEF3-7FBF-E1BF-BBCE7A855823}"/>
                    </a:ext>
                  </a:extLst>
                </p:cNvPr>
                <p:cNvSpPr/>
                <p:nvPr/>
              </p:nvSpPr>
              <p:spPr>
                <a:xfrm>
                  <a:off x="4972962" y="3334533"/>
                  <a:ext cx="1790224" cy="1042528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 smtClean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形变结果</a:t>
                  </a:r>
                  <a:endParaRPr lang="en-US" altLang="zh-CN" sz="1333" b="1" dirty="0" smtClean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:r>
                    <a:rPr lang="zh-CN" altLang="en-US" sz="1333" b="1" dirty="0" smtClean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↓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𝜇</m:t>
                        </m:r>
                        <m:d>
                          <m:dPr>
                            <m:ctrlPr>
                              <a:rPr lang="zh-CN" altLang="en-US" sz="1333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dPr>
                          <m:e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𝑥</m:t>
                            </m:r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,</m:t>
                            </m:r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𝑦</m:t>
                            </m:r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,</m:t>
                            </m:r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𝑧</m:t>
                            </m:r>
                          </m:e>
                        </m:d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=</m:t>
                        </m:r>
                      </m:oMath>
                    </m:oMathPara>
                  </a14:m>
                  <a:endParaRPr lang="en-US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𝑓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(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𝑝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𝑡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zh-CN" altLang="en-US" sz="1333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zh-CN" altLang="en-US" sz="1333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zh-CN" altLang="en-US" sz="1333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𝑧</m:t>
                            </m:r>
                          </m:e>
                          <m:sub>
                            <m:r>
                              <a:rPr lang="en-US" sz="1333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𝑇</m:t>
                        </m:r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sSup>
                          <m:sSupPr>
                            <m:ctrlP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pPr>
                          <m:e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𝑇</m:t>
                            </m:r>
                          </m:e>
                          <m:sup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′</m:t>
                            </m:r>
                          </m:sup>
                        </m:sSup>
                        <m:r>
                          <a:rPr lang="en-US" sz="1333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)</m:t>
                        </m:r>
                      </m:oMath>
                    </m:oMathPara>
                  </a14:m>
                  <a:endParaRPr lang="en-US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49" name="矩形: 圆角 39">
                  <a:extLst>
                    <a:ext uri="{FF2B5EF4-FFF2-40B4-BE49-F238E27FC236}">
                      <a16:creationId xmlns:a16="http://schemas.microsoft.com/office/drawing/2014/main" id="{7F92E088-DEF3-7FBF-E1BF-BBCE7A85582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2962" y="3334533"/>
                  <a:ext cx="1790224" cy="1042528"/>
                </a:xfrm>
                <a:prstGeom prst="round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矩形: 圆角 40">
                  <a:extLst>
                    <a:ext uri="{FF2B5EF4-FFF2-40B4-BE49-F238E27FC236}">
                      <a16:creationId xmlns:a16="http://schemas.microsoft.com/office/drawing/2014/main" id="{EEA11860-4627-1D9C-5138-28F85F2A1D65}"/>
                    </a:ext>
                  </a:extLst>
                </p:cNvPr>
                <p:cNvSpPr/>
                <p:nvPr/>
              </p:nvSpPr>
              <p:spPr>
                <a:xfrm>
                  <a:off x="7286227" y="3331386"/>
                  <a:ext cx="1369204" cy="1045675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单元位点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:r>
                    <a:rPr lang="zh-CN" altLang="en-US" sz="1333" b="1" dirty="0">
                      <a:solidFill>
                        <a:prstClr val="black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形变后坐标</a:t>
                  </a:r>
                  <a:endParaRPr lang="en-US" altLang="zh-CN" sz="1333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  <a:p>
                  <a:pPr algn="ctr" defTabSz="121917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altLang="zh-CN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x</m:t>
                            </m:r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,</m:t>
                            </m:r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𝑦</m:t>
                            </m:r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,</m:t>
                            </m:r>
                            <m:r>
                              <a:rPr lang="en-US" sz="133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𝑧</m:t>
                            </m:r>
                          </m:e>
                        </m:d>
                      </m:oMath>
                    </m:oMathPara>
                  </a14:m>
                  <a:endParaRPr lang="en-US" sz="1333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50" name="矩形: 圆角 40">
                  <a:extLst>
                    <a:ext uri="{FF2B5EF4-FFF2-40B4-BE49-F238E27FC236}">
                      <a16:creationId xmlns:a16="http://schemas.microsoft.com/office/drawing/2014/main" id="{EEA11860-4627-1D9C-5138-28F85F2A1D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6227" y="3331386"/>
                  <a:ext cx="1369204" cy="1045675"/>
                </a:xfrm>
                <a:prstGeom prst="round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圆角矩形 46">
              <a:extLst>
                <a:ext uri="{FF2B5EF4-FFF2-40B4-BE49-F238E27FC236}">
                  <a16:creationId xmlns:a16="http://schemas.microsoft.com/office/drawing/2014/main" id="{DE9A3542-E1C6-146C-7302-4C72F8FFA1FC}"/>
                </a:ext>
              </a:extLst>
            </p:cNvPr>
            <p:cNvSpPr/>
            <p:nvPr/>
          </p:nvSpPr>
          <p:spPr>
            <a:xfrm>
              <a:off x="651505" y="3009900"/>
              <a:ext cx="3798417" cy="2737050"/>
            </a:xfrm>
            <a:prstGeom prst="roundRect">
              <a:avLst>
                <a:gd name="adj" fmla="val 4285"/>
              </a:avLst>
            </a:prstGeom>
            <a:noFill/>
            <a:ln w="28575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en-US" sz="1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右箭头 20">
              <a:extLst>
                <a:ext uri="{FF2B5EF4-FFF2-40B4-BE49-F238E27FC236}">
                  <a16:creationId xmlns:a16="http://schemas.microsoft.com/office/drawing/2014/main" id="{42D4D73A-2176-77F4-628E-83729849B064}"/>
                </a:ext>
              </a:extLst>
            </p:cNvPr>
            <p:cNvSpPr/>
            <p:nvPr/>
          </p:nvSpPr>
          <p:spPr>
            <a:xfrm>
              <a:off x="6763187" y="3594835"/>
              <a:ext cx="523039" cy="535332"/>
            </a:xfrm>
            <a:prstGeom prst="rightArrow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4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2F827D8E-CFCD-44BC-8068-FB73B915976A}"/>
                </a:ext>
              </a:extLst>
            </p:cNvPr>
            <p:cNvSpPr txBox="1"/>
            <p:nvPr/>
          </p:nvSpPr>
          <p:spPr>
            <a:xfrm>
              <a:off x="3397527" y="3206053"/>
              <a:ext cx="4692162" cy="2900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219170"/>
              <a:r>
                <a:rPr lang="zh-CN" altLang="en-US" sz="1400" b="1" dirty="0">
                  <a:solidFill>
                    <a:srgbClr val="660874"/>
                  </a:solidFill>
                  <a:latin typeface="Webdings" panose="05030102010509060703" pitchFamily="18" charset="2"/>
                  <a:ea typeface="宋体" panose="02010600030101010101" pitchFamily="2" charset="-122"/>
                </a:rPr>
                <a:t>特征参数</a:t>
              </a:r>
              <a:endParaRPr lang="en-US" sz="1400" dirty="0">
                <a:solidFill>
                  <a:srgbClr val="660874"/>
                </a:solidFill>
                <a:latin typeface="Webdings" panose="05030102010509060703" pitchFamily="18" charset="2"/>
              </a:endParaRPr>
            </a:p>
          </p:txBody>
        </p:sp>
        <p:sp>
          <p:nvSpPr>
            <p:cNvPr id="54" name="矩形: 圆角 44">
              <a:extLst>
                <a:ext uri="{FF2B5EF4-FFF2-40B4-BE49-F238E27FC236}">
                  <a16:creationId xmlns:a16="http://schemas.microsoft.com/office/drawing/2014/main" id="{4ED47EE1-DA6C-E2A4-393B-138B53EFC730}"/>
                </a:ext>
              </a:extLst>
            </p:cNvPr>
            <p:cNvSpPr/>
            <p:nvPr/>
          </p:nvSpPr>
          <p:spPr>
            <a:xfrm>
              <a:off x="7286227" y="4578534"/>
              <a:ext cx="1369204" cy="104459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肿瘤模型</a:t>
              </a:r>
              <a:endParaRPr lang="en-US" altLang="zh-CN" sz="1333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（空间几何）</a:t>
              </a:r>
              <a:endParaRPr lang="en-US" sz="1333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5" name="矩形: 圆角 45">
              <a:extLst>
                <a:ext uri="{FF2B5EF4-FFF2-40B4-BE49-F238E27FC236}">
                  <a16:creationId xmlns:a16="http://schemas.microsoft.com/office/drawing/2014/main" id="{6E9569ED-FDEC-9A4C-C8CF-5287EDF8D8C6}"/>
                </a:ext>
              </a:extLst>
            </p:cNvPr>
            <p:cNvSpPr/>
            <p:nvPr/>
          </p:nvSpPr>
          <p:spPr>
            <a:xfrm>
              <a:off x="4972963" y="4581549"/>
              <a:ext cx="1790224" cy="104157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抽象为椭球</a:t>
              </a:r>
              <a:endParaRPr lang="en-US" altLang="zh-CN" sz="1333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依据长轴、短轴</a:t>
              </a:r>
              <a:endParaRPr lang="en-US" altLang="zh-CN" sz="1333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确定消融中心</a:t>
              </a:r>
              <a:endParaRPr lang="en-US" altLang="zh-CN" sz="1333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defTabSz="1219170"/>
              <a:r>
                <a:rPr lang="zh-CN" altLang="en-US" sz="1333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即确定消融针位置</a:t>
              </a:r>
              <a:endParaRPr lang="en-US" sz="1333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6" name="右箭头 20">
              <a:extLst>
                <a:ext uri="{FF2B5EF4-FFF2-40B4-BE49-F238E27FC236}">
                  <a16:creationId xmlns:a16="http://schemas.microsoft.com/office/drawing/2014/main" id="{84010182-FEE9-CF01-142B-2EDD505108EB}"/>
                </a:ext>
              </a:extLst>
            </p:cNvPr>
            <p:cNvSpPr/>
            <p:nvPr/>
          </p:nvSpPr>
          <p:spPr>
            <a:xfrm flipH="1">
              <a:off x="6763187" y="4832160"/>
              <a:ext cx="523039" cy="535333"/>
            </a:xfrm>
            <a:prstGeom prst="rightArrow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4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7" name="右箭头 20">
              <a:extLst>
                <a:ext uri="{FF2B5EF4-FFF2-40B4-BE49-F238E27FC236}">
                  <a16:creationId xmlns:a16="http://schemas.microsoft.com/office/drawing/2014/main" id="{85EA25F6-D59C-8D88-ED03-FFBBA835A74D}"/>
                </a:ext>
              </a:extLst>
            </p:cNvPr>
            <p:cNvSpPr/>
            <p:nvPr/>
          </p:nvSpPr>
          <p:spPr>
            <a:xfrm flipH="1">
              <a:off x="4449922" y="4831376"/>
              <a:ext cx="523039" cy="535332"/>
            </a:xfrm>
            <a:prstGeom prst="rightArrow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4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E236E29B-02FD-0476-E5F2-CC90CB426C61}"/>
                </a:ext>
              </a:extLst>
            </p:cNvPr>
            <p:cNvCxnSpPr>
              <a:cxnSpLocks/>
            </p:cNvCxnSpPr>
            <p:nvPr/>
          </p:nvCxnSpPr>
          <p:spPr>
            <a:xfrm>
              <a:off x="4711442" y="4484243"/>
              <a:ext cx="698257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6C71031F-BA7E-0748-619F-C41D915F99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1442" y="4484242"/>
              <a:ext cx="0" cy="1519477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C6D40D85-2C3F-D8B0-E807-0E8C7A7216FB}"/>
                </a:ext>
              </a:extLst>
            </p:cNvPr>
            <p:cNvCxnSpPr>
              <a:cxnSpLocks/>
            </p:cNvCxnSpPr>
            <p:nvPr/>
          </p:nvCxnSpPr>
          <p:spPr>
            <a:xfrm>
              <a:off x="295276" y="6003719"/>
              <a:ext cx="441616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7A8F0F0F-5B4A-636E-348F-310D2BC0E667}"/>
                </a:ext>
              </a:extLst>
            </p:cNvPr>
            <p:cNvSpPr txBox="1"/>
            <p:nvPr/>
          </p:nvSpPr>
          <p:spPr>
            <a:xfrm>
              <a:off x="8891612" y="3070729"/>
              <a:ext cx="3157514" cy="14257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80990" indent="-380990" algn="just" defTabSz="121917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333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自变量</a:t>
              </a:r>
              <a:r>
                <a:rPr lang="zh-CN" altLang="en-US" sz="1333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单元位点初始目标</a:t>
              </a:r>
              <a:endParaRPr lang="en-US" altLang="zh-CN" sz="1333" b="1" kern="1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just" defTabSz="1219170">
                <a:lnSpc>
                  <a:spcPct val="130000"/>
                </a:lnSpc>
              </a:pPr>
              <a:r>
                <a:rPr 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en-US" sz="1333" b="1" kern="100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微波消融</a:t>
              </a:r>
              <a:r>
                <a:rPr lang="zh-CN" alt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功率</a:t>
              </a:r>
              <a:endParaRPr lang="en-US" altLang="zh-CN" sz="1333" b="1" kern="1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just" defTabSz="1219170">
                <a:lnSpc>
                  <a:spcPct val="130000"/>
                </a:lnSpc>
              </a:pPr>
              <a:r>
                <a:rPr 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en-US" sz="1333" b="1" kern="100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微波消融</a:t>
              </a:r>
              <a:r>
                <a:rPr lang="zh-CN" alt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时间</a:t>
              </a:r>
              <a:endParaRPr lang="en-US" altLang="zh-CN" sz="1333" b="1" kern="1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marL="380990" indent="-380990" algn="just" defTabSz="121917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333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中间变量</a:t>
              </a:r>
              <a:r>
                <a:rPr lang="zh-CN" altLang="en-US" sz="1333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温度</a:t>
              </a:r>
              <a:endParaRPr lang="en-US" altLang="zh-CN" sz="1333" b="1" kern="1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marL="380990" indent="-380990" algn="just" defTabSz="121917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333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因变量</a:t>
              </a:r>
              <a:r>
                <a:rPr lang="zh-CN" altLang="en-US" sz="1333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1333" b="1" kern="100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位移（形变）</a:t>
              </a:r>
              <a:endParaRPr lang="en-US" sz="1333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9AA56767-E19F-5927-2924-D93C9C49979E}"/>
                </a:ext>
              </a:extLst>
            </p:cNvPr>
            <p:cNvSpPr txBox="1"/>
            <p:nvPr/>
          </p:nvSpPr>
          <p:spPr>
            <a:xfrm>
              <a:off x="3832277" y="2946118"/>
              <a:ext cx="6108782" cy="3181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219170"/>
              <a:r>
                <a:rPr lang="zh-CN" altLang="en-US" sz="1467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关于微波消融组织受热形变的数学函数</a:t>
              </a:r>
              <a:r>
                <a:rPr lang="zh-CN" altLang="en-US" sz="1467" b="1" kern="1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模型</a:t>
              </a:r>
              <a:endParaRPr lang="en-US" sz="1467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7A6F01D9-E5C4-DCA8-6471-77BF0561DF58}"/>
                </a:ext>
              </a:extLst>
            </p:cNvPr>
            <p:cNvSpPr txBox="1"/>
            <p:nvPr/>
          </p:nvSpPr>
          <p:spPr>
            <a:xfrm>
              <a:off x="3851297" y="5746950"/>
              <a:ext cx="6108782" cy="2997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219170"/>
              <a:r>
                <a:rPr lang="zh-CN" altLang="en-US" sz="1467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个体化肿瘤微波消融形变模拟和结果预测</a:t>
              </a:r>
              <a:endParaRPr lang="en-US" sz="1467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DB682E01-B7ED-7DCC-24C5-C474956C6B6D}"/>
                </a:ext>
              </a:extLst>
            </p:cNvPr>
            <p:cNvSpPr txBox="1"/>
            <p:nvPr/>
          </p:nvSpPr>
          <p:spPr>
            <a:xfrm>
              <a:off x="8328233" y="4875712"/>
              <a:ext cx="3263692" cy="363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80990" indent="-380990" algn="ctr" defTabSz="121917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333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关注肿瘤的几何</a:t>
              </a:r>
              <a:r>
                <a:rPr lang="zh-CN" altLang="en-US" sz="1333" b="1" kern="1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形态</a:t>
              </a:r>
              <a:endParaRPr lang="en-US" altLang="zh-CN" sz="1333" b="1" kern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450500" y="901535"/>
            <a:ext cx="100555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COMSOL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微波消融仿真</a:t>
            </a: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可以得到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较高精度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alt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热场与形变场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结果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（空间误差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&lt;2mm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综合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热膨胀、蛋白质变形皱缩</a:t>
            </a: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以及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水相变后气体扩散</a:t>
            </a: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的因素进行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形变计算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更加符合实际情况</a:t>
            </a:r>
            <a:endParaRPr lang="en-US" altLang="zh-CN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仿真程序</a:t>
            </a:r>
            <a:r>
              <a:rPr lang="zh-CN" alt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支持更广泛功率和时间的热场和形变计算，</a:t>
            </a:r>
            <a:r>
              <a:rPr lang="zh-CN" alt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进而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辅助个性化的术前规划</a:t>
            </a:r>
            <a:endParaRPr lang="en-US" altLang="zh-CN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defTabSz="1219170">
              <a:buFont typeface="Arial" panose="020B0604020202020204" pitchFamily="34" charset="0"/>
              <a:buChar char="•"/>
            </a:pPr>
            <a:endParaRPr lang="zh-CN" altLang="en-US" sz="16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607405" y="2266045"/>
            <a:ext cx="11067562" cy="1009339"/>
            <a:chOff x="1709255" y="2623564"/>
            <a:chExt cx="8528778" cy="552003"/>
          </a:xfrm>
        </p:grpSpPr>
        <p:sp>
          <p:nvSpPr>
            <p:cNvPr id="65" name="右箭头 64"/>
            <p:cNvSpPr/>
            <p:nvPr/>
          </p:nvSpPr>
          <p:spPr>
            <a:xfrm>
              <a:off x="1709255" y="2623564"/>
              <a:ext cx="8528778" cy="552003"/>
            </a:xfrm>
            <a:prstGeom prst="rightArrow">
              <a:avLst>
                <a:gd name="adj1" fmla="val 50000"/>
                <a:gd name="adj2" fmla="val 4418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029043" y="2787422"/>
              <a:ext cx="7615290" cy="224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rgbClr val="9230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 来 工 作</a:t>
              </a:r>
              <a:endParaRPr lang="zh-CN" altLang="en-US" sz="2000" b="1" dirty="0">
                <a:solidFill>
                  <a:srgbClr val="9230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7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研究背景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占位符 4">
            <a:extLst>
              <a:ext uri="{FF2B5EF4-FFF2-40B4-BE49-F238E27FC236}">
                <a16:creationId xmlns:a16="http://schemas.microsoft.com/office/drawing/2014/main" id="{77334E40-82FA-26EA-7B12-74E8D77B48FE}"/>
              </a:ext>
            </a:extLst>
          </p:cNvPr>
          <p:cNvSpPr txBox="1">
            <a:spLocks/>
          </p:cNvSpPr>
          <p:nvPr/>
        </p:nvSpPr>
        <p:spPr>
          <a:xfrm>
            <a:off x="453462" y="942635"/>
            <a:ext cx="4114800" cy="498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肝癌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5818608-4445-9509-DF72-FC2BC5F0429D}"/>
              </a:ext>
            </a:extLst>
          </p:cNvPr>
          <p:cNvGrpSpPr/>
          <p:nvPr/>
        </p:nvGrpSpPr>
        <p:grpSpPr>
          <a:xfrm>
            <a:off x="453462" y="4337429"/>
            <a:ext cx="6931189" cy="2091579"/>
            <a:chOff x="453462" y="4474105"/>
            <a:chExt cx="7157926" cy="2160000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6D1EA0A9-2B54-3EC0-2170-B19DB9A61D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462" y="4474105"/>
              <a:ext cx="3523868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>
              <a:extLst>
                <a:ext uri="{FF2B5EF4-FFF2-40B4-BE49-F238E27FC236}">
                  <a16:creationId xmlns:a16="http://schemas.microsoft.com/office/drawing/2014/main" id="{BDE6C7BC-96BB-A228-67A4-865F6C9E50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329" y="4474105"/>
              <a:ext cx="3633645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13346651-E9A5-E824-754C-C1FDE91B9923}"/>
                </a:ext>
              </a:extLst>
            </p:cNvPr>
            <p:cNvSpPr/>
            <p:nvPr/>
          </p:nvSpPr>
          <p:spPr>
            <a:xfrm>
              <a:off x="3310105" y="6376883"/>
              <a:ext cx="700198" cy="257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FAE97AD-F65A-55C4-C084-261525449516}"/>
                </a:ext>
              </a:extLst>
            </p:cNvPr>
            <p:cNvSpPr/>
            <p:nvPr/>
          </p:nvSpPr>
          <p:spPr>
            <a:xfrm>
              <a:off x="6911190" y="6370702"/>
              <a:ext cx="700198" cy="257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CEC16BFB-6066-6023-3093-6F573A7E27A2}"/>
              </a:ext>
            </a:extLst>
          </p:cNvPr>
          <p:cNvSpPr txBox="1"/>
          <p:nvPr/>
        </p:nvSpPr>
        <p:spPr>
          <a:xfrm>
            <a:off x="453462" y="1455228"/>
            <a:ext cx="6328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 i="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全球癌症及肝癌负担情况（</a:t>
            </a:r>
            <a:r>
              <a:rPr lang="en-US" altLang="zh-CN" b="1" i="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BCAFFBF-A262-B10D-208E-88F84BE966D6}"/>
              </a:ext>
            </a:extLst>
          </p:cNvPr>
          <p:cNvSpPr txBox="1"/>
          <p:nvPr/>
        </p:nvSpPr>
        <p:spPr>
          <a:xfrm>
            <a:off x="453462" y="3978955"/>
            <a:ext cx="6328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 i="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中国癌症及肝癌负担情况（</a:t>
            </a:r>
            <a:r>
              <a:rPr lang="en-US" altLang="zh-CN" b="1" i="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b="1" i="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2E302CB-6C21-6D87-B4CC-2EC669DB2946}"/>
              </a:ext>
            </a:extLst>
          </p:cNvPr>
          <p:cNvSpPr txBox="1"/>
          <p:nvPr/>
        </p:nvSpPr>
        <p:spPr>
          <a:xfrm>
            <a:off x="420489" y="4355154"/>
            <a:ext cx="8952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58A1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新发病例</a:t>
            </a:r>
            <a:endParaRPr lang="en-US" sz="1200" dirty="0">
              <a:solidFill>
                <a:srgbClr val="F58A1F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1199A40-5865-C8BD-F1E2-ABD8F15AA40F}"/>
              </a:ext>
            </a:extLst>
          </p:cNvPr>
          <p:cNvSpPr txBox="1"/>
          <p:nvPr/>
        </p:nvSpPr>
        <p:spPr>
          <a:xfrm>
            <a:off x="3809770" y="4348287"/>
            <a:ext cx="8952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rgbClr val="F58A1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死亡病例</a:t>
            </a:r>
            <a:endParaRPr lang="en-US" sz="1200" dirty="0">
              <a:solidFill>
                <a:srgbClr val="F58A1F"/>
              </a:solidFill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41F1AA67-9A59-8730-A400-876473E4D559}"/>
              </a:ext>
            </a:extLst>
          </p:cNvPr>
          <p:cNvGrpSpPr/>
          <p:nvPr/>
        </p:nvGrpSpPr>
        <p:grpSpPr>
          <a:xfrm>
            <a:off x="453462" y="1828866"/>
            <a:ext cx="6930788" cy="2104826"/>
            <a:chOff x="453462" y="1954506"/>
            <a:chExt cx="6930788" cy="2104826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B3AFB026-BA92-D322-AA0E-9ED0FA3E1628}"/>
                </a:ext>
              </a:extLst>
            </p:cNvPr>
            <p:cNvGrpSpPr/>
            <p:nvPr/>
          </p:nvGrpSpPr>
          <p:grpSpPr>
            <a:xfrm>
              <a:off x="453462" y="1954506"/>
              <a:ext cx="6930788" cy="2091579"/>
              <a:chOff x="453462" y="1987598"/>
              <a:chExt cx="7157513" cy="2160000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id="{A9E8BA49-6837-46D0-058C-CE6AA989DD46}"/>
                  </a:ext>
                </a:extLst>
              </p:cNvPr>
              <p:cNvGrpSpPr/>
              <p:nvPr/>
            </p:nvGrpSpPr>
            <p:grpSpPr>
              <a:xfrm>
                <a:off x="453462" y="1987598"/>
                <a:ext cx="3523868" cy="2160000"/>
                <a:chOff x="453462" y="1987598"/>
                <a:chExt cx="3523868" cy="2160000"/>
              </a:xfrm>
            </p:grpSpPr>
            <p:pic>
              <p:nvPicPr>
                <p:cNvPr id="37" name="Picture 2">
                  <a:extLst>
                    <a:ext uri="{FF2B5EF4-FFF2-40B4-BE49-F238E27FC236}">
                      <a16:creationId xmlns:a16="http://schemas.microsoft.com/office/drawing/2014/main" id="{933A0426-9197-4AC5-85C7-2C43474093D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453462" y="1987598"/>
                  <a:ext cx="3523868" cy="216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id="{43ADEEE5-FCD8-1B94-2196-AE9AE14F9A27}"/>
                    </a:ext>
                  </a:extLst>
                </p:cNvPr>
                <p:cNvSpPr/>
                <p:nvPr/>
              </p:nvSpPr>
              <p:spPr>
                <a:xfrm>
                  <a:off x="3277132" y="3890376"/>
                  <a:ext cx="700198" cy="2572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id="{48CFFF99-8339-6B8D-CC58-10459C033265}"/>
                  </a:ext>
                </a:extLst>
              </p:cNvPr>
              <p:cNvGrpSpPr/>
              <p:nvPr/>
            </p:nvGrpSpPr>
            <p:grpSpPr>
              <a:xfrm>
                <a:off x="3977330" y="1987598"/>
                <a:ext cx="3633645" cy="2160000"/>
                <a:chOff x="3977330" y="1987598"/>
                <a:chExt cx="3633645" cy="2160000"/>
              </a:xfrm>
            </p:grpSpPr>
            <p:pic>
              <p:nvPicPr>
                <p:cNvPr id="35" name="Picture 4">
                  <a:extLst>
                    <a:ext uri="{FF2B5EF4-FFF2-40B4-BE49-F238E27FC236}">
                      <a16:creationId xmlns:a16="http://schemas.microsoft.com/office/drawing/2014/main" id="{7AFF3D38-FBF1-E05A-51CC-6439AC47ED6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3977330" y="1987598"/>
                  <a:ext cx="3633645" cy="216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id="{26CEF65C-AD90-7883-4990-8C13E957EB48}"/>
                    </a:ext>
                  </a:extLst>
                </p:cNvPr>
                <p:cNvSpPr/>
                <p:nvPr/>
              </p:nvSpPr>
              <p:spPr>
                <a:xfrm>
                  <a:off x="6910776" y="3890376"/>
                  <a:ext cx="700198" cy="2572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23F57AE-A372-3F79-F6F0-491EBAC57D1D}"/>
                </a:ext>
              </a:extLst>
            </p:cNvPr>
            <p:cNvSpPr txBox="1"/>
            <p:nvPr/>
          </p:nvSpPr>
          <p:spPr>
            <a:xfrm>
              <a:off x="453462" y="1996646"/>
              <a:ext cx="89523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F58A1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新发病例</a:t>
              </a:r>
              <a:endParaRPr lang="en-US" sz="1200" b="1" dirty="0">
                <a:solidFill>
                  <a:srgbClr val="F58A1F"/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D9783E5-E4DC-E8C8-65EA-767FA50BF2BB}"/>
                </a:ext>
              </a:extLst>
            </p:cNvPr>
            <p:cNvSpPr txBox="1"/>
            <p:nvPr/>
          </p:nvSpPr>
          <p:spPr>
            <a:xfrm>
              <a:off x="3809770" y="1959536"/>
              <a:ext cx="89523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F58A1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死亡病例</a:t>
              </a:r>
              <a:endParaRPr lang="en-US" sz="1200" dirty="0">
                <a:solidFill>
                  <a:srgbClr val="F58A1F"/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421FED0-5E6D-9861-5990-CD51CA894556}"/>
                </a:ext>
              </a:extLst>
            </p:cNvPr>
            <p:cNvSpPr/>
            <p:nvPr/>
          </p:nvSpPr>
          <p:spPr>
            <a:xfrm>
              <a:off x="2579315" y="3808828"/>
              <a:ext cx="631588" cy="250504"/>
            </a:xfrm>
            <a:prstGeom prst="rect">
              <a:avLst/>
            </a:prstGeom>
            <a:noFill/>
            <a:ln w="19050">
              <a:solidFill>
                <a:srgbClr val="F58A1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1793FE96-2240-44CE-8F13-5D7D9DABBF8D}"/>
                </a:ext>
              </a:extLst>
            </p:cNvPr>
            <p:cNvSpPr/>
            <p:nvPr/>
          </p:nvSpPr>
          <p:spPr>
            <a:xfrm>
              <a:off x="6549315" y="3131102"/>
              <a:ext cx="631588" cy="250504"/>
            </a:xfrm>
            <a:prstGeom prst="rect">
              <a:avLst/>
            </a:prstGeom>
            <a:noFill/>
            <a:ln w="19050">
              <a:solidFill>
                <a:srgbClr val="F58A1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id="{03006036-4022-B566-2FFB-81AD6C14E52F}"/>
              </a:ext>
            </a:extLst>
          </p:cNvPr>
          <p:cNvSpPr/>
          <p:nvPr/>
        </p:nvSpPr>
        <p:spPr>
          <a:xfrm>
            <a:off x="1167566" y="6152178"/>
            <a:ext cx="631588" cy="250504"/>
          </a:xfrm>
          <a:prstGeom prst="rect">
            <a:avLst/>
          </a:prstGeom>
          <a:noFill/>
          <a:ln w="19050">
            <a:solidFill>
              <a:srgbClr val="F58A1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0A756F84-C879-4496-EADD-82DB8081C723}"/>
              </a:ext>
            </a:extLst>
          </p:cNvPr>
          <p:cNvSpPr/>
          <p:nvPr/>
        </p:nvSpPr>
        <p:spPr>
          <a:xfrm>
            <a:off x="6590049" y="5571559"/>
            <a:ext cx="631588" cy="250504"/>
          </a:xfrm>
          <a:prstGeom prst="rect">
            <a:avLst/>
          </a:prstGeom>
          <a:noFill/>
          <a:ln w="19050">
            <a:solidFill>
              <a:srgbClr val="F58A1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2ACE5371-41CB-75AF-38F2-9244891930BE}"/>
              </a:ext>
            </a:extLst>
          </p:cNvPr>
          <p:cNvSpPr txBox="1"/>
          <p:nvPr/>
        </p:nvSpPr>
        <p:spPr>
          <a:xfrm>
            <a:off x="7443660" y="5367710"/>
            <a:ext cx="458102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肝癌是</a:t>
            </a:r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我国高发的</a:t>
            </a:r>
            <a:endParaRPr lang="en-US" altLang="zh-CN" sz="2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危害极大的恶性肿瘤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AB7CE3A5-FC0F-656F-8182-BB65EE02E504}"/>
              </a:ext>
            </a:extLst>
          </p:cNvPr>
          <p:cNvSpPr/>
          <p:nvPr/>
        </p:nvSpPr>
        <p:spPr>
          <a:xfrm>
            <a:off x="7705244" y="1834485"/>
            <a:ext cx="1935873" cy="957511"/>
          </a:xfrm>
          <a:prstGeom prst="rect">
            <a:avLst/>
          </a:prstGeom>
          <a:solidFill>
            <a:schemeClr val="bg1"/>
          </a:solidFill>
          <a:ln w="25400">
            <a:solidFill>
              <a:srgbClr val="660874"/>
            </a:solidFill>
          </a:ln>
          <a:effectLst>
            <a:outerShdw blurRad="50800" dist="139700" dir="2700000" algn="tl" rotWithShape="0">
              <a:schemeClr val="tx1"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全球</a:t>
            </a:r>
            <a:r>
              <a:rPr lang="zh-CN" altLang="en-US" sz="2000" b="1" dirty="0">
                <a:solidFill>
                  <a:srgbClr val="F58A1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第六大</a:t>
            </a:r>
            <a:endParaRPr lang="en-US" altLang="zh-CN" sz="2000" b="1" dirty="0">
              <a:solidFill>
                <a:srgbClr val="F58A1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常见癌症</a:t>
            </a:r>
            <a:endParaRPr lang="zh-CN" altLang="en-US" sz="20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7D1C4DB3-2B65-D17B-26AE-2DDD43F16DB6}"/>
              </a:ext>
            </a:extLst>
          </p:cNvPr>
          <p:cNvSpPr/>
          <p:nvPr/>
        </p:nvSpPr>
        <p:spPr>
          <a:xfrm>
            <a:off x="9866013" y="1834485"/>
            <a:ext cx="1894300" cy="957511"/>
          </a:xfrm>
          <a:prstGeom prst="rect">
            <a:avLst/>
          </a:prstGeom>
          <a:solidFill>
            <a:schemeClr val="bg1"/>
          </a:solidFill>
          <a:ln w="25400">
            <a:solidFill>
              <a:srgbClr val="660874"/>
            </a:solidFill>
          </a:ln>
          <a:effectLst>
            <a:outerShdw blurRad="50800" dist="139700" dir="2700000" algn="tl" rotWithShape="0">
              <a:schemeClr val="tx1"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全球致死率</a:t>
            </a:r>
            <a:endParaRPr lang="en-US" altLang="zh-CN" sz="2000" b="1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位居</a:t>
            </a:r>
            <a:r>
              <a:rPr lang="zh-CN" altLang="en-US" sz="2000" b="1" dirty="0">
                <a:solidFill>
                  <a:srgbClr val="F58A1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</a:t>
            </a:r>
            <a:endParaRPr lang="zh-CN" altLang="en-US" sz="2000" dirty="0">
              <a:solidFill>
                <a:srgbClr val="F58A1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B3B78642-0E22-57AF-67E8-17A7643B9D4C}"/>
              </a:ext>
            </a:extLst>
          </p:cNvPr>
          <p:cNvSpPr/>
          <p:nvPr/>
        </p:nvSpPr>
        <p:spPr>
          <a:xfrm>
            <a:off x="7705243" y="3024766"/>
            <a:ext cx="1935873" cy="957511"/>
          </a:xfrm>
          <a:prstGeom prst="rect">
            <a:avLst/>
          </a:prstGeom>
          <a:solidFill>
            <a:schemeClr val="bg1"/>
          </a:solidFill>
          <a:ln w="25400">
            <a:solidFill>
              <a:srgbClr val="660874"/>
            </a:solidFill>
          </a:ln>
          <a:effectLst>
            <a:outerShdw blurRad="50800" dist="139700" dir="2700000" algn="tl" rotWithShape="0">
              <a:schemeClr val="tx1"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我国</a:t>
            </a:r>
            <a:r>
              <a:rPr lang="zh-CN" altLang="en-US" sz="2000" b="1" dirty="0">
                <a:solidFill>
                  <a:srgbClr val="F58A1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第五大</a:t>
            </a:r>
            <a:endParaRPr lang="en-US" altLang="zh-CN" sz="2000" b="1" dirty="0">
              <a:solidFill>
                <a:srgbClr val="F58A1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常见癌症</a:t>
            </a:r>
            <a:endParaRPr lang="zh-CN" altLang="en-US" sz="20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E409A6DD-749A-50F5-64B6-CA2C1985FC38}"/>
              </a:ext>
            </a:extLst>
          </p:cNvPr>
          <p:cNvSpPr/>
          <p:nvPr/>
        </p:nvSpPr>
        <p:spPr>
          <a:xfrm>
            <a:off x="9866010" y="3024765"/>
            <a:ext cx="1894300" cy="957511"/>
          </a:xfrm>
          <a:prstGeom prst="rect">
            <a:avLst/>
          </a:prstGeom>
          <a:solidFill>
            <a:schemeClr val="bg1"/>
          </a:solidFill>
          <a:ln w="25400">
            <a:solidFill>
              <a:srgbClr val="660874"/>
            </a:solidFill>
          </a:ln>
          <a:effectLst>
            <a:outerShdw blurRad="50800" dist="139700" dir="2700000" algn="tl" rotWithShape="0">
              <a:schemeClr val="tx1"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我国致死率</a:t>
            </a:r>
            <a:endParaRPr lang="en-US" altLang="zh-CN" sz="2000" b="1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zh-CN" altLang="en-US" sz="2000" b="1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位居</a:t>
            </a:r>
            <a:r>
              <a:rPr lang="zh-CN" altLang="en-US" sz="2000" b="1" dirty="0">
                <a:solidFill>
                  <a:srgbClr val="F58A1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</a:t>
            </a:r>
            <a:endParaRPr lang="zh-CN" altLang="en-US" sz="2000" dirty="0">
              <a:solidFill>
                <a:srgbClr val="F58A1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8C0E423A-622F-D5F7-7442-0843DD724D52}"/>
              </a:ext>
            </a:extLst>
          </p:cNvPr>
          <p:cNvSpPr/>
          <p:nvPr/>
        </p:nvSpPr>
        <p:spPr>
          <a:xfrm>
            <a:off x="7708038" y="4215336"/>
            <a:ext cx="4052272" cy="957511"/>
          </a:xfrm>
          <a:prstGeom prst="rect">
            <a:avLst/>
          </a:prstGeom>
          <a:solidFill>
            <a:schemeClr val="bg1"/>
          </a:solidFill>
          <a:ln w="25400">
            <a:solidFill>
              <a:srgbClr val="660874"/>
            </a:solidFill>
          </a:ln>
          <a:effectLst>
            <a:outerShdw blurRad="50800" dist="139700" dir="2700000" algn="tl" rotWithShape="0">
              <a:schemeClr val="tx1"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000" b="1" kern="10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我国的肝癌发病率和死亡率</a:t>
            </a:r>
            <a:endParaRPr lang="en-US" altLang="zh-CN" sz="2000" b="1" kern="100" dirty="0">
              <a:solidFill>
                <a:srgbClr val="59595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sz="2000" b="1" kern="100" dirty="0">
                <a:solidFill>
                  <a:srgbClr val="5959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均</a:t>
            </a:r>
            <a:r>
              <a:rPr lang="zh-CN" sz="2000" b="1" kern="100" dirty="0">
                <a:solidFill>
                  <a:srgbClr val="F58A1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高于世界平均水平</a:t>
            </a:r>
            <a:endParaRPr lang="zh-CN" altLang="en-US" sz="2000" b="1" dirty="0">
              <a:solidFill>
                <a:srgbClr val="F58A1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185BB779-070E-784C-221E-E08EFD0B0BC4}"/>
              </a:ext>
            </a:extLst>
          </p:cNvPr>
          <p:cNvCxnSpPr>
            <a:cxnSpLocks/>
          </p:cNvCxnSpPr>
          <p:nvPr/>
        </p:nvCxnSpPr>
        <p:spPr>
          <a:xfrm>
            <a:off x="7742926" y="6380559"/>
            <a:ext cx="3982495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bg1"/>
                </a:gs>
                <a:gs pos="21000">
                  <a:srgbClr val="E56BF5"/>
                </a:gs>
                <a:gs pos="65000">
                  <a:srgbClr val="9C0CB0"/>
                </a:gs>
                <a:gs pos="100000">
                  <a:srgbClr val="660874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ED394F73-E5C0-9CEC-B550-B7DA325E1B22}"/>
              </a:ext>
            </a:extLst>
          </p:cNvPr>
          <p:cNvCxnSpPr>
            <a:cxnSpLocks/>
          </p:cNvCxnSpPr>
          <p:nvPr/>
        </p:nvCxnSpPr>
        <p:spPr>
          <a:xfrm>
            <a:off x="523277" y="1393484"/>
            <a:ext cx="15848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D0DFD55E-7613-D563-A71A-DC2885550B94}"/>
              </a:ext>
            </a:extLst>
          </p:cNvPr>
          <p:cNvSpPr txBox="1"/>
          <p:nvPr/>
        </p:nvSpPr>
        <p:spPr>
          <a:xfrm>
            <a:off x="8710" y="6642670"/>
            <a:ext cx="6328228" cy="261610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https://www.cn-healthcare.com/articlewm/20210108/content-1178723.html</a:t>
            </a:r>
          </a:p>
        </p:txBody>
      </p:sp>
    </p:spTree>
    <p:extLst>
      <p:ext uri="{BB962C8B-B14F-4D97-AF65-F5344CB8AC3E}">
        <p14:creationId xmlns:p14="http://schemas.microsoft.com/office/powerpoint/2010/main" val="188967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研究背景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5226" y="1545784"/>
            <a:ext cx="2335129" cy="2050870"/>
            <a:chOff x="330825" y="1637009"/>
            <a:chExt cx="2335129" cy="2050870"/>
          </a:xfrm>
        </p:grpSpPr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id="{E0F7D4CA-A460-C09D-4B1F-19F9149E1615}"/>
                </a:ext>
              </a:extLst>
            </p:cNvPr>
            <p:cNvGrpSpPr/>
            <p:nvPr/>
          </p:nvGrpSpPr>
          <p:grpSpPr>
            <a:xfrm>
              <a:off x="444184" y="3250901"/>
              <a:ext cx="2051677" cy="436978"/>
              <a:chOff x="7477125" y="2549525"/>
              <a:chExt cx="2520950" cy="749300"/>
            </a:xfrm>
          </p:grpSpPr>
          <p:sp>
            <p:nvSpPr>
              <p:cNvPr id="85" name="MH_Other_7">
                <a:extLst>
                  <a:ext uri="{FF2B5EF4-FFF2-40B4-BE49-F238E27FC236}">
                    <a16:creationId xmlns:a16="http://schemas.microsoft.com/office/drawing/2014/main" id="{124B9A7F-FEDA-6BC4-00EB-9CB9937455AE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7977189" y="2549525"/>
                <a:ext cx="1520825" cy="749300"/>
              </a:xfrm>
              <a:custGeom>
                <a:avLst/>
                <a:gdLst>
                  <a:gd name="connsiteX0" fmla="*/ 0 w 1521440"/>
                  <a:gd name="connsiteY0" fmla="*/ 0 h 749300"/>
                  <a:gd name="connsiteX1" fmla="*/ 1521440 w 1521440"/>
                  <a:gd name="connsiteY1" fmla="*/ 0 h 749300"/>
                  <a:gd name="connsiteX2" fmla="*/ 1507239 w 1521440"/>
                  <a:gd name="connsiteY2" fmla="*/ 140870 h 749300"/>
                  <a:gd name="connsiteX3" fmla="*/ 760720 w 1521440"/>
                  <a:gd name="connsiteY3" fmla="*/ 749300 h 749300"/>
                  <a:gd name="connsiteX4" fmla="*/ 14201 w 1521440"/>
                  <a:gd name="connsiteY4" fmla="*/ 140870 h 7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1440" h="749300">
                    <a:moveTo>
                      <a:pt x="0" y="0"/>
                    </a:moveTo>
                    <a:lnTo>
                      <a:pt x="1521440" y="0"/>
                    </a:lnTo>
                    <a:lnTo>
                      <a:pt x="1507239" y="140870"/>
                    </a:lnTo>
                    <a:cubicBezTo>
                      <a:pt x="1436185" y="488100"/>
                      <a:pt x="1128956" y="749300"/>
                      <a:pt x="760720" y="749300"/>
                    </a:cubicBezTo>
                    <a:cubicBezTo>
                      <a:pt x="392484" y="749300"/>
                      <a:pt x="85255" y="488100"/>
                      <a:pt x="14201" y="140870"/>
                    </a:cubicBezTo>
                    <a:close/>
                  </a:path>
                </a:pathLst>
              </a:custGeom>
              <a:solidFill>
                <a:srgbClr val="F58A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r>
                  <a:rPr lang="zh-CN" altLang="en-US" sz="20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微创</a:t>
                </a:r>
              </a:p>
            </p:txBody>
          </p:sp>
          <p:pic>
            <p:nvPicPr>
              <p:cNvPr id="86" name="MH_Other_8">
                <a:extLst>
                  <a:ext uri="{FF2B5EF4-FFF2-40B4-BE49-F238E27FC236}">
                    <a16:creationId xmlns:a16="http://schemas.microsoft.com/office/drawing/2014/main" id="{C3807548-439F-5A20-31CE-5A9C93820A1B}"/>
                  </a:ext>
                </a:extLst>
              </p:cNvPr>
              <p:cNvPicPr>
                <a:picLocks/>
              </p:cNvPicPr>
              <p:nvPr>
                <p:custDataLst>
                  <p:tags r:id="rId2"/>
                </p:custDataLst>
              </p:nvPr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0887"/>
              <a:stretch>
                <a:fillRect/>
              </a:stretch>
            </p:blipFill>
            <p:spPr bwMode="auto">
              <a:xfrm>
                <a:off x="7477125" y="2549525"/>
                <a:ext cx="2520950" cy="107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7" name="图片 86">
              <a:extLst>
                <a:ext uri="{FF2B5EF4-FFF2-40B4-BE49-F238E27FC236}">
                  <a16:creationId xmlns:a16="http://schemas.microsoft.com/office/drawing/2014/main" id="{2116ABB7-BAA5-8C27-AE71-A601B370B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634" b="97966" l="6303" r="92542">
                          <a14:foregroundMark x1="10609" y1="47574" x2="8613" y2="61189"/>
                          <a14:foregroundMark x1="8403" y1="95305" x2="9874" y2="96088"/>
                          <a14:foregroundMark x1="48529" y1="5790" x2="48529" y2="11581"/>
                          <a14:foregroundMark x1="75525" y1="36933" x2="79307" y2="47574"/>
                          <a14:foregroundMark x1="79307" y1="35368" x2="82668" y2="49765"/>
                          <a14:foregroundMark x1="79307" y1="57433" x2="82353" y2="72613"/>
                          <a14:foregroundMark x1="76576" y1="61972" x2="77836" y2="80125"/>
                          <a14:foregroundMark x1="75735" y1="50548" x2="78887" y2="76682"/>
                          <a14:foregroundMark x1="78887" y1="76682" x2="78887" y2="76682"/>
                          <a14:foregroundMark x1="79097" y1="50235" x2="89496" y2="75900"/>
                          <a14:foregroundMark x1="83718" y1="56338" x2="90546" y2="71831"/>
                          <a14:foregroundMark x1="75315" y1="55556" x2="71218" y2="72926"/>
                          <a14:foregroundMark x1="71218" y1="72926" x2="71218" y2="74491"/>
                          <a14:foregroundMark x1="88761" y1="69953" x2="83718" y2="83099"/>
                          <a14:foregroundMark x1="51155" y1="92332" x2="53151" y2="96088"/>
                          <a14:foregroundMark x1="52287" y1="96746" x2="52521" y2="97966"/>
                          <a14:foregroundMark x1="73529" y1="58998" x2="73109" y2="67449"/>
                          <a14:foregroundMark x1="70693" y1="69327" x2="74370" y2="78560"/>
                          <a14:foregroundMark x1="76786" y1="81534" x2="81092" y2="84664"/>
                          <a14:foregroundMark x1="82983" y1="80595" x2="81092" y2="84038"/>
                          <a14:foregroundMark x1="83613" y1="46166" x2="84769" y2="48826"/>
                          <a14:foregroundMark x1="81303" y1="33333" x2="87710" y2="38498"/>
                          <a14:foregroundMark x1="80987" y1="30203" x2="85924" y2="34116"/>
                          <a14:foregroundMark x1="81303" y1="30829" x2="86660" y2="34272"/>
                          <a14:foregroundMark x1="86555" y1="35524" x2="88340" y2="45540"/>
                          <a14:foregroundMark x1="86870" y1="36150" x2="87290" y2="51174"/>
                          <a14:foregroundMark x1="41702" y1="76682" x2="47479" y2="86698"/>
                          <a14:foregroundMark x1="51786" y1="91080" x2="53782" y2="93897"/>
                          <a14:foregroundMark x1="49790" y1="89671" x2="51155" y2="91549"/>
                          <a14:foregroundMark x1="7038" y1="58216" x2="9139" y2="66823"/>
                          <a14:foregroundMark x1="6303" y1="82003" x2="6828" y2="84351"/>
                          <a14:foregroundMark x1="89286" y1="64163" x2="91597" y2="74491"/>
                          <a14:foregroundMark x1="92542" y1="76682" x2="82878" y2="88419"/>
                          <a14:foregroundMark x1="82878" y1="88419" x2="82878" y2="88419"/>
                          <a14:backgroundMark x1="66597" y1="56651" x2="66912" y2="58529"/>
                          <a14:backgroundMark x1="55672" y1="97183" x2="53887" y2="99061"/>
                          <a14:backgroundMark x1="55672" y1="96870" x2="54937" y2="97966"/>
                          <a14:backgroundMark x1="56933" y1="95305" x2="55147" y2="995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825" y="1637009"/>
              <a:ext cx="2335129" cy="1567630"/>
            </a:xfrm>
            <a:prstGeom prst="rect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</p:pic>
      </p:grpSp>
      <p:sp>
        <p:nvSpPr>
          <p:cNvPr id="88" name="文本框 87">
            <a:extLst>
              <a:ext uri="{FF2B5EF4-FFF2-40B4-BE49-F238E27FC236}">
                <a16:creationId xmlns:a16="http://schemas.microsoft.com/office/drawing/2014/main" id="{5E69C8F3-1D26-75E6-F476-94D07A9BDBC4}"/>
              </a:ext>
            </a:extLst>
          </p:cNvPr>
          <p:cNvSpPr txBox="1"/>
          <p:nvPr/>
        </p:nvSpPr>
        <p:spPr>
          <a:xfrm>
            <a:off x="397855" y="3752019"/>
            <a:ext cx="2213564" cy="400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/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肝肿瘤热消融术</a:t>
            </a:r>
            <a:endParaRPr 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占位符 5">
            <a:extLst>
              <a:ext uri="{FF2B5EF4-FFF2-40B4-BE49-F238E27FC236}">
                <a16:creationId xmlns:a16="http://schemas.microsoft.com/office/drawing/2014/main" id="{90BAC77B-3023-9153-1343-F8B12CB34764}"/>
              </a:ext>
            </a:extLst>
          </p:cNvPr>
          <p:cNvSpPr txBox="1">
            <a:spLocks/>
          </p:cNvSpPr>
          <p:nvPr/>
        </p:nvSpPr>
        <p:spPr>
          <a:xfrm>
            <a:off x="536147" y="4253561"/>
            <a:ext cx="2040655" cy="1231834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defTabSz="1219170">
              <a:lnSpc>
                <a:spcPct val="12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zh-CN" alt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更小的创伤</a:t>
            </a:r>
            <a:endParaRPr lang="en-US" altLang="zh-CN" sz="1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189" indent="-457189" defTabSz="1219170">
              <a:lnSpc>
                <a:spcPct val="12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zh-CN" alt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更高的安全性</a:t>
            </a:r>
            <a:endParaRPr lang="en-US" altLang="zh-CN" sz="1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189" indent="-457189" defTabSz="1219170">
              <a:lnSpc>
                <a:spcPct val="12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zh-CN" alt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更好的手术效果</a:t>
            </a:r>
            <a:endParaRPr lang="en-US" altLang="zh-CN" sz="14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98747" y="5578182"/>
            <a:ext cx="2569934" cy="3288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594" indent="-228594" defTabSz="121917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F58A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微波消融（</a:t>
            </a:r>
            <a:r>
              <a:rPr lang="en-US" altLang="zh-CN" sz="1400" b="1" dirty="0">
                <a:solidFill>
                  <a:srgbClr val="F58A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900-2450MHz</a:t>
            </a:r>
            <a:r>
              <a:rPr lang="zh-CN" altLang="en-US" sz="1400" b="1" dirty="0">
                <a:solidFill>
                  <a:srgbClr val="F58A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 sz="1400" b="1" dirty="0">
              <a:solidFill>
                <a:srgbClr val="F58A1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143" y="6657393"/>
            <a:ext cx="201689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067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https://www.meipian.cn/38vrsz7t</a:t>
            </a:r>
          </a:p>
        </p:txBody>
      </p:sp>
      <p:grpSp>
        <p:nvGrpSpPr>
          <p:cNvPr id="137" name="组合 136">
            <a:extLst>
              <a:ext uri="{FF2B5EF4-FFF2-40B4-BE49-F238E27FC236}">
                <a16:creationId xmlns:a16="http://schemas.microsoft.com/office/drawing/2014/main" id="{0721BDB0-49EB-3DE3-8001-FDCF3250406B}"/>
              </a:ext>
            </a:extLst>
          </p:cNvPr>
          <p:cNvGrpSpPr/>
          <p:nvPr/>
        </p:nvGrpSpPr>
        <p:grpSpPr>
          <a:xfrm>
            <a:off x="3003691" y="1463662"/>
            <a:ext cx="9231440" cy="1857935"/>
            <a:chOff x="1465751" y="1459283"/>
            <a:chExt cx="9301325" cy="1872000"/>
          </a:xfrm>
        </p:grpSpPr>
        <p:grpSp>
          <p:nvGrpSpPr>
            <p:cNvPr id="138" name="组合 137">
              <a:extLst>
                <a:ext uri="{FF2B5EF4-FFF2-40B4-BE49-F238E27FC236}">
                  <a16:creationId xmlns:a16="http://schemas.microsoft.com/office/drawing/2014/main" id="{01E58882-1125-32D4-678C-553006AD22C8}"/>
                </a:ext>
              </a:extLst>
            </p:cNvPr>
            <p:cNvGrpSpPr/>
            <p:nvPr/>
          </p:nvGrpSpPr>
          <p:grpSpPr>
            <a:xfrm>
              <a:off x="1465751" y="1459283"/>
              <a:ext cx="1391767" cy="1872000"/>
              <a:chOff x="523276" y="1560696"/>
              <a:chExt cx="1391767" cy="1872000"/>
            </a:xfrm>
          </p:grpSpPr>
          <p:sp>
            <p:nvSpPr>
              <p:cNvPr id="153" name="矩形 152">
                <a:extLst>
                  <a:ext uri="{FF2B5EF4-FFF2-40B4-BE49-F238E27FC236}">
                    <a16:creationId xmlns:a16="http://schemas.microsoft.com/office/drawing/2014/main" id="{F927154E-F2F0-84A1-5425-68D5103EDE72}"/>
                  </a:ext>
                </a:extLst>
              </p:cNvPr>
              <p:cNvSpPr/>
              <p:nvPr/>
            </p:nvSpPr>
            <p:spPr>
              <a:xfrm>
                <a:off x="523276" y="1568379"/>
                <a:ext cx="1391767" cy="1848158"/>
              </a:xfrm>
              <a:prstGeom prst="rect">
                <a:avLst/>
              </a:prstGeom>
              <a:solidFill>
                <a:srgbClr val="F58A1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文本框 153">
                <a:extLst>
                  <a:ext uri="{FF2B5EF4-FFF2-40B4-BE49-F238E27FC236}">
                    <a16:creationId xmlns:a16="http://schemas.microsoft.com/office/drawing/2014/main" id="{3510E304-B6AF-9212-098E-2F92E7A854E9}"/>
                  </a:ext>
                </a:extLst>
              </p:cNvPr>
              <p:cNvSpPr txBox="1"/>
              <p:nvPr/>
            </p:nvSpPr>
            <p:spPr>
              <a:xfrm>
                <a:off x="672263" y="1560696"/>
                <a:ext cx="1242780" cy="187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手术流程：</a:t>
                </a: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39" name="组合 138">
              <a:extLst>
                <a:ext uri="{FF2B5EF4-FFF2-40B4-BE49-F238E27FC236}">
                  <a16:creationId xmlns:a16="http://schemas.microsoft.com/office/drawing/2014/main" id="{F2308DBE-0B26-EF27-053C-6636DB93DDFB}"/>
                </a:ext>
              </a:extLst>
            </p:cNvPr>
            <p:cNvGrpSpPr/>
            <p:nvPr/>
          </p:nvGrpSpPr>
          <p:grpSpPr>
            <a:xfrm>
              <a:off x="2496805" y="1466966"/>
              <a:ext cx="8270271" cy="1850497"/>
              <a:chOff x="3576695" y="1523663"/>
              <a:chExt cx="8270271" cy="1850497"/>
            </a:xfrm>
          </p:grpSpPr>
          <p:grpSp>
            <p:nvGrpSpPr>
              <p:cNvPr id="140" name="组合 139">
                <a:extLst>
                  <a:ext uri="{FF2B5EF4-FFF2-40B4-BE49-F238E27FC236}">
                    <a16:creationId xmlns:a16="http://schemas.microsoft.com/office/drawing/2014/main" id="{BC764761-E430-E971-3E40-B2F78BE1A4EF}"/>
                  </a:ext>
                </a:extLst>
              </p:cNvPr>
              <p:cNvGrpSpPr/>
              <p:nvPr/>
            </p:nvGrpSpPr>
            <p:grpSpPr>
              <a:xfrm>
                <a:off x="3576695" y="1523663"/>
                <a:ext cx="8270271" cy="1850497"/>
                <a:chOff x="3732075" y="1537782"/>
                <a:chExt cx="8270271" cy="1850497"/>
              </a:xfrm>
            </p:grpSpPr>
            <p:sp>
              <p:nvSpPr>
                <p:cNvPr id="144" name="矩形 143">
                  <a:extLst>
                    <a:ext uri="{FF2B5EF4-FFF2-40B4-BE49-F238E27FC236}">
                      <a16:creationId xmlns:a16="http://schemas.microsoft.com/office/drawing/2014/main" id="{1A6B4BEF-7ED9-3B8E-9D41-0B9BD91095BF}"/>
                    </a:ext>
                  </a:extLst>
                </p:cNvPr>
                <p:cNvSpPr/>
                <p:nvPr/>
              </p:nvSpPr>
              <p:spPr>
                <a:xfrm>
                  <a:off x="4085645" y="1537782"/>
                  <a:ext cx="7652894" cy="421445"/>
                </a:xfrm>
                <a:prstGeom prst="rect">
                  <a:avLst/>
                </a:prstGeom>
                <a:solidFill>
                  <a:srgbClr val="F58A1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文本框 144">
                  <a:extLst>
                    <a:ext uri="{FF2B5EF4-FFF2-40B4-BE49-F238E27FC236}">
                      <a16:creationId xmlns:a16="http://schemas.microsoft.com/office/drawing/2014/main" id="{6627CFC3-42FB-2520-D591-A60200D93C6D}"/>
                    </a:ext>
                  </a:extLst>
                </p:cNvPr>
                <p:cNvSpPr txBox="1"/>
                <p:nvPr/>
              </p:nvSpPr>
              <p:spPr>
                <a:xfrm>
                  <a:off x="3732075" y="1580824"/>
                  <a:ext cx="2554514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穿刺布针</a:t>
                  </a: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文本框 145">
                  <a:extLst>
                    <a:ext uri="{FF2B5EF4-FFF2-40B4-BE49-F238E27FC236}">
                      <a16:creationId xmlns:a16="http://schemas.microsoft.com/office/drawing/2014/main" id="{F4EE0588-F92A-5D42-D060-7E4C730426B3}"/>
                    </a:ext>
                  </a:extLst>
                </p:cNvPr>
                <p:cNvSpPr txBox="1"/>
                <p:nvPr/>
              </p:nvSpPr>
              <p:spPr>
                <a:xfrm>
                  <a:off x="5638531" y="1573754"/>
                  <a:ext cx="2554514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消融功率时间设置</a:t>
                  </a: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文本框 146">
                  <a:extLst>
                    <a:ext uri="{FF2B5EF4-FFF2-40B4-BE49-F238E27FC236}">
                      <a16:creationId xmlns:a16="http://schemas.microsoft.com/office/drawing/2014/main" id="{051FE345-D86B-98C9-3957-6D17E511BD4C}"/>
                    </a:ext>
                  </a:extLst>
                </p:cNvPr>
                <p:cNvSpPr txBox="1"/>
                <p:nvPr/>
              </p:nvSpPr>
              <p:spPr>
                <a:xfrm>
                  <a:off x="7656478" y="1581143"/>
                  <a:ext cx="2554514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术中监控</a:t>
                  </a: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文本框 147">
                  <a:extLst>
                    <a:ext uri="{FF2B5EF4-FFF2-40B4-BE49-F238E27FC236}">
                      <a16:creationId xmlns:a16="http://schemas.microsoft.com/office/drawing/2014/main" id="{57D9570F-E8C3-AAF2-A7F6-29902BAC7681}"/>
                    </a:ext>
                  </a:extLst>
                </p:cNvPr>
                <p:cNvSpPr txBox="1"/>
                <p:nvPr/>
              </p:nvSpPr>
              <p:spPr>
                <a:xfrm>
                  <a:off x="9447832" y="1578256"/>
                  <a:ext cx="2554514" cy="338554"/>
                </a:xfrm>
                <a:prstGeom prst="rect">
                  <a:avLst/>
                </a:prstGeom>
                <a:noFill/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术后疗效评估</a:t>
                  </a: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149" name="Picture 2">
                  <a:extLst>
                    <a:ext uri="{FF2B5EF4-FFF2-40B4-BE49-F238E27FC236}">
                      <a16:creationId xmlns:a16="http://schemas.microsoft.com/office/drawing/2014/main" id="{1CCCB759-AF4B-59E0-F2E7-B49C02A730E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6196141" y="1948279"/>
                  <a:ext cx="1318398" cy="144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0" name="图片 149">
                  <a:extLst>
                    <a:ext uri="{FF2B5EF4-FFF2-40B4-BE49-F238E27FC236}">
                      <a16:creationId xmlns:a16="http://schemas.microsoft.com/office/drawing/2014/main" id="{0BA46CF3-13A6-D195-2455-68075D8C11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60725" y="1948279"/>
                  <a:ext cx="1821914" cy="1440000"/>
                </a:xfrm>
                <a:prstGeom prst="rect">
                  <a:avLst/>
                </a:prstGeom>
              </p:spPr>
            </p:pic>
            <p:pic>
              <p:nvPicPr>
                <p:cNvPr id="151" name="图片 150">
                  <a:extLst>
                    <a:ext uri="{FF2B5EF4-FFF2-40B4-BE49-F238E27FC236}">
                      <a16:creationId xmlns:a16="http://schemas.microsoft.com/office/drawing/2014/main" id="{B932F0E4-9D0D-FB9C-D200-3B5CFCE581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51356" y="1948279"/>
                  <a:ext cx="2486016" cy="1440000"/>
                </a:xfrm>
                <a:prstGeom prst="rect">
                  <a:avLst/>
                </a:prstGeom>
              </p:spPr>
            </p:pic>
            <p:pic>
              <p:nvPicPr>
                <p:cNvPr id="152" name="Picture 6">
                  <a:extLst>
                    <a:ext uri="{FF2B5EF4-FFF2-40B4-BE49-F238E27FC236}">
                      <a16:creationId xmlns:a16="http://schemas.microsoft.com/office/drawing/2014/main" id="{0BFEF077-B07D-21C4-92E6-E9B8A841E7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86698" y="1945940"/>
                  <a:ext cx="2108275" cy="144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41" name="直接箭头连接符 140">
                <a:extLst>
                  <a:ext uri="{FF2B5EF4-FFF2-40B4-BE49-F238E27FC236}">
                    <a16:creationId xmlns:a16="http://schemas.microsoft.com/office/drawing/2014/main" id="{D8B4E131-9E88-CE36-5801-EAD98B5C29C9}"/>
                  </a:ext>
                </a:extLst>
              </p:cNvPr>
              <p:cNvCxnSpPr/>
              <p:nvPr/>
            </p:nvCxnSpPr>
            <p:spPr>
              <a:xfrm>
                <a:off x="5386506" y="1726430"/>
                <a:ext cx="485775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E4C7F86D-5F2A-E051-990D-1D6BB179DF71}"/>
                  </a:ext>
                </a:extLst>
              </p:cNvPr>
              <p:cNvCxnSpPr/>
              <p:nvPr/>
            </p:nvCxnSpPr>
            <p:spPr>
              <a:xfrm>
                <a:off x="7756712" y="1734385"/>
                <a:ext cx="485775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箭头连接符 142">
                <a:extLst>
                  <a:ext uri="{FF2B5EF4-FFF2-40B4-BE49-F238E27FC236}">
                    <a16:creationId xmlns:a16="http://schemas.microsoft.com/office/drawing/2014/main" id="{C895B74C-CFB7-DC89-D24B-385BED7D3F1D}"/>
                  </a:ext>
                </a:extLst>
              </p:cNvPr>
              <p:cNvCxnSpPr/>
              <p:nvPr/>
            </p:nvCxnSpPr>
            <p:spPr>
              <a:xfrm>
                <a:off x="9379929" y="1734385"/>
                <a:ext cx="485775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3003691" y="3989880"/>
            <a:ext cx="8968456" cy="1969068"/>
            <a:chOff x="2960560" y="4135853"/>
            <a:chExt cx="8968456" cy="1592060"/>
          </a:xfrm>
        </p:grpSpPr>
        <p:sp>
          <p:nvSpPr>
            <p:cNvPr id="155" name="矩形 154">
              <a:extLst>
                <a:ext uri="{FF2B5EF4-FFF2-40B4-BE49-F238E27FC236}">
                  <a16:creationId xmlns:a16="http://schemas.microsoft.com/office/drawing/2014/main" id="{E65B00D2-9529-DFC3-961A-7316697AA49F}"/>
                </a:ext>
              </a:extLst>
            </p:cNvPr>
            <p:cNvSpPr/>
            <p:nvPr/>
          </p:nvSpPr>
          <p:spPr>
            <a:xfrm>
              <a:off x="3109141" y="4135853"/>
              <a:ext cx="8819875" cy="15873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en-US" sz="2133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6" name="矩形 155">
              <a:extLst>
                <a:ext uri="{FF2B5EF4-FFF2-40B4-BE49-F238E27FC236}">
                  <a16:creationId xmlns:a16="http://schemas.microsoft.com/office/drawing/2014/main" id="{DFA4FC11-0C4C-63CB-507A-F1D6C13EAFA3}"/>
                </a:ext>
              </a:extLst>
            </p:cNvPr>
            <p:cNvSpPr/>
            <p:nvPr/>
          </p:nvSpPr>
          <p:spPr>
            <a:xfrm>
              <a:off x="2960560" y="4141567"/>
              <a:ext cx="145521" cy="1586346"/>
            </a:xfrm>
            <a:prstGeom prst="rect">
              <a:avLst/>
            </a:prstGeom>
            <a:solidFill>
              <a:srgbClr val="F58A1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en-US" sz="2133" dirty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59" name="图片 158">
            <a:extLst>
              <a:ext uri="{FF2B5EF4-FFF2-40B4-BE49-F238E27FC236}">
                <a16:creationId xmlns:a16="http://schemas.microsoft.com/office/drawing/2014/main" id="{3E04BF7E-DEAD-1DEC-8392-69B66D01A39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400" y="4013218"/>
            <a:ext cx="3059747" cy="1403603"/>
          </a:xfrm>
          <a:prstGeom prst="rect">
            <a:avLst/>
          </a:prstGeom>
          <a:ln w="19050">
            <a:noFill/>
          </a:ln>
        </p:spPr>
      </p:pic>
      <p:sp>
        <p:nvSpPr>
          <p:cNvPr id="7" name="矩形 6"/>
          <p:cNvSpPr/>
          <p:nvPr/>
        </p:nvSpPr>
        <p:spPr>
          <a:xfrm>
            <a:off x="3149212" y="3993414"/>
            <a:ext cx="3826995" cy="8744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影响消融精准性的重要因素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170">
              <a:lnSpc>
                <a:spcPct val="150000"/>
              </a:lnSpc>
            </a:pPr>
            <a:endParaRPr lang="en-US" altLang="zh-CN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矩形 159">
            <a:extLst>
              <a:ext uri="{FF2B5EF4-FFF2-40B4-BE49-F238E27FC236}">
                <a16:creationId xmlns:a16="http://schemas.microsoft.com/office/drawing/2014/main" id="{E94D8D7A-05F6-6F17-40B5-7F1700A69D6C}"/>
              </a:ext>
            </a:extLst>
          </p:cNvPr>
          <p:cNvSpPr/>
          <p:nvPr/>
        </p:nvSpPr>
        <p:spPr>
          <a:xfrm>
            <a:off x="3329647" y="4875137"/>
            <a:ext cx="4208317" cy="106182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anchor="ctr">
            <a:spAutoFit/>
          </a:bodyPr>
          <a:lstStyle/>
          <a:p>
            <a:pPr marL="228594" indent="-228594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消融</a:t>
            </a:r>
            <a:r>
              <a:rPr lang="zh-CN" altLang="en-US" sz="14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不完全</a:t>
            </a:r>
            <a:endParaRPr lang="en-US" altLang="zh-CN" sz="14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扩大</a:t>
            </a:r>
            <a:r>
              <a:rPr lang="zh-CN" altLang="en-US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消融，</a:t>
            </a:r>
            <a:r>
              <a:rPr lang="zh-CN" altLang="en-US" sz="14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肝功或热损伤</a:t>
            </a:r>
            <a:endParaRPr lang="en-US" altLang="zh-CN" sz="14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12191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周围重要结构移位，有损伤风险</a:t>
            </a:r>
          </a:p>
        </p:txBody>
      </p:sp>
      <p:sp>
        <p:nvSpPr>
          <p:cNvPr id="161" name="矩形 160"/>
          <p:cNvSpPr/>
          <p:nvPr/>
        </p:nvSpPr>
        <p:spPr>
          <a:xfrm>
            <a:off x="7250582" y="5521555"/>
            <a:ext cx="3877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（离体牛肝消融实验与临床数据均已证明形变的存在）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22521" y="4013806"/>
            <a:ext cx="1406758" cy="140400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33781" y="4013735"/>
            <a:ext cx="1399269" cy="14020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85186" y="4293597"/>
            <a:ext cx="800219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形变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273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研究背景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143" y="6657393"/>
            <a:ext cx="201689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067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https://www.meipian.cn/38vrsz7t</a:t>
            </a:r>
          </a:p>
        </p:txBody>
      </p:sp>
      <p:sp>
        <p:nvSpPr>
          <p:cNvPr id="242" name="矩形 241"/>
          <p:cNvSpPr/>
          <p:nvPr/>
        </p:nvSpPr>
        <p:spPr>
          <a:xfrm>
            <a:off x="450500" y="980178"/>
            <a:ext cx="9047905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zh-CN" altLang="en-US" sz="1867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消融形变研究：</a:t>
            </a:r>
            <a:r>
              <a:rPr lang="zh-CN" altLang="zh-CN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建模仿真、</a:t>
            </a:r>
            <a:r>
              <a:rPr lang="zh-CN" altLang="zh-CN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离体实验</a:t>
            </a:r>
            <a:r>
              <a:rPr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（主流的研究手段）</a:t>
            </a:r>
            <a:r>
              <a:rPr lang="zh-CN" altLang="en-US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867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在体评估</a:t>
            </a:r>
            <a:endParaRPr lang="zh-CN" altLang="en-US" sz="18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3" name="矩形 242"/>
          <p:cNvSpPr/>
          <p:nvPr/>
        </p:nvSpPr>
        <p:spPr>
          <a:xfrm>
            <a:off x="1481379" y="1515617"/>
            <a:ext cx="126188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 defTabSz="1219170"/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组织整体测量</a:t>
            </a:r>
          </a:p>
        </p:txBody>
      </p:sp>
      <p:sp>
        <p:nvSpPr>
          <p:cNvPr id="244" name="矩形 243"/>
          <p:cNvSpPr/>
          <p:nvPr/>
        </p:nvSpPr>
        <p:spPr>
          <a:xfrm>
            <a:off x="7452942" y="1515617"/>
            <a:ext cx="144142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 defTabSz="1219170"/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标志物位移测量</a:t>
            </a:r>
          </a:p>
        </p:txBody>
      </p:sp>
      <p:sp>
        <p:nvSpPr>
          <p:cNvPr id="245" name="矩形 244"/>
          <p:cNvSpPr/>
          <p:nvPr/>
        </p:nvSpPr>
        <p:spPr>
          <a:xfrm rot="938009">
            <a:off x="5868356" y="1924151"/>
            <a:ext cx="8867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en-US" altLang="zh-CN" sz="1200" b="1" dirty="0">
                <a:solidFill>
                  <a:srgbClr val="0B4EB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PTFE</a:t>
            </a:r>
            <a:r>
              <a:rPr lang="zh-CN" altLang="en-US" sz="1200" b="1" dirty="0">
                <a:solidFill>
                  <a:srgbClr val="0B4EB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软管</a:t>
            </a:r>
            <a:endParaRPr lang="zh-CN" altLang="en-US" sz="1200" dirty="0">
              <a:solidFill>
                <a:srgbClr val="0B4EB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6" name="矩形 245"/>
          <p:cNvSpPr/>
          <p:nvPr/>
        </p:nvSpPr>
        <p:spPr>
          <a:xfrm rot="960000">
            <a:off x="6106863" y="3270375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染料</a:t>
            </a:r>
            <a:endParaRPr lang="zh-CN" altLang="en-US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7" name="矩形 246"/>
          <p:cNvSpPr/>
          <p:nvPr/>
        </p:nvSpPr>
        <p:spPr>
          <a:xfrm rot="960000">
            <a:off x="11441913" y="1858532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金属球</a:t>
            </a:r>
            <a:endParaRPr lang="zh-CN" altLang="en-US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8" name="矩形 247"/>
          <p:cNvSpPr/>
          <p:nvPr/>
        </p:nvSpPr>
        <p:spPr>
          <a:xfrm rot="960000">
            <a:off x="8409601" y="1844647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金属球</a:t>
            </a:r>
            <a:endParaRPr lang="zh-CN" altLang="en-US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9" name="矩形 248"/>
          <p:cNvSpPr/>
          <p:nvPr/>
        </p:nvSpPr>
        <p:spPr>
          <a:xfrm rot="960000">
            <a:off x="8337471" y="3393792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金属球</a:t>
            </a:r>
            <a:endParaRPr lang="zh-CN" altLang="en-US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50" name="组合 249"/>
          <p:cNvGrpSpPr/>
          <p:nvPr/>
        </p:nvGrpSpPr>
        <p:grpSpPr>
          <a:xfrm>
            <a:off x="131652" y="5688325"/>
            <a:ext cx="7424572" cy="768430"/>
            <a:chOff x="301387" y="4164860"/>
            <a:chExt cx="5568429" cy="576323"/>
          </a:xfrm>
        </p:grpSpPr>
        <p:sp>
          <p:nvSpPr>
            <p:cNvPr id="251" name="KSO_Shape"/>
            <p:cNvSpPr>
              <a:spLocks/>
            </p:cNvSpPr>
            <p:nvPr/>
          </p:nvSpPr>
          <p:spPr bwMode="auto">
            <a:xfrm flipH="1">
              <a:off x="971600" y="4191156"/>
              <a:ext cx="72008" cy="540000"/>
            </a:xfrm>
            <a:custGeom>
              <a:avLst/>
              <a:gdLst>
                <a:gd name="T0" fmla="*/ 2147483646 w 41"/>
                <a:gd name="T1" fmla="*/ 2147483646 h 281"/>
                <a:gd name="T2" fmla="*/ 2147483646 w 41"/>
                <a:gd name="T3" fmla="*/ 2147483646 h 281"/>
                <a:gd name="T4" fmla="*/ 0 w 41"/>
                <a:gd name="T5" fmla="*/ 0 h 281"/>
                <a:gd name="T6" fmla="*/ 2147483646 w 41"/>
                <a:gd name="T7" fmla="*/ 2147483646 h 281"/>
                <a:gd name="T8" fmla="*/ 2147483646 w 41"/>
                <a:gd name="T9" fmla="*/ 2147483646 h 281"/>
                <a:gd name="T10" fmla="*/ 2147483646 w 41"/>
                <a:gd name="T11" fmla="*/ 2147483646 h 281"/>
                <a:gd name="T12" fmla="*/ 2147483646 w 41"/>
                <a:gd name="T13" fmla="*/ 2147483646 h 281"/>
                <a:gd name="T14" fmla="*/ 2147483646 w 41"/>
                <a:gd name="T15" fmla="*/ 2147483646 h 281"/>
                <a:gd name="T16" fmla="*/ 2147483646 w 41"/>
                <a:gd name="T17" fmla="*/ 2147483646 h 281"/>
                <a:gd name="T18" fmla="*/ 2147483646 w 41"/>
                <a:gd name="T19" fmla="*/ 2147483646 h 281"/>
                <a:gd name="T20" fmla="*/ 2147483646 w 41"/>
                <a:gd name="T21" fmla="*/ 2147483646 h 281"/>
                <a:gd name="T22" fmla="*/ 2147483646 w 41"/>
                <a:gd name="T23" fmla="*/ 2147483646 h 281"/>
                <a:gd name="T24" fmla="*/ 2147483646 w 41"/>
                <a:gd name="T25" fmla="*/ 2147483646 h 281"/>
                <a:gd name="T26" fmla="*/ 0 w 41"/>
                <a:gd name="T27" fmla="*/ 2147483646 h 281"/>
                <a:gd name="T28" fmla="*/ 2147483646 w 41"/>
                <a:gd name="T29" fmla="*/ 2147483646 h 281"/>
                <a:gd name="T30" fmla="*/ 2147483646 w 41"/>
                <a:gd name="T31" fmla="*/ 2147483646 h 281"/>
                <a:gd name="T32" fmla="*/ 2147483646 w 41"/>
                <a:gd name="T33" fmla="*/ 2147483646 h 281"/>
                <a:gd name="T34" fmla="*/ 2147483646 w 41"/>
                <a:gd name="T35" fmla="*/ 2147483646 h 281"/>
                <a:gd name="T36" fmla="*/ 2147483646 w 41"/>
                <a:gd name="T37" fmla="*/ 2147483646 h 281"/>
                <a:gd name="T38" fmla="*/ 2147483646 w 41"/>
                <a:gd name="T39" fmla="*/ 2147483646 h 281"/>
                <a:gd name="T40" fmla="*/ 2147483646 w 41"/>
                <a:gd name="T41" fmla="*/ 2147483646 h 281"/>
                <a:gd name="T42" fmla="*/ 2147483646 w 41"/>
                <a:gd name="T43" fmla="*/ 2147483646 h 2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281">
                  <a:moveTo>
                    <a:pt x="15" y="41"/>
                  </a:moveTo>
                  <a:cubicBezTo>
                    <a:pt x="15" y="29"/>
                    <a:pt x="13" y="19"/>
                    <a:pt x="11" y="13"/>
                  </a:cubicBezTo>
                  <a:cubicBezTo>
                    <a:pt x="9" y="7"/>
                    <a:pt x="5" y="2"/>
                    <a:pt x="0" y="0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4"/>
                    <a:pt x="27" y="27"/>
                    <a:pt x="27" y="45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14"/>
                    <a:pt x="28" y="122"/>
                    <a:pt x="30" y="128"/>
                  </a:cubicBezTo>
                  <a:cubicBezTo>
                    <a:pt x="32" y="134"/>
                    <a:pt x="35" y="138"/>
                    <a:pt x="41" y="141"/>
                  </a:cubicBezTo>
                  <a:cubicBezTo>
                    <a:pt x="35" y="143"/>
                    <a:pt x="31" y="147"/>
                    <a:pt x="30" y="153"/>
                  </a:cubicBezTo>
                  <a:cubicBezTo>
                    <a:pt x="28" y="158"/>
                    <a:pt x="27" y="167"/>
                    <a:pt x="27" y="179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27" y="245"/>
                    <a:pt x="26" y="255"/>
                    <a:pt x="25" y="262"/>
                  </a:cubicBezTo>
                  <a:cubicBezTo>
                    <a:pt x="23" y="269"/>
                    <a:pt x="20" y="274"/>
                    <a:pt x="16" y="277"/>
                  </a:cubicBezTo>
                  <a:cubicBezTo>
                    <a:pt x="12" y="279"/>
                    <a:pt x="7" y="281"/>
                    <a:pt x="0" y="281"/>
                  </a:cubicBezTo>
                  <a:cubicBezTo>
                    <a:pt x="5" y="279"/>
                    <a:pt x="9" y="274"/>
                    <a:pt x="11" y="268"/>
                  </a:cubicBezTo>
                  <a:cubicBezTo>
                    <a:pt x="13" y="261"/>
                    <a:pt x="15" y="252"/>
                    <a:pt x="15" y="240"/>
                  </a:cubicBezTo>
                  <a:cubicBezTo>
                    <a:pt x="15" y="186"/>
                    <a:pt x="15" y="186"/>
                    <a:pt x="15" y="186"/>
                  </a:cubicBezTo>
                  <a:cubicBezTo>
                    <a:pt x="15" y="172"/>
                    <a:pt x="15" y="162"/>
                    <a:pt x="17" y="155"/>
                  </a:cubicBezTo>
                  <a:cubicBezTo>
                    <a:pt x="19" y="148"/>
                    <a:pt x="23" y="144"/>
                    <a:pt x="29" y="141"/>
                  </a:cubicBezTo>
                  <a:cubicBezTo>
                    <a:pt x="23" y="138"/>
                    <a:pt x="19" y="133"/>
                    <a:pt x="17" y="127"/>
                  </a:cubicBezTo>
                  <a:cubicBezTo>
                    <a:pt x="15" y="121"/>
                    <a:pt x="15" y="111"/>
                    <a:pt x="15" y="98"/>
                  </a:cubicBezTo>
                  <a:lnTo>
                    <a:pt x="15" y="4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1219170"/>
              <a:endParaRPr lang="zh-CN" altLang="en-US" sz="240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52" name="矩形 251"/>
            <p:cNvSpPr/>
            <p:nvPr/>
          </p:nvSpPr>
          <p:spPr>
            <a:xfrm>
              <a:off x="301387" y="4314962"/>
              <a:ext cx="722529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170"/>
              <a:r>
                <a:rPr lang="zh-CN" altLang="en-US" sz="1733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局限性</a:t>
              </a:r>
              <a:endParaRPr lang="zh-CN" altLang="en-US" sz="1733" dirty="0">
                <a:solidFill>
                  <a:srgbClr val="FF0000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53" name="矩形 252"/>
            <p:cNvSpPr/>
            <p:nvPr/>
          </p:nvSpPr>
          <p:spPr>
            <a:xfrm>
              <a:off x="971600" y="4164860"/>
              <a:ext cx="3611807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/>
              <a:r>
                <a:rPr lang="zh-CN" altLang="zh-CN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组织整体测量</a:t>
              </a:r>
              <a:r>
                <a:rPr lang="zh-CN" altLang="zh-CN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提供了一个</a:t>
              </a:r>
              <a:r>
                <a:rPr lang="zh-CN" altLang="zh-CN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基本的形变概览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zh-CN" sz="1333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可测量的数据</a:t>
              </a:r>
              <a:r>
                <a:rPr lang="zh-CN" altLang="zh-CN" sz="1333" b="1" kern="1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有限</a:t>
              </a:r>
              <a:endParaRPr lang="zh-CN" altLang="en-US" sz="133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4" name="矩形 253"/>
            <p:cNvSpPr/>
            <p:nvPr/>
          </p:nvSpPr>
          <p:spPr>
            <a:xfrm>
              <a:off x="971600" y="4518092"/>
              <a:ext cx="4898216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/>
              <a:r>
                <a:rPr lang="zh-CN" altLang="en-US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模拟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肿瘤区域</a:t>
              </a:r>
              <a:r>
                <a:rPr lang="zh-CN" altLang="en-US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不精准，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实验数据</a:t>
              </a:r>
              <a:r>
                <a:rPr lang="zh-CN" altLang="en-US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无法支撑形变规律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的总结</a:t>
              </a:r>
              <a:r>
                <a:rPr lang="zh-CN" altLang="en-US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，更无法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</a:t>
              </a:r>
              <a:r>
                <a:rPr lang="zh-CN" altLang="en-US" sz="1333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</a:t>
              </a:r>
              <a:r>
                <a:rPr lang="zh-CN" altLang="en-US" sz="1333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临床手术</a:t>
              </a:r>
            </a:p>
          </p:txBody>
        </p:sp>
      </p:grpSp>
      <p:sp>
        <p:nvSpPr>
          <p:cNvPr id="255" name="MH_Other_1"/>
          <p:cNvSpPr/>
          <p:nvPr>
            <p:custDataLst>
              <p:tags r:id="rId1"/>
            </p:custDataLst>
          </p:nvPr>
        </p:nvSpPr>
        <p:spPr>
          <a:xfrm flipV="1">
            <a:off x="8824004" y="6096816"/>
            <a:ext cx="1200000" cy="9600"/>
          </a:xfrm>
          <a:prstGeom prst="rect">
            <a:avLst/>
          </a:prstGeom>
          <a:solidFill>
            <a:srgbClr val="F58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zh-CN" altLang="en-US" sz="14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6" name="MH_Other_2"/>
          <p:cNvSpPr/>
          <p:nvPr>
            <p:custDataLst>
              <p:tags r:id="rId2"/>
            </p:custDataLst>
          </p:nvPr>
        </p:nvSpPr>
        <p:spPr>
          <a:xfrm>
            <a:off x="10780743" y="5998968"/>
            <a:ext cx="1200000" cy="9536"/>
          </a:xfrm>
          <a:prstGeom prst="rect">
            <a:avLst/>
          </a:prstGeom>
          <a:solidFill>
            <a:srgbClr val="7C2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zh-CN" altLang="en-US" sz="14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7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923553" y="6242024"/>
            <a:ext cx="1092071" cy="18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r" defTabSz="1219170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形变预测</a:t>
            </a:r>
            <a:endParaRPr lang="en-US" altLang="zh-CN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8" name="MH_SubTitle_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756517" y="5503258"/>
            <a:ext cx="1676188" cy="2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defTabSz="1219170"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术前规划和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170">
              <a:lnSpc>
                <a:spcPct val="110000"/>
              </a:lnSpc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术中精准实施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9" name="左右箭头 258"/>
          <p:cNvSpPr/>
          <p:nvPr/>
        </p:nvSpPr>
        <p:spPr>
          <a:xfrm>
            <a:off x="7552665" y="5746560"/>
            <a:ext cx="1171407" cy="558581"/>
          </a:xfrm>
          <a:prstGeom prst="leftRightArrow">
            <a:avLst>
              <a:gd name="adj1" fmla="val 50000"/>
              <a:gd name="adj2" fmla="val 337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zh-CN" altLang="en-US" sz="1333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临床需求</a:t>
            </a:r>
          </a:p>
        </p:txBody>
      </p:sp>
      <p:grpSp>
        <p:nvGrpSpPr>
          <p:cNvPr id="260" name="组合 259"/>
          <p:cNvGrpSpPr/>
          <p:nvPr/>
        </p:nvGrpSpPr>
        <p:grpSpPr>
          <a:xfrm>
            <a:off x="10029910" y="5795308"/>
            <a:ext cx="746911" cy="528169"/>
            <a:chOff x="3588543" y="2002632"/>
            <a:chExt cx="2118123" cy="1497807"/>
          </a:xfrm>
        </p:grpSpPr>
        <p:sp>
          <p:nvSpPr>
            <p:cNvPr id="261" name="MH_Other_1"/>
            <p:cNvSpPr/>
            <p:nvPr>
              <p:custDataLst>
                <p:tags r:id="rId5"/>
              </p:custDataLst>
            </p:nvPr>
          </p:nvSpPr>
          <p:spPr>
            <a:xfrm rot="3558848" flipH="1">
              <a:off x="4519017" y="2050852"/>
              <a:ext cx="1235869" cy="1139429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rgbClr val="7C2E9A"/>
            </a:solidFill>
            <a:ln w="3175">
              <a:solidFill>
                <a:srgbClr val="66087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>
                <a:defRPr/>
              </a:pPr>
              <a:endParaRPr lang="zh-CN" altLang="en-US" sz="1351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62" name="MH_Other_2"/>
            <p:cNvSpPr/>
            <p:nvPr>
              <p:custDataLst>
                <p:tags r:id="rId6"/>
              </p:custDataLst>
            </p:nvPr>
          </p:nvSpPr>
          <p:spPr>
            <a:xfrm rot="3558848" flipV="1">
              <a:off x="3618309" y="2225279"/>
              <a:ext cx="1245394" cy="1304925"/>
            </a:xfrm>
            <a:custGeom>
              <a:avLst/>
              <a:gdLst>
                <a:gd name="connsiteX0" fmla="*/ 3114346 w 3960440"/>
                <a:gd name="connsiteY0" fmla="*/ 3384376 h 3384376"/>
                <a:gd name="connsiteX1" fmla="*/ 2228160 w 3960440"/>
                <a:gd name="connsiteY1" fmla="*/ 2538282 h 3384376"/>
                <a:gd name="connsiteX2" fmla="*/ 2485035 w 3960440"/>
                <a:gd name="connsiteY2" fmla="*/ 2538282 h 3384376"/>
                <a:gd name="connsiteX3" fmla="*/ 1262564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12781 w 3960440"/>
                <a:gd name="connsiteY3" fmla="*/ 1986193 h 3384376"/>
                <a:gd name="connsiteX4" fmla="*/ 1851782 w 3960440"/>
                <a:gd name="connsiteY4" fmla="*/ 391155 h 3384376"/>
                <a:gd name="connsiteX5" fmla="*/ 1851783 w 3960440"/>
                <a:gd name="connsiteY5" fmla="*/ 391155 h 3384376"/>
                <a:gd name="connsiteX0" fmla="*/ 1851783 w 3960440"/>
                <a:gd name="connsiteY0" fmla="*/ 391155 h 3384376"/>
                <a:gd name="connsiteX1" fmla="*/ 1178440 w 3960440"/>
                <a:gd name="connsiteY1" fmla="*/ 3384376 h 3384376"/>
                <a:gd name="connsiteX2" fmla="*/ 0 w 3960440"/>
                <a:gd name="connsiteY2" fmla="*/ 3384376 h 3384376"/>
                <a:gd name="connsiteX3" fmla="*/ 1262563 w 3960440"/>
                <a:gd name="connsiteY3" fmla="*/ 0 h 3384376"/>
                <a:gd name="connsiteX4" fmla="*/ 2441003 w 3960440"/>
                <a:gd name="connsiteY4" fmla="*/ 0 h 3384376"/>
                <a:gd name="connsiteX5" fmla="*/ 3663474 w 3960440"/>
                <a:gd name="connsiteY5" fmla="*/ 2538282 h 3384376"/>
                <a:gd name="connsiteX6" fmla="*/ 3920348 w 3960440"/>
                <a:gd name="connsiteY6" fmla="*/ 2538282 h 3384376"/>
                <a:gd name="connsiteX7" fmla="*/ 3114346 w 3960440"/>
                <a:gd name="connsiteY7" fmla="*/ 3384376 h 3384376"/>
                <a:gd name="connsiteX8" fmla="*/ 2228160 w 3960440"/>
                <a:gd name="connsiteY8" fmla="*/ 2538282 h 3384376"/>
                <a:gd name="connsiteX9" fmla="*/ 2485035 w 3960440"/>
                <a:gd name="connsiteY9" fmla="*/ 2538282 h 3384376"/>
                <a:gd name="connsiteX10" fmla="*/ 1262564 w 3960440"/>
                <a:gd name="connsiteY10" fmla="*/ 0 h 3384376"/>
                <a:gd name="connsiteX0" fmla="*/ 3131660 w 3937662"/>
                <a:gd name="connsiteY0" fmla="*/ 3385291 h 3385291"/>
                <a:gd name="connsiteX1" fmla="*/ 2245474 w 3937662"/>
                <a:gd name="connsiteY1" fmla="*/ 2539197 h 3385291"/>
                <a:gd name="connsiteX2" fmla="*/ 2502349 w 3937662"/>
                <a:gd name="connsiteY2" fmla="*/ 2539197 h 3385291"/>
                <a:gd name="connsiteX3" fmla="*/ 1279878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0" fmla="*/ 1869097 w 3937662"/>
                <a:gd name="connsiteY0" fmla="*/ 392070 h 3385291"/>
                <a:gd name="connsiteX1" fmla="*/ 1195754 w 3937662"/>
                <a:gd name="connsiteY1" fmla="*/ 3385291 h 3385291"/>
                <a:gd name="connsiteX2" fmla="*/ 17314 w 3937662"/>
                <a:gd name="connsiteY2" fmla="*/ 3385291 h 3385291"/>
                <a:gd name="connsiteX3" fmla="*/ 130095 w 3937662"/>
                <a:gd name="connsiteY3" fmla="*/ 1987108 h 3385291"/>
                <a:gd name="connsiteX4" fmla="*/ 1869096 w 3937662"/>
                <a:gd name="connsiteY4" fmla="*/ 392070 h 3385291"/>
                <a:gd name="connsiteX5" fmla="*/ 1869097 w 3937662"/>
                <a:gd name="connsiteY5" fmla="*/ 392070 h 3385291"/>
                <a:gd name="connsiteX0" fmla="*/ 1869097 w 3937662"/>
                <a:gd name="connsiteY0" fmla="*/ 392070 h 3385291"/>
                <a:gd name="connsiteX1" fmla="*/ 0 w 3937662"/>
                <a:gd name="connsiteY1" fmla="*/ 3385291 h 3385291"/>
                <a:gd name="connsiteX2" fmla="*/ 17314 w 3937662"/>
                <a:gd name="connsiteY2" fmla="*/ 3385291 h 3385291"/>
                <a:gd name="connsiteX3" fmla="*/ 1279877 w 3937662"/>
                <a:gd name="connsiteY3" fmla="*/ 915 h 3385291"/>
                <a:gd name="connsiteX4" fmla="*/ 2458317 w 3937662"/>
                <a:gd name="connsiteY4" fmla="*/ 915 h 3385291"/>
                <a:gd name="connsiteX5" fmla="*/ 3680788 w 3937662"/>
                <a:gd name="connsiteY5" fmla="*/ 2539197 h 3385291"/>
                <a:gd name="connsiteX6" fmla="*/ 3937662 w 3937662"/>
                <a:gd name="connsiteY6" fmla="*/ 2539197 h 3385291"/>
                <a:gd name="connsiteX7" fmla="*/ 3131660 w 3937662"/>
                <a:gd name="connsiteY7" fmla="*/ 3385291 h 3385291"/>
                <a:gd name="connsiteX8" fmla="*/ 2245474 w 3937662"/>
                <a:gd name="connsiteY8" fmla="*/ 2539197 h 3385291"/>
                <a:gd name="connsiteX9" fmla="*/ 2502349 w 3937662"/>
                <a:gd name="connsiteY9" fmla="*/ 2539197 h 3385291"/>
                <a:gd name="connsiteX10" fmla="*/ 1279878 w 3937662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31382 w 3951730"/>
                <a:gd name="connsiteY2" fmla="*/ 3385291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385291"/>
                <a:gd name="connsiteX1" fmla="*/ 2259542 w 3951730"/>
                <a:gd name="connsiteY1" fmla="*/ 2539197 h 3385291"/>
                <a:gd name="connsiteX2" fmla="*/ 2516417 w 3951730"/>
                <a:gd name="connsiteY2" fmla="*/ 2539197 h 3385291"/>
                <a:gd name="connsiteX3" fmla="*/ 1293946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0" fmla="*/ 1883165 w 3951730"/>
                <a:gd name="connsiteY0" fmla="*/ 392070 h 3385291"/>
                <a:gd name="connsiteX1" fmla="*/ 0 w 3951730"/>
                <a:gd name="connsiteY1" fmla="*/ 3343088 h 3385291"/>
                <a:gd name="connsiteX2" fmla="*/ 31382 w 3951730"/>
                <a:gd name="connsiteY2" fmla="*/ 3385291 h 3385291"/>
                <a:gd name="connsiteX3" fmla="*/ 144163 w 3951730"/>
                <a:gd name="connsiteY3" fmla="*/ 1987108 h 3385291"/>
                <a:gd name="connsiteX4" fmla="*/ 1883164 w 3951730"/>
                <a:gd name="connsiteY4" fmla="*/ 392070 h 3385291"/>
                <a:gd name="connsiteX5" fmla="*/ 1883165 w 3951730"/>
                <a:gd name="connsiteY5" fmla="*/ 392070 h 3385291"/>
                <a:gd name="connsiteX0" fmla="*/ 1883165 w 3951730"/>
                <a:gd name="connsiteY0" fmla="*/ 392070 h 3385291"/>
                <a:gd name="connsiteX1" fmla="*/ 14068 w 3951730"/>
                <a:gd name="connsiteY1" fmla="*/ 3385291 h 3385291"/>
                <a:gd name="connsiteX2" fmla="*/ 45450 w 3951730"/>
                <a:gd name="connsiteY2" fmla="*/ 2794448 h 3385291"/>
                <a:gd name="connsiteX3" fmla="*/ 1293945 w 3951730"/>
                <a:gd name="connsiteY3" fmla="*/ 915 h 3385291"/>
                <a:gd name="connsiteX4" fmla="*/ 2472385 w 3951730"/>
                <a:gd name="connsiteY4" fmla="*/ 915 h 3385291"/>
                <a:gd name="connsiteX5" fmla="*/ 3694856 w 3951730"/>
                <a:gd name="connsiteY5" fmla="*/ 2539197 h 3385291"/>
                <a:gd name="connsiteX6" fmla="*/ 3951730 w 3951730"/>
                <a:gd name="connsiteY6" fmla="*/ 2539197 h 3385291"/>
                <a:gd name="connsiteX7" fmla="*/ 3145728 w 3951730"/>
                <a:gd name="connsiteY7" fmla="*/ 3385291 h 3385291"/>
                <a:gd name="connsiteX8" fmla="*/ 2259542 w 3951730"/>
                <a:gd name="connsiteY8" fmla="*/ 2539197 h 3385291"/>
                <a:gd name="connsiteX9" fmla="*/ 2516417 w 3951730"/>
                <a:gd name="connsiteY9" fmla="*/ 2539197 h 3385291"/>
                <a:gd name="connsiteX10" fmla="*/ 1293946 w 3951730"/>
                <a:gd name="connsiteY10" fmla="*/ 915 h 3385291"/>
                <a:gd name="connsiteX0" fmla="*/ 3145728 w 3951730"/>
                <a:gd name="connsiteY0" fmla="*/ 3385291 h 3693794"/>
                <a:gd name="connsiteX1" fmla="*/ 2259542 w 3951730"/>
                <a:gd name="connsiteY1" fmla="*/ 2539197 h 3693794"/>
                <a:gd name="connsiteX2" fmla="*/ 2516417 w 3951730"/>
                <a:gd name="connsiteY2" fmla="*/ 2539197 h 3693794"/>
                <a:gd name="connsiteX3" fmla="*/ 1293946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45728 w 3951730"/>
                <a:gd name="connsiteY7" fmla="*/ 3385291 h 3693794"/>
                <a:gd name="connsiteX0" fmla="*/ 1883165 w 3951730"/>
                <a:gd name="connsiteY0" fmla="*/ 392070 h 3693794"/>
                <a:gd name="connsiteX1" fmla="*/ 0 w 3951730"/>
                <a:gd name="connsiteY1" fmla="*/ 3343088 h 3693794"/>
                <a:gd name="connsiteX2" fmla="*/ 31382 w 3951730"/>
                <a:gd name="connsiteY2" fmla="*/ 3385291 h 3693794"/>
                <a:gd name="connsiteX3" fmla="*/ 144163 w 3951730"/>
                <a:gd name="connsiteY3" fmla="*/ 1987108 h 3693794"/>
                <a:gd name="connsiteX4" fmla="*/ 1883164 w 3951730"/>
                <a:gd name="connsiteY4" fmla="*/ 392070 h 3693794"/>
                <a:gd name="connsiteX5" fmla="*/ 1883165 w 3951730"/>
                <a:gd name="connsiteY5" fmla="*/ 392070 h 3693794"/>
                <a:gd name="connsiteX0" fmla="*/ 1883165 w 3951730"/>
                <a:gd name="connsiteY0" fmla="*/ 392070 h 3693794"/>
                <a:gd name="connsiteX1" fmla="*/ 14068 w 3951730"/>
                <a:gd name="connsiteY1" fmla="*/ 3385291 h 3693794"/>
                <a:gd name="connsiteX2" fmla="*/ 45450 w 3951730"/>
                <a:gd name="connsiteY2" fmla="*/ 2794448 h 3693794"/>
                <a:gd name="connsiteX3" fmla="*/ 1293945 w 3951730"/>
                <a:gd name="connsiteY3" fmla="*/ 915 h 3693794"/>
                <a:gd name="connsiteX4" fmla="*/ 2472385 w 3951730"/>
                <a:gd name="connsiteY4" fmla="*/ 915 h 3693794"/>
                <a:gd name="connsiteX5" fmla="*/ 3694856 w 3951730"/>
                <a:gd name="connsiteY5" fmla="*/ 2539197 h 3693794"/>
                <a:gd name="connsiteX6" fmla="*/ 3951730 w 3951730"/>
                <a:gd name="connsiteY6" fmla="*/ 2539197 h 3693794"/>
                <a:gd name="connsiteX7" fmla="*/ 3101657 w 3951730"/>
                <a:gd name="connsiteY7" fmla="*/ 3693794 h 3693794"/>
                <a:gd name="connsiteX8" fmla="*/ 2259542 w 3951730"/>
                <a:gd name="connsiteY8" fmla="*/ 2539197 h 3693794"/>
                <a:gd name="connsiteX9" fmla="*/ 2516417 w 3951730"/>
                <a:gd name="connsiteY9" fmla="*/ 2539197 h 3693794"/>
                <a:gd name="connsiteX10" fmla="*/ 1293946 w 3951730"/>
                <a:gd name="connsiteY10" fmla="*/ 915 h 3693794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883165 w 3951730"/>
                <a:gd name="connsiteY0" fmla="*/ 392070 h 3715832"/>
                <a:gd name="connsiteX1" fmla="*/ 14068 w 3951730"/>
                <a:gd name="connsiteY1" fmla="*/ 3385291 h 3715832"/>
                <a:gd name="connsiteX2" fmla="*/ 45450 w 3951730"/>
                <a:gd name="connsiteY2" fmla="*/ 2794448 h 3715832"/>
                <a:gd name="connsiteX3" fmla="*/ 1293945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693794 h 3715832"/>
                <a:gd name="connsiteX8" fmla="*/ 2259542 w 3951730"/>
                <a:gd name="connsiteY8" fmla="*/ 2539197 h 3715832"/>
                <a:gd name="connsiteX9" fmla="*/ 2516417 w 3951730"/>
                <a:gd name="connsiteY9" fmla="*/ 2539197 h 3715832"/>
                <a:gd name="connsiteX10" fmla="*/ 1293946 w 3951730"/>
                <a:gd name="connsiteY10" fmla="*/ 915 h 3715832"/>
                <a:gd name="connsiteX0" fmla="*/ 3101657 w 3951730"/>
                <a:gd name="connsiteY0" fmla="*/ 3715832 h 3715832"/>
                <a:gd name="connsiteX1" fmla="*/ 2259542 w 3951730"/>
                <a:gd name="connsiteY1" fmla="*/ 2539197 h 3715832"/>
                <a:gd name="connsiteX2" fmla="*/ 2516417 w 3951730"/>
                <a:gd name="connsiteY2" fmla="*/ 2539197 h 3715832"/>
                <a:gd name="connsiteX3" fmla="*/ 1293946 w 3951730"/>
                <a:gd name="connsiteY3" fmla="*/ 915 h 3715832"/>
                <a:gd name="connsiteX4" fmla="*/ 2472385 w 3951730"/>
                <a:gd name="connsiteY4" fmla="*/ 915 h 3715832"/>
                <a:gd name="connsiteX5" fmla="*/ 3694856 w 3951730"/>
                <a:gd name="connsiteY5" fmla="*/ 2539197 h 3715832"/>
                <a:gd name="connsiteX6" fmla="*/ 3951730 w 3951730"/>
                <a:gd name="connsiteY6" fmla="*/ 2539197 h 3715832"/>
                <a:gd name="connsiteX7" fmla="*/ 3101657 w 3951730"/>
                <a:gd name="connsiteY7" fmla="*/ 3715832 h 3715832"/>
                <a:gd name="connsiteX0" fmla="*/ 1883165 w 3951730"/>
                <a:gd name="connsiteY0" fmla="*/ 392070 h 3715832"/>
                <a:gd name="connsiteX1" fmla="*/ 0 w 3951730"/>
                <a:gd name="connsiteY1" fmla="*/ 3343088 h 3715832"/>
                <a:gd name="connsiteX2" fmla="*/ 31382 w 3951730"/>
                <a:gd name="connsiteY2" fmla="*/ 3385291 h 3715832"/>
                <a:gd name="connsiteX3" fmla="*/ 144163 w 3951730"/>
                <a:gd name="connsiteY3" fmla="*/ 1987108 h 3715832"/>
                <a:gd name="connsiteX4" fmla="*/ 1883164 w 3951730"/>
                <a:gd name="connsiteY4" fmla="*/ 392070 h 3715832"/>
                <a:gd name="connsiteX5" fmla="*/ 1883165 w 3951730"/>
                <a:gd name="connsiteY5" fmla="*/ 392070 h 3715832"/>
                <a:gd name="connsiteX0" fmla="*/ 14068 w 3951730"/>
                <a:gd name="connsiteY0" fmla="*/ 3385291 h 3715832"/>
                <a:gd name="connsiteX1" fmla="*/ 45450 w 3951730"/>
                <a:gd name="connsiteY1" fmla="*/ 2794448 h 3715832"/>
                <a:gd name="connsiteX2" fmla="*/ 1293945 w 3951730"/>
                <a:gd name="connsiteY2" fmla="*/ 915 h 3715832"/>
                <a:gd name="connsiteX3" fmla="*/ 2472385 w 3951730"/>
                <a:gd name="connsiteY3" fmla="*/ 915 h 3715832"/>
                <a:gd name="connsiteX4" fmla="*/ 3694856 w 3951730"/>
                <a:gd name="connsiteY4" fmla="*/ 2539197 h 3715832"/>
                <a:gd name="connsiteX5" fmla="*/ 3951730 w 3951730"/>
                <a:gd name="connsiteY5" fmla="*/ 2539197 h 3715832"/>
                <a:gd name="connsiteX6" fmla="*/ 3101657 w 3951730"/>
                <a:gd name="connsiteY6" fmla="*/ 3693794 h 3715832"/>
                <a:gd name="connsiteX7" fmla="*/ 2259542 w 3951730"/>
                <a:gd name="connsiteY7" fmla="*/ 2539197 h 3715832"/>
                <a:gd name="connsiteX8" fmla="*/ 2516417 w 3951730"/>
                <a:gd name="connsiteY8" fmla="*/ 2539197 h 3715832"/>
                <a:gd name="connsiteX9" fmla="*/ 1293946 w 3951730"/>
                <a:gd name="connsiteY9" fmla="*/ 915 h 371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1730" h="3715832" stroke="0" extrusionOk="0">
                  <a:moveTo>
                    <a:pt x="3101657" y="3715832"/>
                  </a:move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715832"/>
                  </a:lnTo>
                  <a:close/>
                </a:path>
                <a:path w="3951730" h="3715832" fill="darkenLess" stroke="0" extrusionOk="0">
                  <a:moveTo>
                    <a:pt x="1883165" y="392070"/>
                  </a:moveTo>
                  <a:cubicBezTo>
                    <a:pt x="848992" y="390133"/>
                    <a:pt x="0" y="2087830"/>
                    <a:pt x="0" y="3343088"/>
                  </a:cubicBezTo>
                  <a:lnTo>
                    <a:pt x="31382" y="3385291"/>
                  </a:lnTo>
                  <a:cubicBezTo>
                    <a:pt x="31382" y="2903013"/>
                    <a:pt x="69835" y="2426305"/>
                    <a:pt x="144163" y="1987108"/>
                  </a:cubicBezTo>
                  <a:cubicBezTo>
                    <a:pt x="444463" y="212684"/>
                    <a:pt x="1240285" y="-517256"/>
                    <a:pt x="1883164" y="392070"/>
                  </a:cubicBezTo>
                  <a:lnTo>
                    <a:pt x="1883165" y="392070"/>
                  </a:lnTo>
                  <a:close/>
                </a:path>
                <a:path w="3951730" h="3715832" fill="none" extrusionOk="0">
                  <a:moveTo>
                    <a:pt x="14068" y="3385291"/>
                  </a:moveTo>
                  <a:lnTo>
                    <a:pt x="45450" y="2794448"/>
                  </a:lnTo>
                  <a:cubicBezTo>
                    <a:pt x="45450" y="1938183"/>
                    <a:pt x="596651" y="915"/>
                    <a:pt x="1293945" y="915"/>
                  </a:cubicBezTo>
                  <a:lnTo>
                    <a:pt x="2472385" y="915"/>
                  </a:lnTo>
                  <a:cubicBezTo>
                    <a:pt x="3048112" y="915"/>
                    <a:pt x="3550925" y="1044933"/>
                    <a:pt x="3694856" y="2539197"/>
                  </a:cubicBezTo>
                  <a:lnTo>
                    <a:pt x="3951730" y="2539197"/>
                  </a:lnTo>
                  <a:lnTo>
                    <a:pt x="3101657" y="3693794"/>
                  </a:lnTo>
                  <a:lnTo>
                    <a:pt x="2259542" y="2539197"/>
                  </a:lnTo>
                  <a:lnTo>
                    <a:pt x="2516417" y="2539197"/>
                  </a:lnTo>
                  <a:cubicBezTo>
                    <a:pt x="2372485" y="1044932"/>
                    <a:pt x="1869672" y="915"/>
                    <a:pt x="1293946" y="915"/>
                  </a:cubicBezTo>
                </a:path>
              </a:pathLst>
            </a:custGeom>
            <a:solidFill>
              <a:srgbClr val="F58A1F"/>
            </a:solidFill>
            <a:ln w="3175">
              <a:solidFill>
                <a:srgbClr val="F58A1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>
                <a:defRPr/>
              </a:pPr>
              <a:endParaRPr lang="zh-CN" altLang="en-US" sz="1351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63" name="组合 262">
            <a:extLst>
              <a:ext uri="{FF2B5EF4-FFF2-40B4-BE49-F238E27FC236}">
                <a16:creationId xmlns:a16="http://schemas.microsoft.com/office/drawing/2014/main" id="{155AD8FD-56BD-A729-FCB3-56A98CC0EE69}"/>
              </a:ext>
            </a:extLst>
          </p:cNvPr>
          <p:cNvGrpSpPr/>
          <p:nvPr/>
        </p:nvGrpSpPr>
        <p:grpSpPr>
          <a:xfrm>
            <a:off x="4175787" y="1829084"/>
            <a:ext cx="7935219" cy="3566342"/>
            <a:chOff x="484962" y="361172"/>
            <a:chExt cx="16925660" cy="7606934"/>
          </a:xfrm>
        </p:grpSpPr>
        <p:pic>
          <p:nvPicPr>
            <p:cNvPr id="264" name="图片 263">
              <a:extLst>
                <a:ext uri="{FF2B5EF4-FFF2-40B4-BE49-F238E27FC236}">
                  <a16:creationId xmlns:a16="http://schemas.microsoft.com/office/drawing/2014/main" id="{C4006BBA-AFF5-E161-B693-847F5CCA0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09311" y="3353793"/>
              <a:ext cx="2839481" cy="2167512"/>
            </a:xfrm>
            <a:prstGeom prst="rect">
              <a:avLst/>
            </a:prstGeom>
          </p:spPr>
        </p:pic>
        <p:grpSp>
          <p:nvGrpSpPr>
            <p:cNvPr id="265" name="组合 264">
              <a:extLst>
                <a:ext uri="{FF2B5EF4-FFF2-40B4-BE49-F238E27FC236}">
                  <a16:creationId xmlns:a16="http://schemas.microsoft.com/office/drawing/2014/main" id="{AC0B9C71-6040-5DD5-0256-107881279A3B}"/>
                </a:ext>
              </a:extLst>
            </p:cNvPr>
            <p:cNvGrpSpPr/>
            <p:nvPr/>
          </p:nvGrpSpPr>
          <p:grpSpPr>
            <a:xfrm>
              <a:off x="855805" y="1185524"/>
              <a:ext cx="4854334" cy="2211692"/>
              <a:chOff x="838200" y="310954"/>
              <a:chExt cx="5604735" cy="2553584"/>
            </a:xfrm>
          </p:grpSpPr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8200" y="310954"/>
                <a:ext cx="2781300" cy="2466086"/>
              </a:xfrm>
              <a:prstGeom prst="rect">
                <a:avLst/>
              </a:prstGeom>
            </p:spPr>
          </p:pic>
          <p:grpSp>
            <p:nvGrpSpPr>
              <p:cNvPr id="325" name="组合 324"/>
              <p:cNvGrpSpPr/>
              <p:nvPr/>
            </p:nvGrpSpPr>
            <p:grpSpPr>
              <a:xfrm>
                <a:off x="3794760" y="310954"/>
                <a:ext cx="2648175" cy="2553584"/>
                <a:chOff x="6069105" y="828937"/>
                <a:chExt cx="4320987" cy="4166645"/>
              </a:xfrm>
            </p:grpSpPr>
            <p:pic>
              <p:nvPicPr>
                <p:cNvPr id="326" name="图片 325"/>
                <p:cNvPicPr>
                  <a:picLocks noChangeAspect="1"/>
                </p:cNvPicPr>
                <p:nvPr/>
              </p:nvPicPr>
              <p:blipFill rotWithShape="1"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69105" y="828937"/>
                  <a:ext cx="4320987" cy="4166645"/>
                </a:xfrm>
                <a:prstGeom prst="rect">
                  <a:avLst/>
                </a:prstGeom>
              </p:spPr>
            </p:pic>
            <p:pic>
              <p:nvPicPr>
                <p:cNvPr id="327" name="图片 326"/>
                <p:cNvPicPr>
                  <a:picLocks noChangeAspect="1"/>
                </p:cNvPicPr>
                <p:nvPr/>
              </p:nvPicPr>
              <p:blipFill rotWithShape="1">
                <a:blip r:embed="rId11" cstate="email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backgroundRemoval t="9278" b="89691" l="10000" r="90000">
                              <a14:foregroundMark x1="17059" y1="64948" x2="17059" y2="64948"/>
                              <a14:foregroundMark x1="18824" y1="49485" x2="18824" y2="49485"/>
                              <a14:foregroundMark x1="50588" y1="54639" x2="50588" y2="54639"/>
                              <a14:foregroundMark x1="41765" y1="70103" x2="41765" y2="70103"/>
                              <a14:foregroundMark x1="54706" y1="76289" x2="54706" y2="76289"/>
                              <a14:foregroundMark x1="64706" y1="51546" x2="64706" y2="51546"/>
                              <a14:foregroundMark x1="49412" y1="78351" x2="49412" y2="78351"/>
                              <a14:foregroundMark x1="44118" y1="59794" x2="44118" y2="59794"/>
                              <a14:foregroundMark x1="15882" y1="43299" x2="15882" y2="4329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69105" y="4275042"/>
                  <a:ext cx="1120589" cy="63873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6" name="组合 265">
              <a:extLst>
                <a:ext uri="{FF2B5EF4-FFF2-40B4-BE49-F238E27FC236}">
                  <a16:creationId xmlns:a16="http://schemas.microsoft.com/office/drawing/2014/main" id="{2D89E6F1-9B36-187C-9E00-89A8E8D3EC00}"/>
                </a:ext>
              </a:extLst>
            </p:cNvPr>
            <p:cNvGrpSpPr/>
            <p:nvPr/>
          </p:nvGrpSpPr>
          <p:grpSpPr>
            <a:xfrm>
              <a:off x="777909" y="3952515"/>
              <a:ext cx="4997954" cy="3856171"/>
              <a:chOff x="466958" y="1850401"/>
              <a:chExt cx="6250313" cy="4822429"/>
            </a:xfrm>
          </p:grpSpPr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53473" y="4959250"/>
                <a:ext cx="3663798" cy="1713580"/>
              </a:xfrm>
              <a:prstGeom prst="rect">
                <a:avLst/>
              </a:prstGeom>
            </p:spPr>
          </p:pic>
          <p:pic>
            <p:nvPicPr>
              <p:cNvPr id="317" name="图片 316"/>
              <p:cNvPicPr>
                <a:picLocks noChangeAspect="1"/>
              </p:cNvPicPr>
              <p:nvPr/>
            </p:nvPicPr>
            <p:blipFill rotWithShape="1"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6958" y="4916135"/>
                <a:ext cx="2520000" cy="1756695"/>
              </a:xfrm>
              <a:prstGeom prst="rect">
                <a:avLst/>
              </a:prstGeom>
            </p:spPr>
          </p:pic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6958" y="1850401"/>
                <a:ext cx="2520000" cy="2647271"/>
              </a:xfrm>
              <a:prstGeom prst="rect">
                <a:avLst/>
              </a:prstGeom>
            </p:spPr>
          </p:pic>
          <p:pic>
            <p:nvPicPr>
              <p:cNvPr id="319" name="图片 318"/>
              <p:cNvPicPr>
                <a:picLocks noChangeAspect="1"/>
              </p:cNvPicPr>
              <p:nvPr/>
            </p:nvPicPr>
            <p:blipFill rotWithShape="1"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67786" y="3079454"/>
                <a:ext cx="3642953" cy="1979261"/>
              </a:xfrm>
              <a:prstGeom prst="rect">
                <a:avLst/>
              </a:prstGeom>
            </p:spPr>
          </p:pic>
          <p:grpSp>
            <p:nvGrpSpPr>
              <p:cNvPr id="320" name="组合 319">
                <a:extLst>
                  <a:ext uri="{FF2B5EF4-FFF2-40B4-BE49-F238E27FC236}">
                    <a16:creationId xmlns:a16="http://schemas.microsoft.com/office/drawing/2014/main" id="{8CE8A631-DB6B-B086-771D-F55AB4825C60}"/>
                  </a:ext>
                </a:extLst>
              </p:cNvPr>
              <p:cNvGrpSpPr/>
              <p:nvPr/>
            </p:nvGrpSpPr>
            <p:grpSpPr>
              <a:xfrm>
                <a:off x="3060004" y="1850401"/>
                <a:ext cx="3624404" cy="1278159"/>
                <a:chOff x="3063148" y="2152612"/>
                <a:chExt cx="3624404" cy="1278159"/>
              </a:xfrm>
            </p:grpSpPr>
            <p:pic>
              <p:nvPicPr>
                <p:cNvPr id="321" name="图片 320"/>
                <p:cNvPicPr>
                  <a:picLocks noChangeAspect="1"/>
                </p:cNvPicPr>
                <p:nvPr/>
              </p:nvPicPr>
              <p:blipFill>
                <a:blip r:embed="rId1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3148" y="2152612"/>
                  <a:ext cx="1219641" cy="1278159"/>
                </a:xfrm>
                <a:prstGeom prst="rect">
                  <a:avLst/>
                </a:prstGeom>
              </p:spPr>
            </p:pic>
            <p:pic>
              <p:nvPicPr>
                <p:cNvPr id="322" name="图片 321"/>
                <p:cNvPicPr>
                  <a:picLocks noChangeAspect="1"/>
                </p:cNvPicPr>
                <p:nvPr/>
              </p:nvPicPr>
              <p:blipFill>
                <a:blip r:embed="rId1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67219" y="2152612"/>
                  <a:ext cx="1216263" cy="1278159"/>
                </a:xfrm>
                <a:prstGeom prst="rect">
                  <a:avLst/>
                </a:prstGeom>
              </p:spPr>
            </p:pic>
            <p:pic>
              <p:nvPicPr>
                <p:cNvPr id="323" name="图片 322"/>
                <p:cNvPicPr>
                  <a:picLocks noChangeAspect="1"/>
                </p:cNvPicPr>
                <p:nvPr/>
              </p:nvPicPr>
              <p:blipFill>
                <a:blip r:embed="rId1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71289" y="2152612"/>
                  <a:ext cx="1216263" cy="1278159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67" name="组合 266">
              <a:extLst>
                <a:ext uri="{FF2B5EF4-FFF2-40B4-BE49-F238E27FC236}">
                  <a16:creationId xmlns:a16="http://schemas.microsoft.com/office/drawing/2014/main" id="{570AB00D-D4CF-A2BB-1207-0D4E01934271}"/>
                </a:ext>
              </a:extLst>
            </p:cNvPr>
            <p:cNvGrpSpPr/>
            <p:nvPr/>
          </p:nvGrpSpPr>
          <p:grpSpPr>
            <a:xfrm>
              <a:off x="6028819" y="4157731"/>
              <a:ext cx="4683527" cy="3679530"/>
              <a:chOff x="4173129" y="2739377"/>
              <a:chExt cx="4609693" cy="3621524"/>
            </a:xfrm>
          </p:grpSpPr>
          <p:pic>
            <p:nvPicPr>
              <p:cNvPr id="312" name="图片 311">
                <a:extLst>
                  <a:ext uri="{FF2B5EF4-FFF2-40B4-BE49-F238E27FC236}">
                    <a16:creationId xmlns:a16="http://schemas.microsoft.com/office/drawing/2014/main" id="{391552D5-4E55-371B-A5A9-306FD0E5A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3340" y="2754629"/>
                <a:ext cx="2669482" cy="2373324"/>
              </a:xfrm>
              <a:prstGeom prst="rect">
                <a:avLst/>
              </a:prstGeom>
            </p:spPr>
          </p:pic>
          <p:pic>
            <p:nvPicPr>
              <p:cNvPr id="313" name="图片 312">
                <a:extLst>
                  <a:ext uri="{FF2B5EF4-FFF2-40B4-BE49-F238E27FC236}">
                    <a16:creationId xmlns:a16="http://schemas.microsoft.com/office/drawing/2014/main" id="{8082DBB4-AFB9-E683-12AA-33FBEA3D6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73129" y="2739377"/>
                <a:ext cx="1921627" cy="2758318"/>
              </a:xfrm>
              <a:prstGeom prst="rect">
                <a:avLst/>
              </a:prstGeom>
            </p:spPr>
          </p:pic>
          <p:pic>
            <p:nvPicPr>
              <p:cNvPr id="314" name="图片 313">
                <a:extLst>
                  <a:ext uri="{FF2B5EF4-FFF2-40B4-BE49-F238E27FC236}">
                    <a16:creationId xmlns:a16="http://schemas.microsoft.com/office/drawing/2014/main" id="{9DCF5FD2-DC60-CEEC-3283-25B2A1E8C9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4424" y="5384012"/>
                <a:ext cx="2664767" cy="976889"/>
              </a:xfrm>
              <a:prstGeom prst="rect">
                <a:avLst/>
              </a:prstGeom>
            </p:spPr>
          </p:pic>
          <p:pic>
            <p:nvPicPr>
              <p:cNvPr id="315" name="图片 314">
                <a:extLst>
                  <a:ext uri="{FF2B5EF4-FFF2-40B4-BE49-F238E27FC236}">
                    <a16:creationId xmlns:a16="http://schemas.microsoft.com/office/drawing/2014/main" id="{C5951C9E-F2BF-B467-5B2D-73C443DB73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50968" y="5497694"/>
                <a:ext cx="1552532" cy="863207"/>
              </a:xfrm>
              <a:prstGeom prst="rect">
                <a:avLst/>
              </a:prstGeom>
            </p:spPr>
          </p:pic>
        </p:grpSp>
        <p:grpSp>
          <p:nvGrpSpPr>
            <p:cNvPr id="268" name="组合 267">
              <a:extLst>
                <a:ext uri="{FF2B5EF4-FFF2-40B4-BE49-F238E27FC236}">
                  <a16:creationId xmlns:a16="http://schemas.microsoft.com/office/drawing/2014/main" id="{7D2595B9-212C-EA6D-6DEF-BDBB3E8468E2}"/>
                </a:ext>
              </a:extLst>
            </p:cNvPr>
            <p:cNvGrpSpPr/>
            <p:nvPr/>
          </p:nvGrpSpPr>
          <p:grpSpPr>
            <a:xfrm>
              <a:off x="6028819" y="924610"/>
              <a:ext cx="4676473" cy="2786688"/>
              <a:chOff x="3976352" y="334292"/>
              <a:chExt cx="5068550" cy="3020325"/>
            </a:xfrm>
          </p:grpSpPr>
          <p:grpSp>
            <p:nvGrpSpPr>
              <p:cNvPr id="308" name="组合 307">
                <a:extLst>
                  <a:ext uri="{FF2B5EF4-FFF2-40B4-BE49-F238E27FC236}">
                    <a16:creationId xmlns:a16="http://schemas.microsoft.com/office/drawing/2014/main" id="{09786101-626E-46D2-7F04-E6825707AF3D}"/>
                  </a:ext>
                </a:extLst>
              </p:cNvPr>
              <p:cNvGrpSpPr/>
              <p:nvPr/>
            </p:nvGrpSpPr>
            <p:grpSpPr>
              <a:xfrm>
                <a:off x="3976352" y="334292"/>
                <a:ext cx="5068549" cy="3020325"/>
                <a:chOff x="3976352" y="334292"/>
                <a:chExt cx="5068549" cy="3020325"/>
              </a:xfrm>
            </p:grpSpPr>
            <p:pic>
              <p:nvPicPr>
                <p:cNvPr id="310" name="图片 309">
                  <a:extLst>
                    <a:ext uri="{FF2B5EF4-FFF2-40B4-BE49-F238E27FC236}">
                      <a16:creationId xmlns:a16="http://schemas.microsoft.com/office/drawing/2014/main" id="{E76C3C76-6845-2A60-69D1-B8B296959A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6352" y="334292"/>
                  <a:ext cx="2074398" cy="3020325"/>
                </a:xfrm>
                <a:prstGeom prst="rect">
                  <a:avLst/>
                </a:prstGeom>
              </p:spPr>
            </p:pic>
            <p:pic>
              <p:nvPicPr>
                <p:cNvPr id="311" name="图片 310">
                  <a:extLst>
                    <a:ext uri="{FF2B5EF4-FFF2-40B4-BE49-F238E27FC236}">
                      <a16:creationId xmlns:a16="http://schemas.microsoft.com/office/drawing/2014/main" id="{CC114050-EC84-8BD5-1845-52EF0DAD1D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81027" y="334292"/>
                  <a:ext cx="2763874" cy="1759009"/>
                </a:xfrm>
                <a:prstGeom prst="rect">
                  <a:avLst/>
                </a:prstGeom>
              </p:spPr>
            </p:pic>
          </p:grpSp>
          <p:pic>
            <p:nvPicPr>
              <p:cNvPr id="309" name="图片 308">
                <a:extLst>
                  <a:ext uri="{FF2B5EF4-FFF2-40B4-BE49-F238E27FC236}">
                    <a16:creationId xmlns:a16="http://schemas.microsoft.com/office/drawing/2014/main" id="{5C2EB0C4-B193-F0E6-B1B0-62E7D998C4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30857" y="2110390"/>
                <a:ext cx="2714045" cy="1227136"/>
              </a:xfrm>
              <a:prstGeom prst="rect">
                <a:avLst/>
              </a:prstGeom>
            </p:spPr>
          </p:pic>
        </p:grpSp>
        <p:grpSp>
          <p:nvGrpSpPr>
            <p:cNvPr id="269" name="组合 268">
              <a:extLst>
                <a:ext uri="{FF2B5EF4-FFF2-40B4-BE49-F238E27FC236}">
                  <a16:creationId xmlns:a16="http://schemas.microsoft.com/office/drawing/2014/main" id="{1085C233-0C75-4DFA-1373-86A893E512D2}"/>
                </a:ext>
              </a:extLst>
            </p:cNvPr>
            <p:cNvGrpSpPr/>
            <p:nvPr/>
          </p:nvGrpSpPr>
          <p:grpSpPr>
            <a:xfrm>
              <a:off x="10984351" y="924612"/>
              <a:ext cx="6158898" cy="2090135"/>
              <a:chOff x="9251545" y="924611"/>
              <a:chExt cx="6682062" cy="2267681"/>
            </a:xfrm>
          </p:grpSpPr>
          <p:pic>
            <p:nvPicPr>
              <p:cNvPr id="306" name="图片 305">
                <a:extLst>
                  <a:ext uri="{FF2B5EF4-FFF2-40B4-BE49-F238E27FC236}">
                    <a16:creationId xmlns:a16="http://schemas.microsoft.com/office/drawing/2014/main" id="{34AE5F25-F3E8-B933-8A2E-B6A39D8FA2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251545" y="924611"/>
                <a:ext cx="3867877" cy="2267681"/>
              </a:xfrm>
              <a:prstGeom prst="rect">
                <a:avLst/>
              </a:prstGeom>
            </p:spPr>
          </p:pic>
          <p:pic>
            <p:nvPicPr>
              <p:cNvPr id="307" name="图片 306">
                <a:extLst>
                  <a:ext uri="{FF2B5EF4-FFF2-40B4-BE49-F238E27FC236}">
                    <a16:creationId xmlns:a16="http://schemas.microsoft.com/office/drawing/2014/main" id="{13BB94AE-12A1-F928-0E2A-3B2F49543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363972" y="924612"/>
                <a:ext cx="2569635" cy="2267680"/>
              </a:xfrm>
              <a:prstGeom prst="rect">
                <a:avLst/>
              </a:prstGeom>
            </p:spPr>
          </p:pic>
        </p:grpSp>
        <p:pic>
          <p:nvPicPr>
            <p:cNvPr id="270" name="图片 269">
              <a:extLst>
                <a:ext uri="{FF2B5EF4-FFF2-40B4-BE49-F238E27FC236}">
                  <a16:creationId xmlns:a16="http://schemas.microsoft.com/office/drawing/2014/main" id="{0859EF6B-0E09-DE0F-DF7A-BB02E5D9AC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82109" y="5561370"/>
              <a:ext cx="2461140" cy="2232295"/>
            </a:xfrm>
            <a:prstGeom prst="rect">
              <a:avLst/>
            </a:prstGeom>
          </p:spPr>
        </p:pic>
        <p:pic>
          <p:nvPicPr>
            <p:cNvPr id="271" name="图片 270">
              <a:extLst>
                <a:ext uri="{FF2B5EF4-FFF2-40B4-BE49-F238E27FC236}">
                  <a16:creationId xmlns:a16="http://schemas.microsoft.com/office/drawing/2014/main" id="{8B2C9C78-2A6A-4CDB-1395-32FC5A9DE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84351" y="3342151"/>
              <a:ext cx="3524959" cy="2229996"/>
            </a:xfrm>
            <a:prstGeom prst="rect">
              <a:avLst/>
            </a:prstGeom>
          </p:spPr>
        </p:pic>
        <p:pic>
          <p:nvPicPr>
            <p:cNvPr id="272" name="图片 271">
              <a:extLst>
                <a:ext uri="{FF2B5EF4-FFF2-40B4-BE49-F238E27FC236}">
                  <a16:creationId xmlns:a16="http://schemas.microsoft.com/office/drawing/2014/main" id="{8227FD9E-9024-6B86-63DE-C8DD3819E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20526" y="5574324"/>
              <a:ext cx="2543849" cy="2229997"/>
            </a:xfrm>
            <a:prstGeom prst="rect">
              <a:avLst/>
            </a:prstGeom>
          </p:spPr>
        </p:pic>
        <p:sp>
          <p:nvSpPr>
            <p:cNvPr id="273" name="文本框 272">
              <a:extLst>
                <a:ext uri="{FF2B5EF4-FFF2-40B4-BE49-F238E27FC236}">
                  <a16:creationId xmlns:a16="http://schemas.microsoft.com/office/drawing/2014/main" id="{6F02F7A2-2BEA-AFA4-69FB-E70F547AD483}"/>
                </a:ext>
              </a:extLst>
            </p:cNvPr>
            <p:cNvSpPr txBox="1"/>
            <p:nvPr/>
          </p:nvSpPr>
          <p:spPr>
            <a:xfrm>
              <a:off x="787316" y="390673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4" name="文本框 273">
              <a:extLst>
                <a:ext uri="{FF2B5EF4-FFF2-40B4-BE49-F238E27FC236}">
                  <a16:creationId xmlns:a16="http://schemas.microsoft.com/office/drawing/2014/main" id="{991C0A14-F7DD-EC8D-CA28-CE178F3876CE}"/>
                </a:ext>
              </a:extLst>
            </p:cNvPr>
            <p:cNvSpPr txBox="1"/>
            <p:nvPr/>
          </p:nvSpPr>
          <p:spPr>
            <a:xfrm>
              <a:off x="5945678" y="361172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5" name="文本框 274">
              <a:extLst>
                <a:ext uri="{FF2B5EF4-FFF2-40B4-BE49-F238E27FC236}">
                  <a16:creationId xmlns:a16="http://schemas.microsoft.com/office/drawing/2014/main" id="{7C1B9044-204C-0FF3-1C6C-043F41B0DD12}"/>
                </a:ext>
              </a:extLst>
            </p:cNvPr>
            <p:cNvSpPr txBox="1"/>
            <p:nvPr/>
          </p:nvSpPr>
          <p:spPr>
            <a:xfrm>
              <a:off x="5919830" y="3643953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" name="文本框 275">
              <a:extLst>
                <a:ext uri="{FF2B5EF4-FFF2-40B4-BE49-F238E27FC236}">
                  <a16:creationId xmlns:a16="http://schemas.microsoft.com/office/drawing/2014/main" id="{FFF0CE75-3AFC-2843-F5F4-505241CDEE07}"/>
                </a:ext>
              </a:extLst>
            </p:cNvPr>
            <p:cNvSpPr txBox="1"/>
            <p:nvPr/>
          </p:nvSpPr>
          <p:spPr>
            <a:xfrm>
              <a:off x="810798" y="3367901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7" name="文本框 276">
              <a:extLst>
                <a:ext uri="{FF2B5EF4-FFF2-40B4-BE49-F238E27FC236}">
                  <a16:creationId xmlns:a16="http://schemas.microsoft.com/office/drawing/2014/main" id="{A5496F85-9002-06FE-29D1-81C4F898DCE3}"/>
                </a:ext>
              </a:extLst>
            </p:cNvPr>
            <p:cNvSpPr txBox="1"/>
            <p:nvPr/>
          </p:nvSpPr>
          <p:spPr>
            <a:xfrm>
              <a:off x="10961993" y="373371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E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8" name="文本框 277">
              <a:extLst>
                <a:ext uri="{FF2B5EF4-FFF2-40B4-BE49-F238E27FC236}">
                  <a16:creationId xmlns:a16="http://schemas.microsoft.com/office/drawing/2014/main" id="{BB93AE8B-55E7-BB0F-25DA-E9F54092E529}"/>
                </a:ext>
              </a:extLst>
            </p:cNvPr>
            <p:cNvSpPr txBox="1"/>
            <p:nvPr/>
          </p:nvSpPr>
          <p:spPr>
            <a:xfrm>
              <a:off x="10923945" y="3011655"/>
              <a:ext cx="255269" cy="63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altLang="zh-CN" sz="1333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endParaRPr lang="zh-CN" altLang="en-US" sz="1333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9" name="文本框 278">
              <a:extLst>
                <a:ext uri="{FF2B5EF4-FFF2-40B4-BE49-F238E27FC236}">
                  <a16:creationId xmlns:a16="http://schemas.microsoft.com/office/drawing/2014/main" id="{A1334B8C-5832-79CC-7BF8-5684D7F4AEA3}"/>
                </a:ext>
              </a:extLst>
            </p:cNvPr>
            <p:cNvSpPr txBox="1"/>
            <p:nvPr/>
          </p:nvSpPr>
          <p:spPr>
            <a:xfrm>
              <a:off x="484962" y="996314"/>
              <a:ext cx="1024189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0" name="文本框 279">
              <a:extLst>
                <a:ext uri="{FF2B5EF4-FFF2-40B4-BE49-F238E27FC236}">
                  <a16:creationId xmlns:a16="http://schemas.microsoft.com/office/drawing/2014/main" id="{38BC75B3-9EAE-78E7-92BD-5AC9C026FAF4}"/>
                </a:ext>
              </a:extLst>
            </p:cNvPr>
            <p:cNvSpPr txBox="1"/>
            <p:nvPr/>
          </p:nvSpPr>
          <p:spPr>
            <a:xfrm>
              <a:off x="4224041" y="1185524"/>
              <a:ext cx="1486100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1" name="文本框 280">
              <a:extLst>
                <a:ext uri="{FF2B5EF4-FFF2-40B4-BE49-F238E27FC236}">
                  <a16:creationId xmlns:a16="http://schemas.microsoft.com/office/drawing/2014/main" id="{9ABC5AC6-109D-0F7D-1A68-181FEBFECD6D}"/>
                </a:ext>
              </a:extLst>
            </p:cNvPr>
            <p:cNvSpPr txBox="1"/>
            <p:nvPr/>
          </p:nvSpPr>
          <p:spPr>
            <a:xfrm>
              <a:off x="740777" y="3907464"/>
              <a:ext cx="901566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2" name="文本框 281">
              <a:extLst>
                <a:ext uri="{FF2B5EF4-FFF2-40B4-BE49-F238E27FC236}">
                  <a16:creationId xmlns:a16="http://schemas.microsoft.com/office/drawing/2014/main" id="{691FB92C-25F1-30FC-B3F8-8EB133CD5A6D}"/>
                </a:ext>
              </a:extLst>
            </p:cNvPr>
            <p:cNvSpPr txBox="1"/>
            <p:nvPr/>
          </p:nvSpPr>
          <p:spPr>
            <a:xfrm>
              <a:off x="2777320" y="3848156"/>
              <a:ext cx="798246" cy="547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067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zh-CN" altLang="en-US" sz="1067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3" name="文本框 282">
              <a:extLst>
                <a:ext uri="{FF2B5EF4-FFF2-40B4-BE49-F238E27FC236}">
                  <a16:creationId xmlns:a16="http://schemas.microsoft.com/office/drawing/2014/main" id="{B60EF94B-8DEB-BBE0-5607-D677249C4E75}"/>
                </a:ext>
              </a:extLst>
            </p:cNvPr>
            <p:cNvSpPr txBox="1"/>
            <p:nvPr/>
          </p:nvSpPr>
          <p:spPr>
            <a:xfrm>
              <a:off x="722657" y="6287308"/>
              <a:ext cx="914622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4" name="文本框 283">
              <a:extLst>
                <a:ext uri="{FF2B5EF4-FFF2-40B4-BE49-F238E27FC236}">
                  <a16:creationId xmlns:a16="http://schemas.microsoft.com/office/drawing/2014/main" id="{AC0C9113-1544-9B7C-30D9-EA197FBBCE7F}"/>
                </a:ext>
              </a:extLst>
            </p:cNvPr>
            <p:cNvSpPr txBox="1"/>
            <p:nvPr/>
          </p:nvSpPr>
          <p:spPr>
            <a:xfrm>
              <a:off x="2754130" y="4859846"/>
              <a:ext cx="534847" cy="1247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067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(d)</a:t>
              </a:r>
              <a:endParaRPr lang="zh-CN" altLang="en-US" sz="1067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5" name="文本框 284">
              <a:extLst>
                <a:ext uri="{FF2B5EF4-FFF2-40B4-BE49-F238E27FC236}">
                  <a16:creationId xmlns:a16="http://schemas.microsoft.com/office/drawing/2014/main" id="{BE0F9A12-E455-4AAD-FC3B-8BBD46A7480B}"/>
                </a:ext>
              </a:extLst>
            </p:cNvPr>
            <p:cNvSpPr txBox="1"/>
            <p:nvPr/>
          </p:nvSpPr>
          <p:spPr>
            <a:xfrm>
              <a:off x="2770806" y="6296296"/>
              <a:ext cx="534847" cy="897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067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(e)</a:t>
              </a:r>
              <a:endParaRPr lang="zh-CN" altLang="en-US" sz="1067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6" name="文本框 285">
              <a:extLst>
                <a:ext uri="{FF2B5EF4-FFF2-40B4-BE49-F238E27FC236}">
                  <a16:creationId xmlns:a16="http://schemas.microsoft.com/office/drawing/2014/main" id="{32DC7A2D-3826-B93E-B5A0-21BEC2006EB9}"/>
                </a:ext>
              </a:extLst>
            </p:cNvPr>
            <p:cNvSpPr txBox="1"/>
            <p:nvPr/>
          </p:nvSpPr>
          <p:spPr>
            <a:xfrm>
              <a:off x="7126064" y="426032"/>
              <a:ext cx="922921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7" name="文本框 286">
              <a:extLst>
                <a:ext uri="{FF2B5EF4-FFF2-40B4-BE49-F238E27FC236}">
                  <a16:creationId xmlns:a16="http://schemas.microsoft.com/office/drawing/2014/main" id="{A2FC722D-19E0-C838-2A64-55800F0FCD7E}"/>
                </a:ext>
              </a:extLst>
            </p:cNvPr>
            <p:cNvSpPr txBox="1"/>
            <p:nvPr/>
          </p:nvSpPr>
          <p:spPr>
            <a:xfrm>
              <a:off x="8023328" y="426032"/>
              <a:ext cx="976728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8" name="文本框 287">
              <a:extLst>
                <a:ext uri="{FF2B5EF4-FFF2-40B4-BE49-F238E27FC236}">
                  <a16:creationId xmlns:a16="http://schemas.microsoft.com/office/drawing/2014/main" id="{773FD7D3-F3B0-EC9A-1F97-3A17B2686E85}"/>
                </a:ext>
              </a:extLst>
            </p:cNvPr>
            <p:cNvSpPr txBox="1"/>
            <p:nvPr/>
          </p:nvSpPr>
          <p:spPr>
            <a:xfrm>
              <a:off x="8155216" y="2490436"/>
              <a:ext cx="534847" cy="1378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9" name="文本框 288">
              <a:extLst>
                <a:ext uri="{FF2B5EF4-FFF2-40B4-BE49-F238E27FC236}">
                  <a16:creationId xmlns:a16="http://schemas.microsoft.com/office/drawing/2014/main" id="{534DF01F-A766-1BA8-DB8C-37AF6A7E4A55}"/>
                </a:ext>
              </a:extLst>
            </p:cNvPr>
            <p:cNvSpPr txBox="1"/>
            <p:nvPr/>
          </p:nvSpPr>
          <p:spPr>
            <a:xfrm>
              <a:off x="7148661" y="3635848"/>
              <a:ext cx="881221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0" name="文本框 289">
              <a:extLst>
                <a:ext uri="{FF2B5EF4-FFF2-40B4-BE49-F238E27FC236}">
                  <a16:creationId xmlns:a16="http://schemas.microsoft.com/office/drawing/2014/main" id="{B31ADEC3-AD08-5CA5-BA7D-D5BD22963F6F}"/>
                </a:ext>
              </a:extLst>
            </p:cNvPr>
            <p:cNvSpPr txBox="1"/>
            <p:nvPr/>
          </p:nvSpPr>
          <p:spPr>
            <a:xfrm>
              <a:off x="7267797" y="7377273"/>
              <a:ext cx="968558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1" name="文本框 290">
              <a:extLst>
                <a:ext uri="{FF2B5EF4-FFF2-40B4-BE49-F238E27FC236}">
                  <a16:creationId xmlns:a16="http://schemas.microsoft.com/office/drawing/2014/main" id="{A3521268-822E-1325-589C-86439BAAB733}"/>
                </a:ext>
              </a:extLst>
            </p:cNvPr>
            <p:cNvSpPr txBox="1"/>
            <p:nvPr/>
          </p:nvSpPr>
          <p:spPr>
            <a:xfrm>
              <a:off x="7868663" y="3654985"/>
              <a:ext cx="890918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2" name="文本框 291">
              <a:extLst>
                <a:ext uri="{FF2B5EF4-FFF2-40B4-BE49-F238E27FC236}">
                  <a16:creationId xmlns:a16="http://schemas.microsoft.com/office/drawing/2014/main" id="{F0312795-E20D-9193-E21C-AD64FD2C722A}"/>
                </a:ext>
              </a:extLst>
            </p:cNvPr>
            <p:cNvSpPr txBox="1"/>
            <p:nvPr/>
          </p:nvSpPr>
          <p:spPr>
            <a:xfrm>
              <a:off x="7868936" y="6368203"/>
              <a:ext cx="865230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(d)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3" name="文本框 292">
              <a:extLst>
                <a:ext uri="{FF2B5EF4-FFF2-40B4-BE49-F238E27FC236}">
                  <a16:creationId xmlns:a16="http://schemas.microsoft.com/office/drawing/2014/main" id="{2ADEC55F-F670-5A4A-77EF-971CAD803A44}"/>
                </a:ext>
              </a:extLst>
            </p:cNvPr>
            <p:cNvSpPr txBox="1"/>
            <p:nvPr/>
          </p:nvSpPr>
          <p:spPr>
            <a:xfrm>
              <a:off x="10891407" y="824685"/>
              <a:ext cx="933112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4" name="文本框 293">
              <a:extLst>
                <a:ext uri="{FF2B5EF4-FFF2-40B4-BE49-F238E27FC236}">
                  <a16:creationId xmlns:a16="http://schemas.microsoft.com/office/drawing/2014/main" id="{C67296F2-ACB1-741C-8A19-442A51703CA3}"/>
                </a:ext>
              </a:extLst>
            </p:cNvPr>
            <p:cNvSpPr txBox="1"/>
            <p:nvPr/>
          </p:nvSpPr>
          <p:spPr>
            <a:xfrm>
              <a:off x="12999584" y="824683"/>
              <a:ext cx="889459" cy="5908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5" name="文本框 294">
              <a:extLst>
                <a:ext uri="{FF2B5EF4-FFF2-40B4-BE49-F238E27FC236}">
                  <a16:creationId xmlns:a16="http://schemas.microsoft.com/office/drawing/2014/main" id="{694C95E3-03F0-1E44-479A-90917AD934CF}"/>
                </a:ext>
              </a:extLst>
            </p:cNvPr>
            <p:cNvSpPr txBox="1"/>
            <p:nvPr/>
          </p:nvSpPr>
          <p:spPr>
            <a:xfrm>
              <a:off x="14706262" y="839578"/>
              <a:ext cx="816741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6" name="文本框 295">
              <a:extLst>
                <a:ext uri="{FF2B5EF4-FFF2-40B4-BE49-F238E27FC236}">
                  <a16:creationId xmlns:a16="http://schemas.microsoft.com/office/drawing/2014/main" id="{889C170E-C816-E3C1-7F13-666368AA0746}"/>
                </a:ext>
              </a:extLst>
            </p:cNvPr>
            <p:cNvSpPr txBox="1"/>
            <p:nvPr/>
          </p:nvSpPr>
          <p:spPr>
            <a:xfrm>
              <a:off x="10935261" y="3617325"/>
              <a:ext cx="889258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7" name="文本框 296">
              <a:extLst>
                <a:ext uri="{FF2B5EF4-FFF2-40B4-BE49-F238E27FC236}">
                  <a16:creationId xmlns:a16="http://schemas.microsoft.com/office/drawing/2014/main" id="{904E3D22-868F-C52C-4CB9-0256390359FD}"/>
                </a:ext>
              </a:extLst>
            </p:cNvPr>
            <p:cNvSpPr txBox="1"/>
            <p:nvPr/>
          </p:nvSpPr>
          <p:spPr>
            <a:xfrm>
              <a:off x="10924777" y="5070377"/>
              <a:ext cx="874688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8" name="文本框 297">
              <a:extLst>
                <a:ext uri="{FF2B5EF4-FFF2-40B4-BE49-F238E27FC236}">
                  <a16:creationId xmlns:a16="http://schemas.microsoft.com/office/drawing/2014/main" id="{79F4C1DD-C3EE-F447-DCFE-090C4A318E1E}"/>
                </a:ext>
              </a:extLst>
            </p:cNvPr>
            <p:cNvSpPr txBox="1"/>
            <p:nvPr/>
          </p:nvSpPr>
          <p:spPr>
            <a:xfrm>
              <a:off x="16591219" y="3480851"/>
              <a:ext cx="819403" cy="5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9" name="文本框 298">
              <a:extLst>
                <a:ext uri="{FF2B5EF4-FFF2-40B4-BE49-F238E27FC236}">
                  <a16:creationId xmlns:a16="http://schemas.microsoft.com/office/drawing/2014/main" id="{4FC9A334-F2FE-333A-BD0A-F3C8ED6C6CC1}"/>
                </a:ext>
              </a:extLst>
            </p:cNvPr>
            <p:cNvSpPr txBox="1"/>
            <p:nvPr/>
          </p:nvSpPr>
          <p:spPr>
            <a:xfrm>
              <a:off x="16608991" y="5511204"/>
              <a:ext cx="534847" cy="1378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1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(d)</a:t>
              </a:r>
              <a:endParaRPr lang="zh-CN" altLang="en-US" sz="1200" b="1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0" name="矩形 299">
              <a:extLst>
                <a:ext uri="{FF2B5EF4-FFF2-40B4-BE49-F238E27FC236}">
                  <a16:creationId xmlns:a16="http://schemas.microsoft.com/office/drawing/2014/main" id="{CCA29CF2-EBCF-B10E-3DF8-FAC87730CA31}"/>
                </a:ext>
              </a:extLst>
            </p:cNvPr>
            <p:cNvSpPr/>
            <p:nvPr/>
          </p:nvSpPr>
          <p:spPr>
            <a:xfrm>
              <a:off x="675855" y="454070"/>
              <a:ext cx="16672938" cy="7480255"/>
            </a:xfrm>
            <a:prstGeom prst="rect">
              <a:avLst/>
            </a:prstGeom>
            <a:noFill/>
            <a:ln w="762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667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301" name="直接连接符 300">
              <a:extLst>
                <a:ext uri="{FF2B5EF4-FFF2-40B4-BE49-F238E27FC236}">
                  <a16:creationId xmlns:a16="http://schemas.microsoft.com/office/drawing/2014/main" id="{C906E255-2128-7F84-4AE0-4C927B58D130}"/>
                </a:ext>
              </a:extLst>
            </p:cNvPr>
            <p:cNvCxnSpPr>
              <a:cxnSpLocks/>
            </p:cNvCxnSpPr>
            <p:nvPr/>
          </p:nvCxnSpPr>
          <p:spPr>
            <a:xfrm>
              <a:off x="5890622" y="454070"/>
              <a:ext cx="0" cy="7480255"/>
            </a:xfrm>
            <a:prstGeom prst="line">
              <a:avLst/>
            </a:prstGeom>
            <a:ln w="762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2" name="直接连接符 301">
              <a:extLst>
                <a:ext uri="{FF2B5EF4-FFF2-40B4-BE49-F238E27FC236}">
                  <a16:creationId xmlns:a16="http://schemas.microsoft.com/office/drawing/2014/main" id="{E2AFA232-8066-17B0-8DF3-0740DA0D9A90}"/>
                </a:ext>
              </a:extLst>
            </p:cNvPr>
            <p:cNvCxnSpPr>
              <a:cxnSpLocks/>
            </p:cNvCxnSpPr>
            <p:nvPr/>
          </p:nvCxnSpPr>
          <p:spPr>
            <a:xfrm>
              <a:off x="10843622" y="454070"/>
              <a:ext cx="0" cy="7480255"/>
            </a:xfrm>
            <a:prstGeom prst="line">
              <a:avLst/>
            </a:prstGeom>
            <a:ln w="762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3" name="直接连接符 302">
              <a:extLst>
                <a:ext uri="{FF2B5EF4-FFF2-40B4-BE49-F238E27FC236}">
                  <a16:creationId xmlns:a16="http://schemas.microsoft.com/office/drawing/2014/main" id="{FCB10EE3-9F59-BCEA-6CDD-1B13028FA1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5855" y="3526841"/>
              <a:ext cx="5214767" cy="0"/>
            </a:xfrm>
            <a:prstGeom prst="line">
              <a:avLst/>
            </a:prstGeom>
            <a:ln w="762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直接连接符 303">
              <a:extLst>
                <a:ext uri="{FF2B5EF4-FFF2-40B4-BE49-F238E27FC236}">
                  <a16:creationId xmlns:a16="http://schemas.microsoft.com/office/drawing/2014/main" id="{CB85A544-2F44-2409-EE90-0B03B38A06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90622" y="3790042"/>
              <a:ext cx="4953000" cy="0"/>
            </a:xfrm>
            <a:prstGeom prst="line">
              <a:avLst/>
            </a:prstGeom>
            <a:ln w="762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直接连接符 304">
              <a:extLst>
                <a:ext uri="{FF2B5EF4-FFF2-40B4-BE49-F238E27FC236}">
                  <a16:creationId xmlns:a16="http://schemas.microsoft.com/office/drawing/2014/main" id="{24AFC6FE-0AE5-4F02-42AE-31C8D4FE5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43622" y="3129047"/>
              <a:ext cx="6505170" cy="0"/>
            </a:xfrm>
            <a:prstGeom prst="line">
              <a:avLst/>
            </a:prstGeom>
            <a:ln w="7620"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28" name="图片 327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7" y="1838824"/>
            <a:ext cx="4107349" cy="3564192"/>
          </a:xfrm>
          <a:prstGeom prst="rect">
            <a:avLst/>
          </a:prstGeom>
        </p:spPr>
      </p:pic>
      <p:sp>
        <p:nvSpPr>
          <p:cNvPr id="329" name="矩形 328"/>
          <p:cNvSpPr/>
          <p:nvPr/>
        </p:nvSpPr>
        <p:spPr>
          <a:xfrm rot="960000">
            <a:off x="11401324" y="3109660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200" b="1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金属球</a:t>
            </a:r>
            <a:endParaRPr lang="zh-CN" altLang="en-US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143" y="6657393"/>
            <a:ext cx="201689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zh-CN" altLang="en-US" sz="1067" dirty="0">
                <a:solidFill>
                  <a:prstClr val="whit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https://www.meipian.cn/38vrsz7t</a:t>
            </a:r>
          </a:p>
        </p:txBody>
      </p:sp>
      <p:sp>
        <p:nvSpPr>
          <p:cNvPr id="104" name="矩形 103"/>
          <p:cNvSpPr/>
          <p:nvPr/>
        </p:nvSpPr>
        <p:spPr>
          <a:xfrm>
            <a:off x="450500" y="980178"/>
            <a:ext cx="111175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</a:t>
            </a: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sz="20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形变因素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作为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手术规划的重要变量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000" b="1" u="sng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提升微波消融结果的可</a:t>
            </a:r>
            <a:r>
              <a:rPr lang="zh-CN" altLang="en-US" sz="2000" b="1" u="sng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预测性</a:t>
            </a:r>
            <a:endParaRPr lang="en-US" altLang="zh-CN" sz="2000" b="1" u="sng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altLang="zh-CN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zh-CN" altLang="en-US" sz="20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</a:t>
            </a: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sz="20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89424" y="1495253"/>
            <a:ext cx="7972754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深入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理解封闭体内消融热场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及其引起的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组织形变随时间的演变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过程，</a:t>
            </a:r>
            <a:r>
              <a:rPr lang="zh-CN" altLang="en-US" sz="20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归纳形变规律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，开发高效的</a:t>
            </a:r>
            <a:r>
              <a:rPr lang="zh-CN" altLang="en-US" sz="20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形变预测算法</a:t>
            </a:r>
          </a:p>
        </p:txBody>
      </p:sp>
      <p:sp>
        <p:nvSpPr>
          <p:cNvPr id="117" name="右箭头 116"/>
          <p:cNvSpPr/>
          <p:nvPr/>
        </p:nvSpPr>
        <p:spPr>
          <a:xfrm rot="5400000">
            <a:off x="8973136" y="4305864"/>
            <a:ext cx="2880176" cy="552003"/>
          </a:xfrm>
          <a:prstGeom prst="rightArrow">
            <a:avLst>
              <a:gd name="adj1" fmla="val 50000"/>
              <a:gd name="adj2" fmla="val 7154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 rot="5400000">
            <a:off x="9402757" y="4312747"/>
            <a:ext cx="2020934" cy="22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297" y="3141777"/>
            <a:ext cx="8600012" cy="2880176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329297" y="2589774"/>
            <a:ext cx="8600012" cy="552003"/>
            <a:chOff x="1709255" y="2623564"/>
            <a:chExt cx="8600012" cy="552003"/>
          </a:xfrm>
        </p:grpSpPr>
        <p:sp>
          <p:nvSpPr>
            <p:cNvPr id="8" name="右箭头 7"/>
            <p:cNvSpPr/>
            <p:nvPr/>
          </p:nvSpPr>
          <p:spPr>
            <a:xfrm>
              <a:off x="1709255" y="2623564"/>
              <a:ext cx="8600012" cy="552003"/>
            </a:xfrm>
            <a:prstGeom prst="rightArrow">
              <a:avLst>
                <a:gd name="adj1" fmla="val 50000"/>
                <a:gd name="adj2" fmla="val 715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029043" y="2787422"/>
              <a:ext cx="7615290" cy="224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离</a:t>
              </a:r>
              <a:r>
                <a:rPr lang="zh-CN" altLang="en-US" sz="1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体数据 → 建立形变规律</a:t>
              </a:r>
              <a:endPara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29297" y="6024839"/>
            <a:ext cx="8600012" cy="552003"/>
            <a:chOff x="1861655" y="2775964"/>
            <a:chExt cx="8600012" cy="552003"/>
          </a:xfrm>
        </p:grpSpPr>
        <p:sp>
          <p:nvSpPr>
            <p:cNvPr id="110" name="右箭头 109"/>
            <p:cNvSpPr/>
            <p:nvPr/>
          </p:nvSpPr>
          <p:spPr>
            <a:xfrm>
              <a:off x="1861655" y="2775964"/>
              <a:ext cx="8600012" cy="552003"/>
            </a:xfrm>
            <a:prstGeom prst="rightArrow">
              <a:avLst>
                <a:gd name="adj1" fmla="val 50000"/>
                <a:gd name="adj2" fmla="val 715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2181443" y="2939822"/>
              <a:ext cx="7615290" cy="224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数值仿真 → 热场分布 </a:t>
              </a:r>
              <a:r>
                <a:rPr lang="en-US" altLang="zh-CN" sz="1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 </a:t>
              </a:r>
              <a:r>
                <a:rPr lang="zh-CN" altLang="en-US" sz="1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形变计算</a:t>
              </a:r>
              <a:endPara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0222724" y="4077383"/>
            <a:ext cx="190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验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证  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789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0500" y="936099"/>
            <a:ext cx="421504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离体实验用于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形变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观测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00" y="1385714"/>
            <a:ext cx="11165841" cy="342104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817" y="4897360"/>
            <a:ext cx="7787019" cy="171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0500" y="936099"/>
            <a:ext cx="5251560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仿真研究</a:t>
            </a:r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1 -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微波消融热场分布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7738" y="2333749"/>
            <a:ext cx="1994127" cy="3065487"/>
            <a:chOff x="-189513" y="1684434"/>
            <a:chExt cx="1495595" cy="2299115"/>
          </a:xfrm>
        </p:grpSpPr>
        <p:pic>
          <p:nvPicPr>
            <p:cNvPr id="21" name="Picture 4" descr="https://ylqx.qgyyzs.net/upload/2021-12/2021121172711825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7798334">
              <a:off x="-711202" y="2206123"/>
              <a:ext cx="2202688" cy="1159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4DCBD6A9-35DB-7069-0214-2525996C5B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8262" l="9249" r="89595">
                          <a14:foregroundMark x1="43064" y1="59469" x2="43064" y2="59469"/>
                          <a14:foregroundMark x1="56069" y1="58829" x2="56069" y2="58829"/>
                          <a14:foregroundMark x1="53757" y1="94511" x2="53757" y2="94511"/>
                          <a14:foregroundMark x1="53179" y1="98353" x2="53179" y2="98353"/>
                          <a14:foregroundMark x1="41908" y1="72461" x2="41908" y2="72461"/>
                          <a14:foregroundMark x1="52023" y1="7136" x2="52023" y2="7136"/>
                          <a14:foregroundMark x1="41908" y1="79506" x2="41908" y2="79506"/>
                          <a14:foregroundMark x1="59538" y1="78957" x2="59538" y2="789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0000">
              <a:off x="635542" y="1871560"/>
              <a:ext cx="670540" cy="2111989"/>
            </a:xfrm>
            <a:prstGeom prst="roundRect">
              <a:avLst/>
            </a:prstGeom>
            <a:ln w="19050">
              <a:noFill/>
              <a:prstDash val="dash"/>
            </a:ln>
          </p:spPr>
        </p:pic>
        <p:sp>
          <p:nvSpPr>
            <p:cNvPr id="23" name="矩形 22"/>
            <p:cNvSpPr/>
            <p:nvPr/>
          </p:nvSpPr>
          <p:spPr>
            <a:xfrm>
              <a:off x="237249" y="3219822"/>
              <a:ext cx="302303" cy="72008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50099" y="1722338"/>
            <a:ext cx="1888032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067" b="1" dirty="0" smtClean="0">
                <a:solidFill>
                  <a:srgbClr val="19151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Ablation Needle</a:t>
            </a:r>
          </a:p>
          <a:p>
            <a:pPr algn="ctr" defTabSz="1219170"/>
            <a:r>
              <a:rPr lang="en-US" altLang="zh-CN" sz="1067" b="1" dirty="0" smtClean="0">
                <a:solidFill>
                  <a:srgbClr val="19151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Internal Structure (CT Scan)</a:t>
            </a:r>
            <a:endParaRPr lang="zh-CN" altLang="en-US" sz="1067" b="1" dirty="0">
              <a:solidFill>
                <a:srgbClr val="191516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1099824" y="2568506"/>
            <a:ext cx="422232" cy="18124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22" idx="2"/>
          </p:cNvCxnSpPr>
          <p:nvPr/>
        </p:nvCxnSpPr>
        <p:spPr>
          <a:xfrm>
            <a:off x="1099824" y="5341039"/>
            <a:ext cx="525875" cy="573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50099" y="1686471"/>
            <a:ext cx="1888031" cy="3820800"/>
          </a:xfrm>
          <a:prstGeom prst="rect">
            <a:avLst/>
          </a:prstGeom>
          <a:noFill/>
          <a:ln w="19050">
            <a:solidFill>
              <a:srgbClr val="7E7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6754" y="5575426"/>
            <a:ext cx="2804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偶极水冷消融针</a:t>
            </a:r>
            <a:endParaRPr lang="en-US" altLang="zh-CN" sz="14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KY-2045B, </a:t>
            </a:r>
            <a:r>
              <a:rPr lang="en-US" altLang="zh-CN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Canyou</a:t>
            </a:r>
            <a:r>
              <a:rPr lang="en-US" altLang="zh-CN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Medical Inc.)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40684" y="5683496"/>
            <a:ext cx="18004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几何设计和边界设置</a:t>
            </a:r>
            <a:endParaRPr lang="zh-CN" altLang="en-US" sz="1400" b="1" dirty="0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849" y="1652871"/>
            <a:ext cx="9489257" cy="3888000"/>
          </a:xfrm>
          <a:prstGeom prst="rect">
            <a:avLst/>
          </a:prstGeom>
        </p:spPr>
      </p:pic>
      <p:sp>
        <p:nvSpPr>
          <p:cNvPr id="218" name="矩形 217"/>
          <p:cNvSpPr/>
          <p:nvPr/>
        </p:nvSpPr>
        <p:spPr>
          <a:xfrm>
            <a:off x="6741009" y="5683496"/>
            <a:ext cx="46730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场仿真结果验证方法：实体测量的尺寸比较，温度比较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3077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776381" y="1330477"/>
            <a:ext cx="10601864" cy="5243797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918487" y="1441751"/>
            <a:ext cx="4141666" cy="4666411"/>
            <a:chOff x="487187" y="1295109"/>
            <a:chExt cx="4141666" cy="4666411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187" y="1295109"/>
              <a:ext cx="4141666" cy="4389412"/>
            </a:xfrm>
            <a:prstGeom prst="rect">
              <a:avLst/>
            </a:prstGeom>
          </p:spPr>
        </p:pic>
        <p:sp>
          <p:nvSpPr>
            <p:cNvPr id="44" name="矩形 43"/>
            <p:cNvSpPr/>
            <p:nvPr/>
          </p:nvSpPr>
          <p:spPr>
            <a:xfrm>
              <a:off x="489318" y="5684521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电磁传导</a:t>
              </a:r>
              <a:endParaRPr lang="zh-CN" altLang="en-US" sz="1200" b="1" dirty="0"/>
            </a:p>
          </p:txBody>
        </p:sp>
      </p:grpSp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1 - 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微波消融热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场分布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38677" y="3183139"/>
            <a:ext cx="3904234" cy="1000665"/>
            <a:chOff x="724619" y="3019245"/>
            <a:chExt cx="3904234" cy="1000665"/>
          </a:xfrm>
        </p:grpSpPr>
        <p:sp>
          <p:nvSpPr>
            <p:cNvPr id="6" name="矩形 5"/>
            <p:cNvSpPr/>
            <p:nvPr/>
          </p:nvSpPr>
          <p:spPr>
            <a:xfrm>
              <a:off x="724619" y="3019245"/>
              <a:ext cx="1268083" cy="845389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230134" y="3571336"/>
              <a:ext cx="2398719" cy="448574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550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776381" y="1330477"/>
            <a:ext cx="10601864" cy="5243797"/>
          </a:xfrm>
          <a:prstGeom prst="rect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918487" y="1441751"/>
            <a:ext cx="7392675" cy="4943410"/>
            <a:chOff x="487187" y="1295109"/>
            <a:chExt cx="7392675" cy="494341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187" y="1295109"/>
              <a:ext cx="4141666" cy="438941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28281" y="1519338"/>
              <a:ext cx="4151581" cy="4409022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489318" y="5684521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电磁传导</a:t>
              </a:r>
              <a:endParaRPr lang="zh-CN" altLang="en-US" sz="1200" b="1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3728281" y="5961520"/>
              <a:ext cx="15100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生物传热 </a:t>
              </a:r>
              <a:r>
                <a:rPr lang="en-US" altLang="zh-CN" sz="12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 </a:t>
              </a:r>
              <a:r>
                <a:rPr lang="en-US" altLang="zh-CN" sz="1200" b="1" dirty="0" err="1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Pennes</a:t>
              </a:r>
              <a:endParaRPr lang="zh-CN" altLang="en-US" sz="1200" b="1" dirty="0"/>
            </a:p>
          </p:txBody>
        </p:sp>
      </p:grpSp>
      <p:sp>
        <p:nvSpPr>
          <p:cNvPr id="8" name="矩形 7"/>
          <p:cNvSpPr/>
          <p:nvPr/>
        </p:nvSpPr>
        <p:spPr>
          <a:xfrm>
            <a:off x="450500" y="936099"/>
            <a:ext cx="6476511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n-US" altLang="zh-CN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2) 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仿真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研究</a:t>
            </a:r>
            <a:r>
              <a:rPr lang="en-US" altLang="zh-CN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1 - </a:t>
            </a:r>
            <a:r>
              <a:rPr lang="zh-CN" altLang="en-US" sz="1733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微波消融热</a:t>
            </a:r>
            <a:r>
              <a:rPr lang="zh-CN" altLang="en-US" sz="1733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场分布</a:t>
            </a:r>
            <a:endParaRPr lang="zh-CN" altLang="en-US" sz="1733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500" y="173762"/>
            <a:ext cx="7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7526" y="426049"/>
            <a:ext cx="703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</a:t>
            </a:r>
            <a:r>
              <a:rPr lang="zh-CN" altLang="en-US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灯片编号占位符 10">
            <a:extLst>
              <a:ext uri="{FF2B5EF4-FFF2-40B4-BE49-F238E27FC236}">
                <a16:creationId xmlns:a16="http://schemas.microsoft.com/office/drawing/2014/main" id="{C3E83A1A-5EC5-435A-B834-D2D6F2040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6441678"/>
            <a:ext cx="20574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BEF87A-34E8-4FF3-A534-1B65915CD8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72399" y="3482301"/>
            <a:ext cx="3886939" cy="753263"/>
            <a:chOff x="3958345" y="3335658"/>
            <a:chExt cx="3886939" cy="753263"/>
          </a:xfrm>
        </p:grpSpPr>
        <p:sp>
          <p:nvSpPr>
            <p:cNvPr id="6" name="矩形 5"/>
            <p:cNvSpPr/>
            <p:nvPr/>
          </p:nvSpPr>
          <p:spPr>
            <a:xfrm>
              <a:off x="3958345" y="3335658"/>
              <a:ext cx="1268083" cy="753263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505284" y="3390182"/>
              <a:ext cx="2340000" cy="376798"/>
            </a:xfrm>
            <a:prstGeom prst="rect">
              <a:avLst/>
            </a:prstGeom>
            <a:noFill/>
            <a:ln w="19050">
              <a:solidFill>
                <a:srgbClr val="92308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05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30910214450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30910214450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53959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53959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5395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53959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60703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240421160703"/>
  <p:tag name="MH_LIBRARY" val="GRAPHIC"/>
  <p:tag name="MH_TYPE" val="Other"/>
  <p:tag name="MH_ORDER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锈迹纹理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7085</TotalTime>
  <Words>1419</Words>
  <Application>Microsoft Office PowerPoint</Application>
  <PresentationFormat>宽屏</PresentationFormat>
  <Paragraphs>281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等线</vt:lpstr>
      <vt:lpstr>等线 Light</vt:lpstr>
      <vt:lpstr>黑体</vt:lpstr>
      <vt:lpstr>华文楷体</vt:lpstr>
      <vt:lpstr>华文隶书</vt:lpstr>
      <vt:lpstr>华文行楷</vt:lpstr>
      <vt:lpstr>楷体_GB2312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Webdings</vt:lpstr>
      <vt:lpstr>Wingdings</vt:lpstr>
      <vt:lpstr>1_Office 主题​​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workstation</cp:lastModifiedBy>
  <cp:revision>135</cp:revision>
  <dcterms:created xsi:type="dcterms:W3CDTF">2024-02-12T14:03:51Z</dcterms:created>
  <dcterms:modified xsi:type="dcterms:W3CDTF">2024-10-09T12:05:26Z</dcterms:modified>
</cp:coreProperties>
</file>