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3"/>
  </p:notesMasterIdLst>
  <p:sldIdLst>
    <p:sldId id="288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AC"/>
    <a:srgbClr val="E1EAF1"/>
    <a:srgbClr val="DAE5EE"/>
    <a:srgbClr val="D5E1EB"/>
    <a:srgbClr val="D2E0EB"/>
    <a:srgbClr val="CDDCE8"/>
    <a:srgbClr val="CAD8E6"/>
    <a:srgbClr val="C2D3E3"/>
    <a:srgbClr val="B8CBDF"/>
    <a:srgbClr val="78A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1" autoAdjust="0"/>
    <p:restoredTop sz="96405" autoAdjust="0"/>
  </p:normalViewPr>
  <p:slideViewPr>
    <p:cSldViewPr snapToGrid="0">
      <p:cViewPr>
        <p:scale>
          <a:sx n="30" d="100"/>
          <a:sy n="30" d="100"/>
        </p:scale>
        <p:origin x="1830" y="-30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3" d="100"/>
          <a:sy n="103" d="100"/>
        </p:scale>
        <p:origin x="350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FD44B-3D92-4DA1-963F-3AC1E37877B5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4A54C-B7EC-4455-BC07-3E60C62A4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12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1pPr>
    <a:lvl2pPr marL="2194360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2pPr>
    <a:lvl3pPr marL="438871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3pPr>
    <a:lvl4pPr marL="658307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4pPr>
    <a:lvl5pPr marL="8777439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5pPr>
    <a:lvl6pPr marL="1097179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6pPr>
    <a:lvl7pPr marL="1316615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7pPr>
    <a:lvl8pPr marL="15360518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8pPr>
    <a:lvl9pPr marL="17554877" algn="l" defTabSz="4388719" rtl="0" eaLnBrk="1" latinLnBrk="0" hangingPunct="1">
      <a:defRPr sz="57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10">
            <a:extLst>
              <a:ext uri="{FF2B5EF4-FFF2-40B4-BE49-F238E27FC236}">
                <a16:creationId xmlns:a16="http://schemas.microsoft.com/office/drawing/2014/main" id="{1F35867E-CFD5-4350-8AC0-D91C81B78554}"/>
              </a:ext>
            </a:extLst>
          </p:cNvPr>
          <p:cNvSpPr/>
          <p:nvPr userDrawn="1"/>
        </p:nvSpPr>
        <p:spPr>
          <a:xfrm>
            <a:off x="1" y="1"/>
            <a:ext cx="32918400" cy="12291529"/>
          </a:xfrm>
          <a:prstGeom prst="rect">
            <a:avLst/>
          </a:prstGeom>
          <a:solidFill>
            <a:srgbClr val="E1EA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857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674256D9-FCC0-4B55-86D2-A64887390E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97441" y="1534000"/>
            <a:ext cx="17520673" cy="3907429"/>
          </a:xfrm>
        </p:spPr>
        <p:txBody>
          <a:bodyPr anchor="b">
            <a:normAutofit/>
          </a:bodyPr>
          <a:lstStyle>
            <a:lvl1pPr>
              <a:defRPr sz="90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海报标题（尽量简短，字号 </a:t>
            </a:r>
            <a:r>
              <a:rPr lang="en-US" altLang="zh-CN" noProof="0" dirty="0"/>
              <a:t>90 – 120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9" name="Inhaltsplatzhalter 11">
            <a:extLst>
              <a:ext uri="{FF2B5EF4-FFF2-40B4-BE49-F238E27FC236}">
                <a16:creationId xmlns:a16="http://schemas.microsoft.com/office/drawing/2014/main" id="{8483A2B3-B7B9-48C0-A5A7-3A80187EAE72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4197297" y="9998690"/>
            <a:ext cx="17520817" cy="19842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00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作者及共同作者，以及所属机构（字号 </a:t>
            </a:r>
            <a:r>
              <a:rPr lang="en-US" noProof="0" dirty="0"/>
              <a:t>30-40 </a:t>
            </a:r>
            <a:r>
              <a:rPr lang="en-US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10" name="Bildplatzhalter 13">
            <a:extLst>
              <a:ext uri="{FF2B5EF4-FFF2-40B4-BE49-F238E27FC236}">
                <a16:creationId xmlns:a16="http://schemas.microsoft.com/office/drawing/2014/main" id="{02D8F859-32C3-4905-B166-FF22C3631CD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13414251" cy="12175479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您的仿真结果图</a:t>
            </a:r>
            <a:br>
              <a:rPr lang="en-US" altLang="zh-CN" noProof="0" dirty="0"/>
            </a:br>
            <a:r>
              <a:rPr lang="zh-CN" altLang="en-US" noProof="0" dirty="0"/>
              <a:t>（在 </a:t>
            </a:r>
            <a:r>
              <a:rPr lang="en-US" altLang="zh-CN" noProof="0" dirty="0"/>
              <a:t>COMSOL </a:t>
            </a:r>
            <a:r>
              <a:rPr lang="zh-CN" altLang="en-US" noProof="0" dirty="0"/>
              <a:t>软件中使用图片快照功能导出图片。图片格式：</a:t>
            </a:r>
            <a:r>
              <a:rPr lang="en-US" altLang="zh-CN" noProof="0" dirty="0"/>
              <a:t>PNG</a:t>
            </a:r>
            <a:r>
              <a:rPr lang="zh-CN" altLang="en-US" noProof="0" dirty="0"/>
              <a:t>，图片背景：透明）</a:t>
            </a:r>
            <a:endParaRPr lang="en-US" altLang="zh-CN" noProof="0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3ED77E3-7509-4003-A80E-3F7C7DF2DD73}"/>
              </a:ext>
            </a:extLst>
          </p:cNvPr>
          <p:cNvSpPr/>
          <p:nvPr userDrawn="1"/>
        </p:nvSpPr>
        <p:spPr>
          <a:xfrm>
            <a:off x="8588827" y="42714590"/>
            <a:ext cx="15764828" cy="7234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Excerpt from the Proceedings of the COMSOL Conference 2024 </a:t>
            </a:r>
            <a:r>
              <a:rPr lang="en-US" altLang="zh-CN" sz="4101" noProof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Shanghai</a:t>
            </a:r>
            <a:endParaRPr lang="en-US" sz="4101" noProof="0" dirty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platzhalter 34">
            <a:extLst>
              <a:ext uri="{FF2B5EF4-FFF2-40B4-BE49-F238E27FC236}">
                <a16:creationId xmlns:a16="http://schemas.microsoft.com/office/drawing/2014/main" id="{531D1A86-CE8F-414A-97E9-85E1D3C6E6B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5655929" y="21687824"/>
            <a:ext cx="16062185" cy="685670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在此处介绍您使用的研究方法。</a:t>
            </a:r>
            <a:endParaRPr lang="en-US" noProof="0" dirty="0"/>
          </a:p>
        </p:txBody>
      </p:sp>
      <p:sp>
        <p:nvSpPr>
          <p:cNvPr id="43" name="Textplatzhalter 34">
            <a:extLst>
              <a:ext uri="{FF2B5EF4-FFF2-40B4-BE49-F238E27FC236}">
                <a16:creationId xmlns:a16="http://schemas.microsoft.com/office/drawing/2014/main" id="{2648CB1B-F9E8-4C08-931E-77382FA4639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96912" y="39623894"/>
            <a:ext cx="15220541" cy="2315228"/>
          </a:xfr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在此处添加参考文献。</a:t>
            </a:r>
            <a:endParaRPr lang="en-US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3FE651-3561-EEA9-C18E-2B30D856D7BF}"/>
              </a:ext>
            </a:extLst>
          </p:cNvPr>
          <p:cNvSpPr txBox="1"/>
          <p:nvPr userDrawn="1"/>
        </p:nvSpPr>
        <p:spPr>
          <a:xfrm>
            <a:off x="1196912" y="38648293"/>
            <a:ext cx="15919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参考文献</a:t>
            </a:r>
            <a:endParaRPr lang="en-US" sz="5400" b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Inhaltsplatzhalter 11">
            <a:extLst>
              <a:ext uri="{FF2B5EF4-FFF2-40B4-BE49-F238E27FC236}">
                <a16:creationId xmlns:a16="http://schemas.microsoft.com/office/drawing/2014/main" id="{0FEE9028-BCA7-7F80-4BFC-2011458FF56E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14197413" y="5683427"/>
            <a:ext cx="17520817" cy="418036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6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zh-CN" altLang="en-US" noProof="0" dirty="0"/>
              <a:t>关于研究项目的简短介绍（字号 </a:t>
            </a:r>
            <a:r>
              <a:rPr lang="en-US" altLang="zh-CN" noProof="0" dirty="0"/>
              <a:t>50-60 </a:t>
            </a:r>
            <a:r>
              <a:rPr lang="en-US" altLang="zh-CN" noProof="0" dirty="0" err="1"/>
              <a:t>pt</a:t>
            </a:r>
            <a:r>
              <a:rPr lang="zh-CN" altLang="en-US" noProof="0" dirty="0"/>
              <a:t>）</a:t>
            </a:r>
            <a:endParaRPr lang="en-US" noProof="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743DB6-C16F-C753-AC51-125C969FB452}"/>
              </a:ext>
            </a:extLst>
          </p:cNvPr>
          <p:cNvSpPr/>
          <p:nvPr userDrawn="1"/>
        </p:nvSpPr>
        <p:spPr>
          <a:xfrm>
            <a:off x="1196912" y="13272655"/>
            <a:ext cx="30521202" cy="67717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57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67C022-7BFE-F380-A829-75B3520A5EBC}"/>
              </a:ext>
            </a:extLst>
          </p:cNvPr>
          <p:cNvCxnSpPr>
            <a:cxnSpLocks/>
          </p:cNvCxnSpPr>
          <p:nvPr userDrawn="1"/>
        </p:nvCxnSpPr>
        <p:spPr>
          <a:xfrm>
            <a:off x="1196912" y="28951151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D6FE83-2FB2-B157-1E50-589737C01B62}"/>
              </a:ext>
            </a:extLst>
          </p:cNvPr>
          <p:cNvCxnSpPr>
            <a:cxnSpLocks/>
          </p:cNvCxnSpPr>
          <p:nvPr userDrawn="1"/>
        </p:nvCxnSpPr>
        <p:spPr>
          <a:xfrm>
            <a:off x="1196912" y="38379963"/>
            <a:ext cx="305212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platzhalter 34">
            <a:extLst>
              <a:ext uri="{FF2B5EF4-FFF2-40B4-BE49-F238E27FC236}">
                <a16:creationId xmlns:a16="http://schemas.microsoft.com/office/drawing/2014/main" id="{6520E0EB-8EE0-4603-8D77-865D04DE6D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9531" y="14842766"/>
            <a:ext cx="29615963" cy="4714120"/>
          </a:xfrm>
        </p:spPr>
        <p:txBody>
          <a:bodyPr numCol="2" spcCol="914400">
            <a:noAutofit/>
          </a:bodyPr>
          <a:lstStyle>
            <a:lvl1pPr marL="0" marR="0" indent="0" algn="l" defTabSz="3049615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marL="0" marR="0" lvl="0" indent="0" algn="l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在此处添加您的论文摘要</a:t>
            </a:r>
            <a:r>
              <a:rPr lang="en-US" altLang="zh-CN" noProof="0" dirty="0"/>
              <a:t>/</a:t>
            </a:r>
            <a:r>
              <a:rPr lang="zh-CN" altLang="en-US" noProof="0" dirty="0"/>
              <a:t>简介和结论。请勿在此处添加图片。</a:t>
            </a:r>
            <a:br>
              <a:rPr lang="en-US" altLang="zh-CN" noProof="0" dirty="0"/>
            </a:br>
            <a:r>
              <a:rPr lang="zh-CN" altLang="en-US" noProof="0" dirty="0"/>
              <a:t>请使用预设的两栏文本。</a:t>
            </a:r>
            <a:endParaRPr lang="en-US" altLang="zh-CN" noProof="0" dirty="0"/>
          </a:p>
        </p:txBody>
      </p:sp>
      <p:sp>
        <p:nvSpPr>
          <p:cNvPr id="30" name="Textplatzhalter 34">
            <a:extLst>
              <a:ext uri="{FF2B5EF4-FFF2-40B4-BE49-F238E27FC236}">
                <a16:creationId xmlns:a16="http://schemas.microsoft.com/office/drawing/2014/main" id="{719D5C0D-4440-BCE2-F347-0623BCCD6FE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49531" y="13540266"/>
            <a:ext cx="29615963" cy="1302499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副标题（可使用：摘要、简介、研究目的）</a:t>
            </a:r>
            <a:endParaRPr lang="en-US" noProof="0" dirty="0"/>
          </a:p>
        </p:txBody>
      </p:sp>
      <p:sp>
        <p:nvSpPr>
          <p:cNvPr id="31" name="Textplatzhalter 34">
            <a:extLst>
              <a:ext uri="{FF2B5EF4-FFF2-40B4-BE49-F238E27FC236}">
                <a16:creationId xmlns:a16="http://schemas.microsoft.com/office/drawing/2014/main" id="{467A5D6D-A306-3E8B-87A4-801F93BA8A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655929" y="20398107"/>
            <a:ext cx="16062185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副标题（请使用：方法）</a:t>
            </a:r>
            <a:endParaRPr lang="en-US" noProof="0" dirty="0"/>
          </a:p>
        </p:txBody>
      </p:sp>
      <p:sp>
        <p:nvSpPr>
          <p:cNvPr id="32" name="Bildplatzhalter 13">
            <a:extLst>
              <a:ext uri="{FF2B5EF4-FFF2-40B4-BE49-F238E27FC236}">
                <a16:creationId xmlns:a16="http://schemas.microsoft.com/office/drawing/2014/main" id="{FB8DB097-72C5-C303-68ED-5E894189222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1196912" y="20360447"/>
            <a:ext cx="13710909" cy="62562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此处添加相关图片和图表</a:t>
            </a:r>
            <a:endParaRPr lang="en-US" noProof="0" dirty="0"/>
          </a:p>
        </p:txBody>
      </p:sp>
      <p:sp>
        <p:nvSpPr>
          <p:cNvPr id="33" name="Textplatzhalter 34">
            <a:extLst>
              <a:ext uri="{FF2B5EF4-FFF2-40B4-BE49-F238E27FC236}">
                <a16:creationId xmlns:a16="http://schemas.microsoft.com/office/drawing/2014/main" id="{AF3269C0-87D9-D492-3F42-2355418BC0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196912" y="27109281"/>
            <a:ext cx="13776431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  <p:sp>
        <p:nvSpPr>
          <p:cNvPr id="34" name="Bildplatzhalter 13">
            <a:extLst>
              <a:ext uri="{FF2B5EF4-FFF2-40B4-BE49-F238E27FC236}">
                <a16:creationId xmlns:a16="http://schemas.microsoft.com/office/drawing/2014/main" id="{C3DBDDF5-9C33-4416-35BE-74EB04D60E35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7116730" y="38786587"/>
            <a:ext cx="14653608" cy="3152536"/>
          </a:xfrm>
        </p:spPr>
        <p:txBody>
          <a:bodyPr anchor="ctr">
            <a:normAutofit/>
          </a:bodyPr>
          <a:lstStyle>
            <a:lvl1pPr marL="0" indent="0" algn="ctr">
              <a:buNone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zh-CN" altLang="en-US" noProof="0" dirty="0"/>
              <a:t>您所属机构的 </a:t>
            </a:r>
            <a:r>
              <a:rPr lang="en-US" altLang="zh-CN" noProof="0" dirty="0"/>
              <a:t>logo</a:t>
            </a:r>
            <a:endParaRPr lang="en-US" noProof="0" dirty="0"/>
          </a:p>
        </p:txBody>
      </p:sp>
      <p:sp>
        <p:nvSpPr>
          <p:cNvPr id="37" name="Textplatzhalter 34">
            <a:extLst>
              <a:ext uri="{FF2B5EF4-FFF2-40B4-BE49-F238E27FC236}">
                <a16:creationId xmlns:a16="http://schemas.microsoft.com/office/drawing/2014/main" id="{14503A9F-A924-7C86-6B84-C9E02AA0D25E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196912" y="30943096"/>
            <a:ext cx="15434125" cy="710157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在此处描述您的研究结果。</a:t>
            </a:r>
            <a:endParaRPr lang="en-US" noProof="0" dirty="0"/>
          </a:p>
        </p:txBody>
      </p:sp>
      <p:sp>
        <p:nvSpPr>
          <p:cNvPr id="38" name="Textplatzhalter 34">
            <a:extLst>
              <a:ext uri="{FF2B5EF4-FFF2-40B4-BE49-F238E27FC236}">
                <a16:creationId xmlns:a16="http://schemas.microsoft.com/office/drawing/2014/main" id="{84DA4397-F359-B76D-ACD2-183A6A8BAB7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196913" y="29529122"/>
            <a:ext cx="15362501" cy="1303795"/>
          </a:xfrm>
        </p:spPr>
        <p:txBody>
          <a:bodyPr anchor="b">
            <a:noAutofit/>
          </a:bodyPr>
          <a:lstStyle>
            <a:lvl1pPr marL="0" indent="0">
              <a:buNone/>
              <a:defRPr sz="7000" b="1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副标题（请使用：结果）</a:t>
            </a:r>
            <a:endParaRPr lang="en-US" noProof="0" dirty="0"/>
          </a:p>
        </p:txBody>
      </p:sp>
      <p:sp>
        <p:nvSpPr>
          <p:cNvPr id="41" name="Bildplatzhalter 13">
            <a:extLst>
              <a:ext uri="{FF2B5EF4-FFF2-40B4-BE49-F238E27FC236}">
                <a16:creationId xmlns:a16="http://schemas.microsoft.com/office/drawing/2014/main" id="{47503403-7792-1C5E-9D9C-3675C1494E3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17526117" y="29532851"/>
            <a:ext cx="14191997" cy="6565522"/>
          </a:xfrm>
        </p:spPr>
        <p:txBody>
          <a:bodyPr anchor="ctr">
            <a:normAutofit/>
          </a:bodyPr>
          <a:lstStyle>
            <a:lvl1pPr marL="0" marR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7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ctr" defTabSz="3049615" rtl="0" eaLnBrk="1" fontAlgn="auto" latinLnBrk="0" hangingPunct="1">
              <a:lnSpc>
                <a:spcPct val="90000"/>
              </a:lnSpc>
              <a:spcBef>
                <a:spcPts val="333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zh-CN" altLang="en-US" noProof="0" dirty="0"/>
              <a:t>此处添加相关图片和图表</a:t>
            </a:r>
            <a:endParaRPr lang="en-US" altLang="zh-CN" noProof="0" dirty="0"/>
          </a:p>
        </p:txBody>
      </p:sp>
      <p:sp>
        <p:nvSpPr>
          <p:cNvPr id="42" name="Textplatzhalter 34">
            <a:extLst>
              <a:ext uri="{FF2B5EF4-FFF2-40B4-BE49-F238E27FC236}">
                <a16:creationId xmlns:a16="http://schemas.microsoft.com/office/drawing/2014/main" id="{572A310B-C822-ED76-B778-B04B2C6EC0A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7545431" y="36504995"/>
            <a:ext cx="14224907" cy="1468347"/>
          </a:xfrm>
        </p:spPr>
        <p:txBody>
          <a:bodyPr>
            <a:noAutofit/>
          </a:bodyPr>
          <a:lstStyle>
            <a:lvl1pPr marL="0" indent="0">
              <a:buNone/>
              <a:defRPr sz="4000"/>
            </a:lvl1pPr>
            <a:lvl2pPr marL="1552197" indent="0">
              <a:buNone/>
              <a:defRPr sz="3281"/>
            </a:lvl2pPr>
            <a:lvl3pPr marL="3104394" indent="0">
              <a:buNone/>
              <a:defRPr sz="2871"/>
            </a:lvl3pPr>
            <a:lvl4pPr marL="4656591" indent="0">
              <a:buNone/>
              <a:defRPr sz="2051"/>
            </a:lvl4pPr>
            <a:lvl5pPr marL="6208788" indent="0">
              <a:buNone/>
              <a:defRPr sz="2051"/>
            </a:lvl5pPr>
          </a:lstStyle>
          <a:p>
            <a:pPr lvl="0"/>
            <a:r>
              <a:rPr lang="zh-CN" altLang="en-US" noProof="0" dirty="0"/>
              <a:t>图表文字字号 </a:t>
            </a:r>
            <a:r>
              <a:rPr lang="en-US" altLang="zh-CN" noProof="0" dirty="0"/>
              <a:t>18-40 pt.</a:t>
            </a:r>
            <a:r>
              <a:rPr lang="zh-CN" altLang="en-US" noProof="0" dirty="0"/>
              <a:t> 请写为：“图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......</a:t>
            </a:r>
            <a:r>
              <a:rPr lang="zh-CN" altLang="en-US" noProof="0" dirty="0"/>
              <a:t>”或“表 </a:t>
            </a:r>
            <a:r>
              <a:rPr lang="en-US" altLang="zh-CN" noProof="0" dirty="0"/>
              <a:t>1. </a:t>
            </a:r>
            <a:r>
              <a:rPr lang="zh-CN" altLang="en-US" noProof="0" dirty="0"/>
              <a:t>文本</a:t>
            </a:r>
            <a:r>
              <a:rPr lang="en-US" altLang="zh-CN" noProof="0" dirty="0"/>
              <a:t>……</a:t>
            </a:r>
            <a:r>
              <a:rPr lang="zh-CN" altLang="en-US" noProof="0" dirty="0"/>
              <a:t>”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3334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7885C-1B56-43D4-9483-3AAFF5FDFB8F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45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3291840" rtl="0" eaLnBrk="1" latinLnBrk="0" hangingPunct="1">
        <a:lnSpc>
          <a:spcPct val="10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10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B83A3-03B8-1AFD-88AC-06C8A143B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7E04B-8574-FD6F-E691-72543083A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7441" y="2155252"/>
            <a:ext cx="17520673" cy="3907429"/>
          </a:xfrm>
        </p:spPr>
        <p:txBody>
          <a:bodyPr>
            <a:normAutofit/>
          </a:bodyPr>
          <a:lstStyle/>
          <a:p>
            <a:r>
              <a:rPr lang="zh-CN" altLang="en-US" sz="12000" dirty="0">
                <a:latin typeface="+mn-lt"/>
                <a:ea typeface="+mn-ea"/>
              </a:rPr>
              <a:t>石英陶瓷烧蚀损伤的</a:t>
            </a:r>
            <a:br>
              <a:rPr lang="en-US" altLang="zh-CN" sz="12000" dirty="0">
                <a:latin typeface="+mn-lt"/>
                <a:ea typeface="+mn-ea"/>
              </a:rPr>
            </a:br>
            <a:r>
              <a:rPr lang="zh-CN" altLang="en-US" sz="12000" dirty="0">
                <a:latin typeface="+mn-lt"/>
                <a:ea typeface="+mn-ea"/>
              </a:rPr>
              <a:t>压电</a:t>
            </a:r>
            <a:r>
              <a:rPr lang="en-US" altLang="zh-CN" sz="12000" dirty="0">
                <a:latin typeface="+mn-lt"/>
                <a:ea typeface="+mn-ea"/>
              </a:rPr>
              <a:t>-</a:t>
            </a:r>
            <a:r>
              <a:rPr lang="zh-CN" altLang="en-US" sz="12000" dirty="0">
                <a:latin typeface="+mn-lt"/>
                <a:ea typeface="+mn-ea"/>
              </a:rPr>
              <a:t>导波监测仿真</a:t>
            </a:r>
            <a:endParaRPr lang="en-US" sz="12000" dirty="0">
              <a:latin typeface="+mn-lt"/>
              <a:ea typeface="+mn-ea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FDBB0-CB8F-FD5A-E4EE-4B1A0AA529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197297" y="9364564"/>
            <a:ext cx="17520817" cy="1984280"/>
          </a:xfrm>
        </p:spPr>
        <p:txBody>
          <a:bodyPr/>
          <a:lstStyle/>
          <a:p>
            <a:r>
              <a:rPr lang="zh-CN" altLang="en-US" dirty="0">
                <a:latin typeface="+mn-lt"/>
              </a:rPr>
              <a:t>卫翔宇</a:t>
            </a:r>
            <a:endParaRPr lang="en-US" altLang="zh-CN" dirty="0">
              <a:latin typeface="+mn-lt"/>
            </a:endParaRPr>
          </a:p>
          <a:p>
            <a:r>
              <a:rPr lang="zh-CN" altLang="en-US" dirty="0">
                <a:latin typeface="+mn-lt"/>
              </a:rPr>
              <a:t>航空学院，南京航空航天大学，南京，中国</a:t>
            </a:r>
            <a:endParaRPr lang="en-US" dirty="0">
              <a:latin typeface="+mn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E1C68A6-766D-609C-7F64-C5F3D61FB7D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zh-CN" altLang="en-US" dirty="0"/>
              <a:t>石英陶瓷是非均质的，由纤维增强相和多孔基体相组成，但仿真时对石英纤维进行逐一建模不切实际也实无必要。为提高计算效率，首先在  </a:t>
            </a:r>
            <a:r>
              <a:rPr lang="en-US" altLang="zh-CN" dirty="0"/>
              <a:t>COMSOL Multiphysics® </a:t>
            </a:r>
            <a:r>
              <a:rPr lang="zh-CN" altLang="en-US" dirty="0"/>
              <a:t>中对包含一定数量纤维和基体的单元进行细观建模，计算细观模型在不同方向上的导热系数，以此作为等效导热系数。</a:t>
            </a:r>
            <a:endParaRPr lang="en-US" altLang="zh-CN" dirty="0"/>
          </a:p>
          <a:p>
            <a:r>
              <a:rPr lang="zh-CN" altLang="en-US" dirty="0"/>
              <a:t>将纤维和基体的密度、弹性模量等参数建模为温度</a:t>
            </a:r>
            <a:r>
              <a:rPr lang="en-US" altLang="zh-CN" i="1" dirty="0"/>
              <a:t>T</a:t>
            </a:r>
            <a:r>
              <a:rPr lang="zh-CN" altLang="en-US" dirty="0"/>
              <a:t>的函数，并基于复合材料力学混合率模型计算整体参数，作为模型的材料参数输入，在烧蚀过程中随温度场变化。迎风面由热边界条件引入烧蚀，并借助固体传热和变形几何计算温度场和烧蚀凹陷。在背风面对压电传感器建模，使用静电和固体力学求解结构的压电</a:t>
            </a:r>
            <a:r>
              <a:rPr lang="en-US" altLang="zh-CN" dirty="0"/>
              <a:t>-</a:t>
            </a:r>
            <a:r>
              <a:rPr lang="zh-CN" altLang="en-US" dirty="0"/>
              <a:t>导波传递过程。导波传递至迎风面的烧蚀损伤处发生相互作用，并最终由背风面的响应传感器采集。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D621BCE-1BB8-B5FF-4F9A-8C250EAF3FF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zh-CN" dirty="0">
                <a:latin typeface="+mn-lt"/>
              </a:rPr>
              <a:t>1.</a:t>
            </a:r>
            <a:r>
              <a:rPr lang="zh-CN" altLang="en-US" dirty="0">
                <a:latin typeface="+mn-lt"/>
              </a:rPr>
              <a:t>袁慎芳</a:t>
            </a:r>
            <a:r>
              <a:rPr lang="en-US" altLang="zh-CN" dirty="0">
                <a:latin typeface="+mn-lt"/>
              </a:rPr>
              <a:t>, et. al. C/C </a:t>
            </a:r>
            <a:r>
              <a:rPr lang="zh-CN" altLang="en-US" dirty="0">
                <a:latin typeface="+mn-lt"/>
              </a:rPr>
              <a:t>热防护结构弹性波仿真分析方法及损伤对弹性波的影响</a:t>
            </a:r>
            <a:r>
              <a:rPr lang="en-US" altLang="zh-CN" dirty="0">
                <a:latin typeface="+mn-lt"/>
              </a:rPr>
              <a:t>[J]. </a:t>
            </a:r>
            <a:r>
              <a:rPr lang="zh-CN" altLang="en-US" i="1" dirty="0">
                <a:latin typeface="+mn-lt"/>
              </a:rPr>
              <a:t>复合材料学报</a:t>
            </a:r>
            <a:r>
              <a:rPr lang="en-US" altLang="zh-CN" dirty="0">
                <a:latin typeface="+mn-lt"/>
              </a:rPr>
              <a:t>, 2019, 36(10): 2448-2457.</a:t>
            </a:r>
          </a:p>
          <a:p>
            <a:pPr>
              <a:spcBef>
                <a:spcPts val="1200"/>
              </a:spcBef>
            </a:pPr>
            <a:r>
              <a:rPr lang="en-US" altLang="zh-CN" dirty="0">
                <a:latin typeface="+mn-lt"/>
              </a:rPr>
              <a:t>2. </a:t>
            </a:r>
            <a:r>
              <a:rPr lang="zh-CN" altLang="en-US" dirty="0">
                <a:latin typeface="+mn-lt"/>
              </a:rPr>
              <a:t>邱雷</a:t>
            </a:r>
            <a:r>
              <a:rPr lang="en-US" altLang="zh-CN" dirty="0">
                <a:latin typeface="+mn-lt"/>
              </a:rPr>
              <a:t>. </a:t>
            </a:r>
            <a:r>
              <a:rPr lang="zh-CN" altLang="en-US" dirty="0">
                <a:latin typeface="+mn-lt"/>
              </a:rPr>
              <a:t>基于压电阵列的⻜机结构监测与管理系统研究</a:t>
            </a:r>
            <a:r>
              <a:rPr lang="en-US" altLang="zh-CN" dirty="0">
                <a:latin typeface="+mn-lt"/>
              </a:rPr>
              <a:t>[D]. </a:t>
            </a:r>
            <a:r>
              <a:rPr lang="zh-CN" altLang="en-US" i="1" dirty="0">
                <a:latin typeface="+mn-lt"/>
              </a:rPr>
              <a:t>南京航空航天大学</a:t>
            </a:r>
            <a:r>
              <a:rPr lang="en-US" altLang="zh-CN" dirty="0">
                <a:latin typeface="+mn-lt"/>
              </a:rPr>
              <a:t>, 2011.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74FC7E6-BC24-222D-3D9C-A0E854FED940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4197413" y="6304679"/>
            <a:ext cx="17520817" cy="4180360"/>
          </a:xfrm>
        </p:spPr>
        <p:txBody>
          <a:bodyPr/>
          <a:lstStyle/>
          <a:p>
            <a:r>
              <a:rPr lang="zh-CN" altLang="en-US" dirty="0">
                <a:latin typeface="+mn-lt"/>
              </a:rPr>
              <a:t>对石英陶瓷热防护结构开展高温烧蚀仿真，并开展压电</a:t>
            </a:r>
            <a:r>
              <a:rPr lang="en-US" altLang="zh-CN" dirty="0">
                <a:latin typeface="+mn-lt"/>
              </a:rPr>
              <a:t>-</a:t>
            </a:r>
            <a:r>
              <a:rPr lang="zh-CN" altLang="en-US" dirty="0">
                <a:latin typeface="+mn-lt"/>
              </a:rPr>
              <a:t>导波传播仿真，实现烧蚀损伤的监测。</a:t>
            </a:r>
            <a:endParaRPr lang="en-US" dirty="0">
              <a:latin typeface="+mn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5BCE61-E34A-5DAB-A1BC-A2C40FF6A0E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dirty="0"/>
              <a:t>石英陶瓷是一种以熔融石英为原料，通过烧结工艺成型的一种陶瓷基复合材料，因其低密度、低导热率、高透波性、耐化学腐蚀等优良的综合性能，在各型高超声速飞行器雷达天线罩体热防护结构中得到了广泛应用。但由于飞行气动加热导致其服役热环境异常严酷，在服役时易受到高温烧蚀损伤。使用压电</a:t>
            </a:r>
            <a:r>
              <a:rPr lang="en-US" altLang="zh-CN" dirty="0"/>
              <a:t>-</a:t>
            </a:r>
            <a:r>
              <a:rPr lang="zh-CN" altLang="en-US" dirty="0"/>
              <a:t>导波技术对烧蚀损伤进行结构健康监测，及时掌握热防护结构的健康状况，对于维持高超声速飞行器安全运行非常关键。</a:t>
            </a:r>
            <a:endParaRPr lang="en-US" altLang="zh-CN" dirty="0"/>
          </a:p>
          <a:p>
            <a:r>
              <a:rPr lang="zh-CN" altLang="en-US" dirty="0"/>
              <a:t>本研究借助 </a:t>
            </a:r>
            <a:r>
              <a:rPr lang="en-US" altLang="zh-CN" dirty="0"/>
              <a:t>COMSOL Multiphysics® </a:t>
            </a:r>
            <a:r>
              <a:rPr lang="zh-CN" altLang="en-US" dirty="0"/>
              <a:t>对石英陶瓷热防护结构的高温烧蚀过程进行了建模，再现了烧蚀过程中的密度、弹性模量、几何形貌等损伤参数变化，并研究了基于压电</a:t>
            </a:r>
            <a:r>
              <a:rPr lang="en-US" altLang="zh-CN" dirty="0"/>
              <a:t>-</a:t>
            </a:r>
            <a:r>
              <a:rPr lang="zh-CN" altLang="en-US" dirty="0"/>
              <a:t>导波技术的损伤监测仿真方法。仿真结果表明 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模式对烧蚀烧蚀更敏感，根据响应信号 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模式计算表征结构损伤程度的损伤因子，损伤因子随烧蚀时间增加而增大，表明基于压电</a:t>
            </a:r>
            <a:r>
              <a:rPr lang="en-US" altLang="zh-CN" dirty="0"/>
              <a:t>-</a:t>
            </a:r>
            <a:r>
              <a:rPr lang="zh-CN" altLang="en-US" dirty="0"/>
              <a:t>导波技术的结构健康监测技术适用于此类损伤的监测。</a:t>
            </a:r>
            <a:endParaRPr lang="en-US" altLang="zh-CN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4C70F1D-D946-6718-6487-1CFF5BC350EF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zh-CN" altLang="en-US" dirty="0"/>
              <a:t>摘要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F6556CB-4A76-8501-3E43-E1CE72DBF23A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endParaRPr lang="en-US" dirty="0"/>
          </a:p>
        </p:txBody>
      </p:sp>
      <p:pic>
        <p:nvPicPr>
          <p:cNvPr id="30" name="图片占位符 29">
            <a:extLst>
              <a:ext uri="{FF2B5EF4-FFF2-40B4-BE49-F238E27FC236}">
                <a16:creationId xmlns:a16="http://schemas.microsoft.com/office/drawing/2014/main" id="{8BDDA522-193E-45E9-F6BE-FDD60DAE3763}"/>
              </a:ext>
            </a:extLst>
          </p:cNvPr>
          <p:cNvPicPr>
            <a:picLocks noGrp="1" noChangeAspect="1"/>
          </p:cNvPicPr>
          <p:nvPr>
            <p:ph type="pic" sz="quarter" idx="2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32" t="-10439" r="-5730" b="12067"/>
          <a:stretch/>
        </p:blipFill>
        <p:spPr>
          <a:xfrm>
            <a:off x="1196912" y="20360447"/>
            <a:ext cx="13710909" cy="6256212"/>
          </a:xfr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388C2C2-EDFB-5D15-7B1D-51C67B26389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1. </a:t>
            </a:r>
            <a:r>
              <a:rPr lang="zh-CN" altLang="en-US" dirty="0"/>
              <a:t>石英陶瓷热防护结构</a:t>
            </a:r>
            <a:endParaRPr lang="en-US" dirty="0"/>
          </a:p>
        </p:txBody>
      </p:sp>
      <p:pic>
        <p:nvPicPr>
          <p:cNvPr id="20" name="图片占位符 19">
            <a:extLst>
              <a:ext uri="{FF2B5EF4-FFF2-40B4-BE49-F238E27FC236}">
                <a16:creationId xmlns:a16="http://schemas.microsoft.com/office/drawing/2014/main" id="{890151D4-8ED7-DDE1-D450-864312515E6C}"/>
              </a:ext>
            </a:extLst>
          </p:cNvPr>
          <p:cNvPicPr>
            <a:picLocks noGrp="1" noChangeAspect="1"/>
          </p:cNvPicPr>
          <p:nvPr>
            <p:ph type="pic" sz="quarter" idx="3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6213" r="-3568" b="9782"/>
          <a:stretch/>
        </p:blipFill>
        <p:spPr>
          <a:xfrm>
            <a:off x="17804500" y="38949059"/>
            <a:ext cx="13965838" cy="3004571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2030420-AA83-32A4-06B2-C26DD79003A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zh-CN" altLang="en-US" dirty="0"/>
              <a:t>导波传播呈现出不同的模式。</a:t>
            </a:r>
            <a:r>
              <a:rPr lang="en-US" altLang="zh-CN" i="1" dirty="0"/>
              <a:t>S</a:t>
            </a:r>
            <a:r>
              <a:rPr lang="en-US" altLang="zh-CN" baseline="-25000" dirty="0"/>
              <a:t>0 </a:t>
            </a:r>
            <a:r>
              <a:rPr lang="zh-CN" altLang="en-US" dirty="0"/>
              <a:t>模式大部分能量集中在激励侧表面，而 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模式能贯穿整个厚度方向，直达迎风面的损伤区域并发生相互作用，如图</a:t>
            </a:r>
            <a:r>
              <a:rPr lang="en-US" altLang="zh-CN" dirty="0"/>
              <a:t>2</a:t>
            </a:r>
            <a:r>
              <a:rPr lang="zh-CN" altLang="en-US" dirty="0"/>
              <a:t>所示。这提示虽然同样在背风面被激励，相较于 </a:t>
            </a:r>
            <a:r>
              <a:rPr lang="en-US" altLang="zh-CN" i="1" dirty="0"/>
              <a:t>S</a:t>
            </a:r>
            <a:r>
              <a:rPr lang="en-US" altLang="zh-CN" baseline="-25000" dirty="0"/>
              <a:t>0 </a:t>
            </a:r>
            <a:r>
              <a:rPr lang="zh-CN" altLang="en-US" dirty="0"/>
              <a:t>模式，导波 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模式对于石英陶瓷迎风面的烧蚀损伤敏感性更高。</a:t>
            </a:r>
            <a:endParaRPr lang="en-US" altLang="zh-CN" dirty="0"/>
          </a:p>
          <a:p>
            <a:r>
              <a:rPr lang="zh-CN" altLang="en-US" dirty="0"/>
              <a:t>导波信号处理结果也支持上述结论。分别截取响应信号的 </a:t>
            </a:r>
            <a:r>
              <a:rPr lang="en-US" altLang="zh-CN" i="1" dirty="0"/>
              <a:t>S</a:t>
            </a:r>
            <a:r>
              <a:rPr lang="en-US" altLang="zh-CN" baseline="-25000" dirty="0"/>
              <a:t>0</a:t>
            </a:r>
            <a:r>
              <a:rPr lang="zh-CN" altLang="en-US" dirty="0"/>
              <a:t>、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模式，计算表征损伤程度的损伤因子 </a:t>
            </a:r>
            <a:r>
              <a:rPr lang="en-US" altLang="zh-CN" i="1" dirty="0"/>
              <a:t>DI</a:t>
            </a:r>
            <a:r>
              <a:rPr lang="zh-CN" altLang="en-US" dirty="0"/>
              <a:t>。基于响应信号 </a:t>
            </a:r>
            <a:r>
              <a:rPr lang="en-US" altLang="zh-CN" i="1" dirty="0"/>
              <a:t>A</a:t>
            </a:r>
            <a:r>
              <a:rPr lang="en-US" altLang="zh-CN" baseline="-25000" dirty="0"/>
              <a:t>0 </a:t>
            </a:r>
            <a:r>
              <a:rPr lang="zh-CN" altLang="en-US" dirty="0"/>
              <a:t>模式的损伤因子随烧蚀时间的增加而明显增大，导波适用于石英陶瓷烧蚀损伤监测。损伤因子计算公式如下，其中 </a:t>
            </a:r>
            <a:r>
              <a:rPr lang="en-US" altLang="zh-CN" i="1" dirty="0"/>
              <a:t>H</a:t>
            </a:r>
            <a:r>
              <a:rPr lang="en-US" altLang="zh-CN" dirty="0"/>
              <a:t>(</a:t>
            </a:r>
            <a:r>
              <a:rPr lang="en-US" altLang="zh-CN" i="1" dirty="0"/>
              <a:t>t</a:t>
            </a:r>
            <a:r>
              <a:rPr lang="en-US" altLang="zh-CN" dirty="0"/>
              <a:t>) </a:t>
            </a:r>
            <a:r>
              <a:rPr lang="zh-CN" altLang="en-US" dirty="0"/>
              <a:t>和 </a:t>
            </a:r>
            <a:r>
              <a:rPr lang="en-US" altLang="zh-CN" i="1" dirty="0"/>
              <a:t>D</a:t>
            </a:r>
            <a:r>
              <a:rPr lang="en-US" altLang="zh-CN" dirty="0"/>
              <a:t>(</a:t>
            </a:r>
            <a:r>
              <a:rPr lang="en-US" altLang="zh-CN" i="1" dirty="0"/>
              <a:t>t</a:t>
            </a:r>
            <a:r>
              <a:rPr lang="en-US" altLang="zh-CN" dirty="0"/>
              <a:t>) </a:t>
            </a:r>
            <a:r>
              <a:rPr lang="zh-CN" altLang="en-US" dirty="0"/>
              <a:t>分别为健康、损伤时域信号。</a:t>
            </a:r>
            <a:endParaRPr lang="en-US" altLang="zh-CN" dirty="0"/>
          </a:p>
          <a:p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0FD883A-059A-F229-740B-8F481FCDE1F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zh-CN" altLang="en-US" dirty="0"/>
              <a:t>结果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8D191ACE-6481-9447-0A9C-93CB4EEA0A8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zh-CN" altLang="en-US" dirty="0"/>
              <a:t>图</a:t>
            </a:r>
            <a:r>
              <a:rPr lang="en-US" altLang="zh-CN" dirty="0"/>
              <a:t>2. </a:t>
            </a:r>
            <a:r>
              <a:rPr lang="zh-CN" altLang="en-US" dirty="0"/>
              <a:t>厚度截面上不同时刻的导波应力波场</a:t>
            </a:r>
            <a:r>
              <a:rPr lang="en-US" altLang="zh-CN" dirty="0"/>
              <a:t>vs</a:t>
            </a:r>
            <a:r>
              <a:rPr lang="zh-CN" altLang="en-US" dirty="0"/>
              <a:t>高温烧蚀损伤</a:t>
            </a:r>
            <a:endParaRPr lang="en-US" dirty="0"/>
          </a:p>
        </p:txBody>
      </p:sp>
      <p:pic>
        <p:nvPicPr>
          <p:cNvPr id="28" name="图片占位符 27">
            <a:extLst>
              <a:ext uri="{FF2B5EF4-FFF2-40B4-BE49-F238E27FC236}">
                <a16:creationId xmlns:a16="http://schemas.microsoft.com/office/drawing/2014/main" id="{A0416A97-70FF-4970-E090-50D5F7E24AA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1" t="6093" r="9368" b="-159"/>
          <a:stretch/>
        </p:blipFill>
        <p:spPr>
          <a:xfrm>
            <a:off x="0" y="0"/>
            <a:ext cx="14197297" cy="12176125"/>
          </a:xfrm>
        </p:spPr>
      </p:pic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3677E7EE-B3F3-488D-0E5F-DDFF16E45E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092287"/>
              </p:ext>
            </p:extLst>
          </p:nvPr>
        </p:nvGraphicFramePr>
        <p:xfrm>
          <a:off x="5580717" y="36281888"/>
          <a:ext cx="5563534" cy="2139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6" imgW="1981080" imgH="761760" progId="Equation.DSMT4">
                  <p:embed/>
                </p:oleObj>
              </mc:Choice>
              <mc:Fallback>
                <p:oleObj name="Equation" r:id="rId6" imgW="1981080" imgH="761760" progId="Equation.DSMT4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815AFEE1-2A66-DDB9-85F2-029901269F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80717" y="36281888"/>
                        <a:ext cx="5563534" cy="2139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" name="图片占位符 54">
            <a:extLst>
              <a:ext uri="{FF2B5EF4-FFF2-40B4-BE49-F238E27FC236}">
                <a16:creationId xmlns:a16="http://schemas.microsoft.com/office/drawing/2014/main" id="{D8674CF2-0297-5E6D-198E-ED7EA26FAAED}"/>
              </a:ext>
            </a:extLst>
          </p:cNvPr>
          <p:cNvPicPr>
            <a:picLocks noGrp="1" noChangeAspect="1"/>
          </p:cNvPicPr>
          <p:nvPr>
            <p:ph type="pic" sz="quarter" idx="3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30" t="-2474" r="-9847" b="3833"/>
          <a:stretch/>
        </p:blipFill>
        <p:spPr>
          <a:xfrm>
            <a:off x="17526117" y="29532851"/>
            <a:ext cx="14191997" cy="6565522"/>
          </a:xfrm>
        </p:spPr>
      </p:pic>
    </p:spTree>
    <p:extLst>
      <p:ext uri="{BB962C8B-B14F-4D97-AF65-F5344CB8AC3E}">
        <p14:creationId xmlns:p14="http://schemas.microsoft.com/office/powerpoint/2010/main" val="2440104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1505</TotalTime>
  <Words>667</Words>
  <Application>Microsoft Office PowerPoint</Application>
  <PresentationFormat>自定义</PresentationFormat>
  <Paragraphs>17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Office Theme</vt:lpstr>
      <vt:lpstr>Equation</vt:lpstr>
      <vt:lpstr>石英陶瓷烧蚀损伤的 压电-导波监测仿真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Phillip Oberdorfer</dc:creator>
  <cp:lastModifiedBy>Lijuan Du</cp:lastModifiedBy>
  <cp:revision>135</cp:revision>
  <cp:lastPrinted>2023-01-06T15:48:30Z</cp:lastPrinted>
  <dcterms:created xsi:type="dcterms:W3CDTF">2023-01-03T14:57:49Z</dcterms:created>
  <dcterms:modified xsi:type="dcterms:W3CDTF">2024-10-21T09:30:09Z</dcterms:modified>
</cp:coreProperties>
</file>