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91" r:id="rId2"/>
  </p:sldIdLst>
  <p:sldSz cx="32918400" cy="43891200"/>
  <p:notesSz cx="6858000" cy="9144000"/>
  <p:custDataLst>
    <p:tags r:id="rId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海报制作指南" id="{FBD8B3AE-BE91-4C46-B2EC-4082CAFA89BA}">
          <p14:sldIdLst/>
        </p14:section>
        <p14:section name="COMSOL 海报模板" id="{09EF3F39-416E-4746-905C-8534B72613B9}">
          <p14:sldIdLst>
            <p14:sldId id="291"/>
          </p14:sldIdLst>
        </p14:section>
        <p14:section name="海报示例" id="{31D5EE60-8FE9-4475-976F-B13E2EBE6E32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07" autoAdjust="0"/>
    <p:restoredTop sz="96405" autoAdjust="0"/>
  </p:normalViewPr>
  <p:slideViewPr>
    <p:cSldViewPr snapToGrid="0">
      <p:cViewPr>
        <p:scale>
          <a:sx n="30" d="100"/>
          <a:sy n="30" d="100"/>
        </p:scale>
        <p:origin x="1164" y="-3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tags" Target="tags/tag1.xml"/><Relationship Id="rId10" Type="http://schemas.openxmlformats.org/officeDocument/2006/relationships/tableStyles" Target="tableStyles.xml"/><Relationship Id="rId4" Type="http://schemas.openxmlformats.org/officeDocument/2006/relationships/handoutMaster" Target="handoutMasters/handoutMaster1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E:\&#39033;&#30446;&#25991;&#20214;&#36319;&#36827;\&#26080;&#32447;&#20256;&#33021;\&#23454;&#39564;&#25968;&#25454;&#35760;&#24405;\2024.7.2&#65288;&#25925;&#38556;&#23454;&#39564;&#65289;\200x3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 forceAA="0"/>
          <a:lstStyle/>
          <a:p>
            <a:pPr>
              <a:defRPr lang="zh-CN" sz="216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  <a:sym typeface="Times New Roman" panose="02020603050405020304" charset="0"/>
              </a:defRPr>
            </a:pPr>
            <a:r>
              <a:rPr lang="zh-CN" altLang="en-US" sz="2160">
                <a:solidFill>
                  <a:sysClr val="windowText" lastClr="000000"/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  <a:sym typeface="Times New Roman" panose="02020603050405020304" charset="0"/>
              </a:rPr>
              <a:t>栅格板各级线圈</a:t>
            </a:r>
            <a:r>
              <a:rPr lang="en-US" altLang="zh-CN" sz="2160">
                <a:solidFill>
                  <a:sysClr val="windowText" lastClr="000000"/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  <a:sym typeface="Times New Roman" panose="02020603050405020304" charset="0"/>
              </a:rPr>
              <a:t>&amp;</a:t>
            </a:r>
            <a:r>
              <a:rPr lang="zh-CN" altLang="en-US" sz="2160">
                <a:solidFill>
                  <a:sysClr val="windowText" lastClr="000000"/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  <a:sym typeface="Times New Roman" panose="02020603050405020304" charset="0"/>
              </a:rPr>
              <a:t>电容温度</a:t>
            </a:r>
          </a:p>
        </c:rich>
      </c:tx>
      <c:layout>
        <c:manualLayout>
          <c:xMode val="edge"/>
          <c:yMode val="edge"/>
          <c:x val="0.36772686684754002"/>
          <c:y val="3.5051648485352097E-2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0" vertOverflow="ellipsis" vert="horz" wrap="square" anchor="ctr" anchorCtr="1" forceAA="0"/>
        <a:lstStyle/>
        <a:p>
          <a:pPr>
            <a:defRPr lang="zh-CN" sz="2160" b="0" i="0" u="none" strike="noStrike" kern="1200" spc="0" baseline="0">
              <a:solidFill>
                <a:sysClr val="windowText" lastClr="000000"/>
              </a:solidFill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  <a:sym typeface="Times New Roman" panose="02020603050405020304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[200x30.xlsx]贴片电容!$A$710</c:f>
              <c:strCache>
                <c:ptCount val="1"/>
                <c:pt idx="0">
                  <c:v>线圈温度</c:v>
                </c:pt>
              </c:strCache>
            </c:strRef>
          </c:tx>
          <c:spPr>
            <a:ln w="28575" cap="rnd" cmpd="sng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none"/>
          </c:marker>
          <c:val>
            <c:numRef>
              <c:f>[200x30.xlsx]贴片电容!$B$710:$O$710</c:f>
              <c:numCache>
                <c:formatCode>General</c:formatCode>
                <c:ptCount val="14"/>
                <c:pt idx="0">
                  <c:v>44.5</c:v>
                </c:pt>
                <c:pt idx="1">
                  <c:v>38.200000000000003</c:v>
                </c:pt>
                <c:pt idx="2">
                  <c:v>36.5</c:v>
                </c:pt>
                <c:pt idx="3">
                  <c:v>34.4</c:v>
                </c:pt>
                <c:pt idx="4">
                  <c:v>38.799999999999997</c:v>
                </c:pt>
                <c:pt idx="5">
                  <c:v>35.4</c:v>
                </c:pt>
                <c:pt idx="6">
                  <c:v>35</c:v>
                </c:pt>
                <c:pt idx="7">
                  <c:v>37.9</c:v>
                </c:pt>
                <c:pt idx="8">
                  <c:v>34.299999999999997</c:v>
                </c:pt>
                <c:pt idx="9">
                  <c:v>34.4</c:v>
                </c:pt>
                <c:pt idx="10">
                  <c:v>39.5</c:v>
                </c:pt>
                <c:pt idx="11">
                  <c:v>32.9</c:v>
                </c:pt>
                <c:pt idx="12">
                  <c:v>34.1</c:v>
                </c:pt>
                <c:pt idx="13">
                  <c:v>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2BF-495D-B645-E53B0376257C}"/>
            </c:ext>
          </c:extLst>
        </c:ser>
        <c:ser>
          <c:idx val="1"/>
          <c:order val="1"/>
          <c:tx>
            <c:strRef>
              <c:f>[200x30.xlsx]贴片电容!$A$711</c:f>
              <c:strCache>
                <c:ptCount val="1"/>
                <c:pt idx="0">
                  <c:v>电容温度</c:v>
                </c:pt>
              </c:strCache>
            </c:strRef>
          </c:tx>
          <c:spPr>
            <a:ln w="28575" cap="rnd" cmpd="sng">
              <a:solidFill>
                <a:schemeClr val="accent2"/>
              </a:solidFill>
              <a:prstDash val="solid"/>
              <a:round/>
            </a:ln>
            <a:effectLst/>
          </c:spPr>
          <c:marker>
            <c:symbol val="none"/>
          </c:marker>
          <c:val>
            <c:numRef>
              <c:f>[200x30.xlsx]贴片电容!$B$711:$O$711</c:f>
              <c:numCache>
                <c:formatCode>General</c:formatCode>
                <c:ptCount val="14"/>
                <c:pt idx="0">
                  <c:v>33.700000000000003</c:v>
                </c:pt>
                <c:pt idx="1">
                  <c:v>40.700000000000003</c:v>
                </c:pt>
                <c:pt idx="2">
                  <c:v>39.1</c:v>
                </c:pt>
                <c:pt idx="3">
                  <c:v>35.799999999999997</c:v>
                </c:pt>
                <c:pt idx="4">
                  <c:v>42.1</c:v>
                </c:pt>
                <c:pt idx="5">
                  <c:v>37.799999999999997</c:v>
                </c:pt>
                <c:pt idx="6">
                  <c:v>36.799999999999997</c:v>
                </c:pt>
                <c:pt idx="7">
                  <c:v>41.3</c:v>
                </c:pt>
                <c:pt idx="8">
                  <c:v>35.9</c:v>
                </c:pt>
                <c:pt idx="9">
                  <c:v>36.200000000000003</c:v>
                </c:pt>
                <c:pt idx="10">
                  <c:v>42.6</c:v>
                </c:pt>
                <c:pt idx="11">
                  <c:v>34.200000000000003</c:v>
                </c:pt>
                <c:pt idx="12">
                  <c:v>37.1</c:v>
                </c:pt>
                <c:pt idx="13">
                  <c:v>31.7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2BF-495D-B645-E53B037625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12700" cap="flat" cmpd="sng" algn="ctr">
              <a:solidFill>
                <a:schemeClr val="bg1">
                  <a:lumMod val="85000"/>
                </a:schemeClr>
              </a:solidFill>
              <a:prstDash val="sysDash"/>
              <a:round/>
            </a:ln>
            <a:effectLst/>
          </c:spPr>
        </c:dropLines>
        <c:smooth val="0"/>
        <c:axId val="866530289"/>
        <c:axId val="422262263"/>
      </c:lineChart>
      <c:catAx>
        <c:axId val="866530289"/>
        <c:scaling>
          <c:orientation val="minMax"/>
        </c:scaling>
        <c:delete val="0"/>
        <c:axPos val="b"/>
        <c:majorGridlines>
          <c:spPr>
            <a:ln w="12700" cap="flat" cmpd="sng" algn="ctr">
              <a:solidFill>
                <a:schemeClr val="bg1">
                  <a:lumMod val="95000"/>
                </a:schemeClr>
              </a:solidFill>
              <a:prstDash val="sysDash"/>
              <a:round/>
            </a:ln>
            <a:effectLst/>
          </c:spPr>
        </c:majorGridlines>
        <c:title>
          <c:tx>
            <c:rich>
              <a:bodyPr rot="0" spcFirstLastPara="0" vertOverflow="ellipsis" vert="horz" wrap="square" anchor="ctr" anchorCtr="1"/>
              <a:lstStyle/>
              <a:p>
                <a:pPr defTabSz="914400">
                  <a:defRPr lang="zh-CN" sz="18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charset="0"/>
                    <a:ea typeface="Times New Roman" panose="02020603050405020304" charset="0"/>
                    <a:cs typeface="Times New Roman" panose="02020603050405020304" charset="0"/>
                    <a:sym typeface="Times New Roman" panose="02020603050405020304" charset="0"/>
                  </a:defRPr>
                </a:pPr>
                <a:r>
                  <a:rPr lang="zh-CN" altLang="en-US" sz="1800">
                    <a:solidFill>
                      <a:sysClr val="windowText" lastClr="000000"/>
                    </a:solidFill>
                    <a:latin typeface="Times New Roman" panose="02020603050405020304" charset="0"/>
                    <a:ea typeface="Times New Roman" panose="02020603050405020304" charset="0"/>
                    <a:cs typeface="Times New Roman" panose="02020603050405020304" charset="0"/>
                    <a:sym typeface="Times New Roman" panose="02020603050405020304" charset="0"/>
                  </a:rPr>
                  <a:t>线圈序号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0" vertOverflow="ellipsis" vert="horz" wrap="square" anchor="ctr" anchorCtr="1"/>
            <a:lstStyle/>
            <a:p>
              <a:pPr defTabSz="914400">
                <a:defRPr lang="zh-CN" sz="18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charset="0"/>
                  <a:ea typeface="Times New Roman" panose="02020603050405020304" charset="0"/>
                  <a:cs typeface="Times New Roman" panose="02020603050405020304" charset="0"/>
                  <a:sym typeface="Times New Roman" panose="0202060305040502030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 forceAA="0"/>
          <a:lstStyle/>
          <a:p>
            <a:pPr>
              <a:defRPr lang="zh-CN" sz="1800" b="0" i="0" u="none" strike="noStrike" kern="1200" baseline="0">
                <a:solidFill>
                  <a:sysClr val="windowText" lastClr="000000"/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  <a:sym typeface="Times New Roman" panose="02020603050405020304" charset="0"/>
              </a:defRPr>
            </a:pPr>
            <a:endParaRPr lang="en-US"/>
          </a:p>
        </c:txPr>
        <c:crossAx val="422262263"/>
        <c:crosses val="autoZero"/>
        <c:auto val="1"/>
        <c:lblAlgn val="ctr"/>
        <c:lblOffset val="100"/>
        <c:noMultiLvlLbl val="0"/>
      </c:catAx>
      <c:valAx>
        <c:axId val="422262263"/>
        <c:scaling>
          <c:orientation val="minMax"/>
          <c:min val="3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  <a:alpha val="4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8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charset="0"/>
                    <a:ea typeface="Times New Roman" panose="02020603050405020304" charset="0"/>
                    <a:cs typeface="Times New Roman" panose="02020603050405020304" charset="0"/>
                    <a:sym typeface="Times New Roman" panose="02020603050405020304" charset="0"/>
                  </a:defRPr>
                </a:pPr>
                <a:r>
                  <a:rPr lang="zh-CN" altLang="en-US" sz="1800">
                    <a:solidFill>
                      <a:sysClr val="windowText" lastClr="000000"/>
                    </a:solidFill>
                    <a:latin typeface="Times New Roman" panose="02020603050405020304" charset="0"/>
                    <a:ea typeface="Times New Roman" panose="02020603050405020304" charset="0"/>
                    <a:cs typeface="Times New Roman" panose="02020603050405020304" charset="0"/>
                    <a:sym typeface="Times New Roman" panose="02020603050405020304" charset="0"/>
                  </a:rPr>
                  <a:t>温度（℃）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0" vertOverflow="ellipsis" vert="horz" wrap="square" anchor="ctr" anchorCtr="1"/>
            <a:lstStyle/>
            <a:p>
              <a:pPr defTabSz="914400">
                <a:defRPr lang="zh-CN" sz="18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charset="0"/>
                  <a:ea typeface="Times New Roman" panose="02020603050405020304" charset="0"/>
                  <a:cs typeface="Times New Roman" panose="02020603050405020304" charset="0"/>
                  <a:sym typeface="Times New Roman" panose="0202060305040502030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 forceAA="0"/>
          <a:lstStyle/>
          <a:p>
            <a:pPr>
              <a:defRPr lang="zh-CN" sz="1800" b="0" i="0" u="none" strike="noStrike" kern="1200" baseline="0">
                <a:solidFill>
                  <a:sysClr val="windowText" lastClr="000000"/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  <a:sym typeface="Times New Roman" panose="02020603050405020304" charset="0"/>
              </a:defRPr>
            </a:pPr>
            <a:endParaRPr lang="en-US"/>
          </a:p>
        </c:txPr>
        <c:crossAx val="86653028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ysClr val="windowText" lastClr="000000"/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  <a:sym typeface="Times New Roman" panose="02020603050405020304" charset="0"/>
              </a:defRPr>
            </a:pPr>
            <a:endParaRPr lang="en-US"/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ysClr val="windowText" lastClr="000000"/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  <a:sym typeface="Times New Roman" panose="02020603050405020304" charset="0"/>
              </a:defRPr>
            </a:pPr>
            <a:endParaRPr lang="en-US"/>
          </a:p>
        </c:txPr>
      </c:legendEntry>
      <c:layout>
        <c:manualLayout>
          <c:xMode val="edge"/>
          <c:yMode val="edge"/>
          <c:x val="0.36455833397847798"/>
          <c:y val="8.6068364428707606E-2"/>
          <c:w val="0.38244174343887899"/>
          <c:h val="0.14735121884788199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 forceAA="0"/>
        <a:lstStyle/>
        <a:p>
          <a:pPr>
            <a:defRPr lang="zh-CN" sz="1800" b="0" i="0" u="none" strike="noStrike" kern="1200" baseline="0">
              <a:solidFill>
                <a:sysClr val="windowText" lastClr="000000"/>
              </a:solidFill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  <a:sym typeface="Times New Roman" panose="0202060305040502030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12700" cap="flat" cmpd="sng" algn="ctr">
      <a:solidFill>
        <a:sysClr val="windowText" lastClr="000000"/>
      </a:solidFill>
      <a:prstDash val="solid"/>
      <a:round/>
    </a:ln>
    <a:effectLst>
      <a:outerShdw blurRad="63500" dist="37357" dir="2700000" sx="0" sy="0" rotWithShape="0">
        <a:scrgbClr r="0" g="0" b="0"/>
      </a:outerShdw>
    </a:effectLst>
  </c:spPr>
  <c:txPr>
    <a:bodyPr/>
    <a:lstStyle/>
    <a:p>
      <a:pPr>
        <a:defRPr lang="zh-CN" sz="1800">
          <a:solidFill>
            <a:sysClr val="windowText" lastClr="000000"/>
          </a:solidFill>
          <a:latin typeface="Times New Roman" panose="02020603050405020304" charset="0"/>
          <a:ea typeface="Times New Roman" panose="02020603050405020304" charset="0"/>
          <a:cs typeface="Times New Roman" panose="02020603050405020304" charset="0"/>
          <a:sym typeface="Times New Roman" panose="02020603050405020304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2pPr>
    <a:lvl3pPr marL="438848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3pPr>
    <a:lvl4pPr marL="658304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4pPr>
    <a:lvl5pPr marL="877760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5pPr>
    <a:lvl6pPr marL="1097153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6pPr>
    <a:lvl7pPr marL="1316609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7pPr>
    <a:lvl8pPr marL="15360650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8pPr>
    <a:lvl9pPr marL="17554575" algn="l" defTabSz="4388485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/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5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/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/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2024 </a:t>
            </a:r>
            <a:r>
              <a:rPr lang="en-US" altLang="zh-CN" sz="410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0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/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/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/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5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/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90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marL="0" marR="0" lvl="0" indent="0" algn="l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/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/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/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/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/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/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/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/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90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/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1940" indent="0">
              <a:buNone/>
              <a:defRPr sz="3280"/>
            </a:lvl2pPr>
            <a:lvl3pPr marL="3104515" indent="0">
              <a:buNone/>
              <a:defRPr sz="2870"/>
            </a:lvl3pPr>
            <a:lvl4pPr marL="4656455" indent="0">
              <a:buNone/>
              <a:defRPr sz="2050"/>
            </a:lvl4pPr>
            <a:lvl5pPr marL="6209030" indent="0">
              <a:buNone/>
              <a:defRPr sz="2050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1" y="-12063"/>
            <a:ext cx="32919514" cy="43903263"/>
            <a:chOff x="0" y="-11824"/>
            <a:chExt cx="30496907" cy="43034662"/>
          </a:xfrm>
        </p:grpSpPr>
        <p:sp>
          <p:nvSpPr>
            <p:cNvPr id="19" name="Rectangle 18"/>
            <p:cNvSpPr/>
            <p:nvPr/>
          </p:nvSpPr>
          <p:spPr>
            <a:xfrm>
              <a:off x="0" y="42914838"/>
              <a:ext cx="30494905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0" name="Rectangle 19"/>
            <p:cNvSpPr/>
            <p:nvPr/>
          </p:nvSpPr>
          <p:spPr>
            <a:xfrm rot="16200000">
              <a:off x="8926562" y="21452493"/>
              <a:ext cx="43032690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 dirty="0"/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-21461373" y="21452493"/>
              <a:ext cx="43032690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-11824"/>
              <a:ext cx="30495876" cy="108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3" name="Rectangle 22"/>
            <p:cNvSpPr/>
            <p:nvPr/>
          </p:nvSpPr>
          <p:spPr>
            <a:xfrm rot="16200000">
              <a:off x="-21255792" y="21454172"/>
              <a:ext cx="42830489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4" name="Rectangle 23"/>
            <p:cNvSpPr/>
            <p:nvPr/>
          </p:nvSpPr>
          <p:spPr>
            <a:xfrm rot="16200000">
              <a:off x="8918160" y="21457418"/>
              <a:ext cx="42830488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07456" y="92927"/>
              <a:ext cx="30279447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08973" y="42806838"/>
              <a:ext cx="30277930" cy="108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20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2024/10/21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197441" y="908157"/>
            <a:ext cx="17520673" cy="3907429"/>
          </a:xfrm>
        </p:spPr>
        <p:txBody>
          <a:bodyPr>
            <a:normAutofit/>
          </a:bodyPr>
          <a:lstStyle/>
          <a:p>
            <a:r>
              <a:rPr lang="zh-CN" altLang="en-US" sz="9600" dirty="0">
                <a:latin typeface="+mn-lt"/>
                <a:ea typeface="+mn-ea"/>
              </a:rPr>
              <a:t>WPT 系统的电磁热仿真分析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0"/>
          </p:nvPr>
        </p:nvSpPr>
        <p:spPr>
          <a:xfrm>
            <a:off x="14197297" y="9140847"/>
            <a:ext cx="17520817" cy="1984280"/>
          </a:xfrm>
        </p:spPr>
        <p:txBody>
          <a:bodyPr/>
          <a:lstStyle/>
          <a:p>
            <a:r>
              <a:rPr lang="zh-CN" altLang="en-US" dirty="0">
                <a:latin typeface="+mn-lt"/>
                <a:sym typeface="+mn-ea"/>
              </a:rPr>
              <a:t>古岩</a:t>
            </a:r>
            <a:r>
              <a:rPr lang="en-US" baseline="30000" dirty="0">
                <a:latin typeface="+mn-lt"/>
                <a:sym typeface="+mn-ea"/>
              </a:rPr>
              <a:t>1</a:t>
            </a:r>
            <a:r>
              <a:rPr lang="zh-CN" altLang="en-US" dirty="0">
                <a:latin typeface="+mn-lt"/>
                <a:sym typeface="+mn-ea"/>
              </a:rPr>
              <a:t>，蔡尧</a:t>
            </a:r>
            <a:r>
              <a:rPr lang="en-US" baseline="30000" dirty="0">
                <a:latin typeface="+mn-lt"/>
                <a:sym typeface="+mn-ea"/>
              </a:rPr>
              <a:t>1</a:t>
            </a:r>
            <a:r>
              <a:rPr lang="zh-CN" altLang="en-US" dirty="0">
                <a:latin typeface="+mn-lt"/>
                <a:sym typeface="+mn-ea"/>
              </a:rPr>
              <a:t>，李治</a:t>
            </a:r>
            <a:r>
              <a:rPr lang="en-US" baseline="30000" dirty="0">
                <a:latin typeface="+mn-lt"/>
                <a:sym typeface="+mn-ea"/>
              </a:rPr>
              <a:t>1</a:t>
            </a:r>
            <a:r>
              <a:rPr lang="zh-CN" altLang="en-US" dirty="0">
                <a:latin typeface="+mn-lt"/>
                <a:sym typeface="+mn-ea"/>
              </a:rPr>
              <a:t>，夏晓雪</a:t>
            </a:r>
            <a:r>
              <a:rPr lang="en-US" baseline="30000" dirty="0">
                <a:latin typeface="+mn-lt"/>
                <a:sym typeface="+mn-ea"/>
              </a:rPr>
              <a:t>1</a:t>
            </a:r>
            <a:br>
              <a:rPr lang="en-US" dirty="0">
                <a:latin typeface="+mn-lt"/>
                <a:sym typeface="+mn-ea"/>
              </a:rPr>
            </a:br>
            <a:r>
              <a:rPr lang="en-US" dirty="0">
                <a:latin typeface="+mn-lt"/>
                <a:sym typeface="+mn-ea"/>
              </a:rPr>
              <a:t>1. </a:t>
            </a:r>
            <a:r>
              <a:rPr lang="zh-CN" altLang="en-US" dirty="0">
                <a:latin typeface="+mn-lt"/>
                <a:sym typeface="+mn-ea"/>
              </a:rPr>
              <a:t>清华四川能源互联网研究院，输配电设备综合仿真及智能运维研究所，成都</a:t>
            </a:r>
            <a:r>
              <a:rPr lang="en-US" dirty="0">
                <a:latin typeface="+mn-lt"/>
                <a:sym typeface="+mn-ea"/>
              </a:rPr>
              <a:t> </a:t>
            </a:r>
            <a:br>
              <a:rPr lang="en-US" dirty="0">
                <a:latin typeface="+mn-lt"/>
                <a:sym typeface="+mn-ea"/>
              </a:rPr>
            </a:br>
            <a:endParaRPr lang="zh-CN" altLang="en-US" dirty="0">
              <a:latin typeface="+mn-lt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zh-CN" altLang="en-US" sz="5400" dirty="0"/>
              <a:t>采用二维轴对称方法建立 14 级 WPT 系统三维模型。使用了磁场、传热、电路和静电物理场。</a:t>
            </a:r>
          </a:p>
          <a:p>
            <a:r>
              <a:rPr lang="zh-CN" altLang="en-US" sz="5400" dirty="0"/>
              <a:t>计算 WPT 系统运行期间周围磁场的变化、温升以及整个系统在高压输电线环境下的电场分布。通过瞬态计算，分析系统运行期间各级线圈上电信号波形的变化。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sz="2800" dirty="0">
                <a:latin typeface="+mn-lt"/>
                <a:sym typeface="+mn-ea"/>
              </a:rPr>
              <a:t>1. Q Jialong, “1. Author first initial and last name, “Article Title”, </a:t>
            </a:r>
            <a:r>
              <a:rPr lang="en-US" sz="2800" i="1" dirty="0">
                <a:latin typeface="+mn-lt"/>
                <a:sym typeface="+mn-ea"/>
              </a:rPr>
              <a:t>Journal</a:t>
            </a:r>
            <a:r>
              <a:rPr lang="en-US" sz="2800" dirty="0">
                <a:latin typeface="+mn-lt"/>
                <a:sym typeface="+mn-ea"/>
              </a:rPr>
              <a:t>, Volume (vol.), Page numbers (pp.), Year.”, </a:t>
            </a:r>
            <a:r>
              <a:rPr lang="en-US" sz="2800" i="1" dirty="0">
                <a:latin typeface="+mn-lt"/>
                <a:sym typeface="+mn-ea"/>
              </a:rPr>
              <a:t>IEEE TRANSACTIONS ON POWER ELECTRONICS</a:t>
            </a:r>
            <a:r>
              <a:rPr lang="en-US" sz="2800" dirty="0">
                <a:latin typeface="+mn-lt"/>
                <a:sym typeface="+mn-ea"/>
              </a:rPr>
              <a:t>, vol. 35, no. 11, pp.11380-11390, 2020.</a:t>
            </a:r>
          </a:p>
          <a:p>
            <a:r>
              <a:rPr lang="en-US" sz="2800" dirty="0">
                <a:latin typeface="+mn-lt"/>
                <a:sym typeface="+mn-ea"/>
              </a:rPr>
              <a:t>2. W. X. Zhong, C. K. Lee, and S. Y. R. Hui, “General analysis on the use of Tesla’s resonators in domino forms for wireless power transfer”, </a:t>
            </a:r>
            <a:r>
              <a:rPr lang="en-US" sz="2800" i="1" dirty="0">
                <a:latin typeface="+mn-lt"/>
                <a:sym typeface="+mn-ea"/>
              </a:rPr>
              <a:t>IEEE Trans. Ind. Electron</a:t>
            </a:r>
            <a:r>
              <a:rPr lang="en-US" sz="2800" dirty="0">
                <a:latin typeface="+mn-lt"/>
                <a:sym typeface="+mn-ea"/>
              </a:rPr>
              <a:t>, vol. 60, no. 1, pp. 261–270, Jan. 2013.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26"/>
          </p:nvPr>
        </p:nvSpPr>
        <p:spPr>
          <a:xfrm>
            <a:off x="14197413" y="5057584"/>
            <a:ext cx="17520817" cy="4180360"/>
          </a:xfrm>
        </p:spPr>
        <p:txBody>
          <a:bodyPr/>
          <a:lstStyle/>
          <a:p>
            <a:r>
              <a:rPr lang="zh-CN" altLang="en-US" dirty="0">
                <a:latin typeface="+mn-lt"/>
              </a:rPr>
              <a:t>多中继无线功率传输设备（WPT）的开发过程中，通过仿真研究分析系统的物理特性，为后续设备开发提供可行的解决方案。</a:t>
            </a: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zh-CN" altLang="en-US" sz="5400"/>
              <a:t>应用于输电线路的多中继无线传能系统外部需要进行绝缘封装，并且发射和接收线圈两端还存在连接金具。金具在高频磁场作用下存在涡流效应。因此，有必要通过仿真计算系统运行时的磁场分布和温度场变化。</a:t>
            </a:r>
          </a:p>
          <a:p>
            <a:r>
              <a:rPr lang="zh-CN" altLang="en-US" sz="5400"/>
              <a:t>线圈封装在绝缘材料内部，运行过程中，线圈本身会持续发热，直至热平衡状态。当工作电流过大时，线圈产生的热量会增加。外部绝缘材料在持续高温环境下老化速度加快，从而影响整体设备的使用寿命。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zh-CN" altLang="en-US"/>
              <a:t>摘要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zh-CN" altLang="en-US" dirty="0"/>
              <a:t>方法</a:t>
            </a:r>
          </a:p>
        </p:txBody>
      </p:sp>
      <p:pic>
        <p:nvPicPr>
          <p:cNvPr id="18" name="图片占位符 17" descr="实物图"/>
          <p:cNvPicPr>
            <a:picLocks noGrp="1" noChangeAspect="1"/>
          </p:cNvPicPr>
          <p:nvPr>
            <p:ph type="pic" sz="quarter" idx="29"/>
          </p:nvPr>
        </p:nvPicPr>
        <p:blipFill>
          <a:blip r:embed="rId2"/>
          <a:stretch>
            <a:fillRect/>
          </a:stretch>
        </p:blipFill>
        <p:spPr>
          <a:xfrm>
            <a:off x="1196975" y="21701760"/>
            <a:ext cx="13214350" cy="4691380"/>
          </a:xfrm>
          <a:prstGeom prst="rect">
            <a:avLst/>
          </a:prstGeom>
        </p:spPr>
      </p:pic>
      <p:sp>
        <p:nvSpPr>
          <p:cNvPr id="12" name="文本占位符 11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zh-CN" altLang="en-US" dirty="0"/>
              <a:t>图 1. 多中继无线能量传输原型样机。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zh-CN" altLang="en-US" sz="5400" dirty="0"/>
              <a:t>采用 0.1*200 股利兹线，</a:t>
            </a:r>
            <a:r>
              <a:rPr lang="en-US" altLang="zh-CN" sz="5400" dirty="0"/>
              <a:t>24V </a:t>
            </a:r>
            <a:r>
              <a:rPr lang="zh-CN" altLang="en-US" sz="5400" dirty="0"/>
              <a:t>恒压电源，WPT 系统稳定工作后，线圈周围不同位置的磁场呈周期性变化，温度分布具有规律性，该规律已得到实验验证。这些现象主要是由多级线圈的交叉耦合引起的。后续研发可利用</a:t>
            </a:r>
            <a:r>
              <a:rPr lang="zh-CN" altLang="en-US" sz="5400" dirty="0">
                <a:sym typeface="+mn-ea"/>
              </a:rPr>
              <a:t>该定律</a:t>
            </a:r>
            <a:r>
              <a:rPr lang="zh-CN" altLang="en-US" sz="5400" dirty="0"/>
              <a:t>，以提高整个系统的能量传输效率。根据发射和接收线圈周围磁场的分布，确定线圈到金具的安全距离。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zh-CN" altLang="en-US" dirty="0"/>
              <a:t>结果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图 2. 左：WPT 系统磁场分布；中：WPT 系统的热场分布；</a:t>
            </a:r>
            <a:r>
              <a:rPr lang="en-US" altLang="zh-CN" dirty="0">
                <a:sym typeface="+mn-ea"/>
              </a:rPr>
              <a:t>      </a:t>
            </a:r>
            <a:r>
              <a:rPr lang="zh-CN" altLang="en-US" dirty="0">
                <a:sym typeface="+mn-ea"/>
              </a:rPr>
              <a:t>右：实验测试温度分布。</a:t>
            </a:r>
          </a:p>
          <a:p>
            <a:endParaRPr lang="zh-CN" altLang="en-US" dirty="0"/>
          </a:p>
        </p:txBody>
      </p:sp>
      <p:sp>
        <p:nvSpPr>
          <p:cNvPr id="20" name="图片占位符 19"/>
          <p:cNvSpPr>
            <a:spLocks noGrp="1"/>
          </p:cNvSpPr>
          <p:nvPr>
            <p:ph type="pic" sz="quarter" idx="34"/>
          </p:nvPr>
        </p:nvSpPr>
        <p:spPr/>
      </p:sp>
      <p:pic>
        <p:nvPicPr>
          <p:cNvPr id="21" name="图片 20" descr="三维电场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30211" t="14946" r="48871" b="9257"/>
          <a:stretch>
            <a:fillRect/>
          </a:stretch>
        </p:blipFill>
        <p:spPr>
          <a:xfrm>
            <a:off x="17386935" y="30293310"/>
            <a:ext cx="1229360" cy="5313680"/>
          </a:xfrm>
          <a:prstGeom prst="rect">
            <a:avLst/>
          </a:prstGeom>
        </p:spPr>
      </p:pic>
      <p:pic>
        <p:nvPicPr>
          <p:cNvPr id="22" name="图片 21" descr="三维电场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79308"/>
          <a:stretch>
            <a:fillRect/>
          </a:stretch>
        </p:blipFill>
        <p:spPr>
          <a:xfrm>
            <a:off x="18671540" y="29108400"/>
            <a:ext cx="1216025" cy="7010400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 rot="5400000">
            <a:off x="17485360" y="32523430"/>
            <a:ext cx="491617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>
                <a:cs typeface="Times New Roman" panose="02020603050405020304" charset="0"/>
              </a:rPr>
              <a:t>M</a:t>
            </a:r>
            <a:r>
              <a:rPr lang="zh-CN" altLang="en-US" sz="3200">
                <a:cs typeface="Times New Roman" panose="02020603050405020304" charset="0"/>
              </a:rPr>
              <a:t>agnetic </a:t>
            </a:r>
            <a:r>
              <a:rPr lang="en-US" altLang="zh-CN" sz="3200">
                <a:cs typeface="Times New Roman" panose="02020603050405020304" charset="0"/>
              </a:rPr>
              <a:t>F</a:t>
            </a:r>
            <a:r>
              <a:rPr lang="zh-CN" altLang="en-US" sz="3200">
                <a:cs typeface="Times New Roman" panose="02020603050405020304" charset="0"/>
              </a:rPr>
              <a:t>lux </a:t>
            </a:r>
            <a:r>
              <a:rPr lang="en-US" altLang="zh-CN" sz="3200">
                <a:cs typeface="Times New Roman" panose="02020603050405020304" charset="0"/>
              </a:rPr>
              <a:t>D</a:t>
            </a:r>
            <a:r>
              <a:rPr lang="zh-CN" altLang="en-US" sz="3200">
                <a:cs typeface="Times New Roman" panose="02020603050405020304" charset="0"/>
              </a:rPr>
              <a:t>ensity</a:t>
            </a:r>
            <a:r>
              <a:rPr lang="en-US" altLang="zh-CN" sz="3200">
                <a:cs typeface="Times New Roman" panose="02020603050405020304" charset="0"/>
              </a:rPr>
              <a:t>(T)</a:t>
            </a:r>
          </a:p>
        </p:txBody>
      </p:sp>
      <p:pic>
        <p:nvPicPr>
          <p:cNvPr id="24" name="图片 23" descr="三维温度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29281" t="15380" r="48071" b="10127"/>
          <a:stretch>
            <a:fillRect/>
          </a:stretch>
        </p:blipFill>
        <p:spPr>
          <a:xfrm>
            <a:off x="20448270" y="30293310"/>
            <a:ext cx="1330960" cy="5222240"/>
          </a:xfrm>
          <a:prstGeom prst="rect">
            <a:avLst/>
          </a:prstGeom>
        </p:spPr>
      </p:pic>
      <p:pic>
        <p:nvPicPr>
          <p:cNvPr id="25" name="图片 24" descr="三维温度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80367"/>
          <a:stretch>
            <a:fillRect/>
          </a:stretch>
        </p:blipFill>
        <p:spPr>
          <a:xfrm>
            <a:off x="21849080" y="29108400"/>
            <a:ext cx="1153795" cy="7010400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 rot="5400000">
            <a:off x="21052790" y="32994600"/>
            <a:ext cx="382460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>
                <a:cs typeface="Times New Roman" panose="02020603050405020304" charset="0"/>
              </a:rPr>
              <a:t>Temperature(℃)</a:t>
            </a:r>
          </a:p>
        </p:txBody>
      </p:sp>
      <p:graphicFrame>
        <p:nvGraphicFramePr>
          <p:cNvPr id="28" name="图表 27" descr="7b0a202020202263686172745265734964223a20223230343733303135220a7d0a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9569240"/>
              </p:ext>
            </p:extLst>
          </p:nvPr>
        </p:nvGraphicFramePr>
        <p:xfrm>
          <a:off x="23458805" y="30284420"/>
          <a:ext cx="8202295" cy="4662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1" name="图片占位符 10" descr="fileUpload_jpg"/>
          <p:cNvPicPr>
            <a:picLocks noGrp="1" noChangeAspect="1"/>
          </p:cNvPicPr>
          <p:nvPr>
            <p:ph type="pic" sz="quarter" idx="31"/>
          </p:nvPr>
        </p:nvPicPr>
        <p:blipFill>
          <a:blip r:embed="rId6"/>
          <a:stretch>
            <a:fillRect/>
          </a:stretch>
        </p:blipFill>
        <p:spPr>
          <a:xfrm>
            <a:off x="17760315" y="39145845"/>
            <a:ext cx="13695045" cy="2948305"/>
          </a:xfrm>
          <a:prstGeom prst="rect">
            <a:avLst/>
          </a:prstGeom>
        </p:spPr>
      </p:pic>
      <p:pic>
        <p:nvPicPr>
          <p:cNvPr id="27" name="图片占位符 26" descr="封面"/>
          <p:cNvPicPr>
            <a:picLocks noGrp="1" noChangeAspect="1"/>
          </p:cNvPicPr>
          <p:nvPr>
            <p:ph type="pic" sz="quarter" idx="11"/>
          </p:nvPr>
        </p:nvPicPr>
        <p:blipFill>
          <a:blip r:embed="rId7"/>
          <a:srcRect t="16314" r="15088" b="17086"/>
          <a:stretch>
            <a:fillRect/>
          </a:stretch>
        </p:blipFill>
        <p:spPr>
          <a:xfrm>
            <a:off x="1197610" y="1462405"/>
            <a:ext cx="13121640" cy="1029271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2E0ZDA0OTc1NDViNmY4NDllMjUwMjMyZDI3YWNmYTE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368">
    <a:dk1>
      <a:srgbClr val="000000"/>
    </a:dk1>
    <a:lt1>
      <a:srgbClr val="FFFFFF"/>
    </a:lt1>
    <a:dk2>
      <a:srgbClr val="000000"/>
    </a:dk2>
    <a:lt2>
      <a:srgbClr val="FFFBF7"/>
    </a:lt2>
    <a:accent1>
      <a:srgbClr val="776E84"/>
    </a:accent1>
    <a:accent2>
      <a:srgbClr val="F38080"/>
    </a:accent2>
    <a:accent3>
      <a:srgbClr val="B9E1DC"/>
    </a:accent3>
    <a:accent4>
      <a:srgbClr val="56DBEE"/>
    </a:accent4>
    <a:accent5>
      <a:srgbClr val="B883FE"/>
    </a:accent5>
    <a:accent6>
      <a:srgbClr val="FFD966"/>
    </a:accent6>
    <a:hlink>
      <a:srgbClr val="304FFE"/>
    </a:hlink>
    <a:folHlink>
      <a:srgbClr val="492067"/>
    </a:folHlink>
  </a:clrScheme>
  <a:fontScheme name="自定义 2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</TotalTime>
  <Words>508</Words>
  <Application>Microsoft Office PowerPoint</Application>
  <PresentationFormat>自定义</PresentationFormat>
  <Paragraphs>20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等线</vt:lpstr>
      <vt:lpstr>等线 Light</vt:lpstr>
      <vt:lpstr>宋体</vt:lpstr>
      <vt:lpstr>Arial</vt:lpstr>
      <vt:lpstr>Calibri</vt:lpstr>
      <vt:lpstr>Calibri Light</vt:lpstr>
      <vt:lpstr>Times New Roman</vt:lpstr>
      <vt:lpstr>Office Theme</vt:lpstr>
      <vt:lpstr>WPT 系统的电磁热仿真分析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Lijuan Du</cp:lastModifiedBy>
  <cp:revision>203</cp:revision>
  <cp:lastPrinted>2023-01-06T15:48:00Z</cp:lastPrinted>
  <dcterms:created xsi:type="dcterms:W3CDTF">2023-01-03T14:57:00Z</dcterms:created>
  <dcterms:modified xsi:type="dcterms:W3CDTF">2024-10-21T08:17:34Z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F026967AD58441189CD3E28F90FB4C31_12</vt:lpwstr>
  </property>
  <property fmtid="{D5CDD505-2E9C-101B-9397-08002B2CF9AE}" pid="3" name="KSOProductBuildVer">
    <vt:lpwstr>2052-12.1.0.17857</vt:lpwstr>
  </property>
</Properties>
</file>