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media2.gif" ContentType="video/unknown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media3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6"/>
  </p:notesMasterIdLst>
  <p:sldIdLst>
    <p:sldId id="256" r:id="rId2"/>
    <p:sldId id="506" r:id="rId3"/>
    <p:sldId id="317" r:id="rId4"/>
    <p:sldId id="338" r:id="rId5"/>
    <p:sldId id="339" r:id="rId6"/>
    <p:sldId id="340" r:id="rId7"/>
    <p:sldId id="508" r:id="rId8"/>
    <p:sldId id="507" r:id="rId9"/>
    <p:sldId id="282" r:id="rId10"/>
    <p:sldId id="287" r:id="rId11"/>
    <p:sldId id="509" r:id="rId12"/>
    <p:sldId id="286" r:id="rId13"/>
    <p:sldId id="511" r:id="rId14"/>
    <p:sldId id="512" r:id="rId15"/>
    <p:sldId id="513" r:id="rId16"/>
    <p:sldId id="514" r:id="rId17"/>
    <p:sldId id="328" r:id="rId18"/>
    <p:sldId id="510" r:id="rId19"/>
    <p:sldId id="329" r:id="rId20"/>
    <p:sldId id="342" r:id="rId21"/>
    <p:sldId id="343" r:id="rId22"/>
    <p:sldId id="344" r:id="rId23"/>
    <p:sldId id="345" r:id="rId24"/>
    <p:sldId id="346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C1CE"/>
    <a:srgbClr val="4472C4"/>
    <a:srgbClr val="FFC000"/>
    <a:srgbClr val="BFBFBF"/>
    <a:srgbClr val="FFFFFF"/>
    <a:srgbClr val="000000"/>
    <a:srgbClr val="E26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81" autoAdjust="0"/>
    <p:restoredTop sz="92037" autoAdjust="0"/>
  </p:normalViewPr>
  <p:slideViewPr>
    <p:cSldViewPr snapToGrid="0">
      <p:cViewPr varScale="1">
        <p:scale>
          <a:sx n="105" d="100"/>
          <a:sy n="105" d="100"/>
        </p:scale>
        <p:origin x="20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CDD-4961-BCE5-52383B957D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CDD-4961-BCE5-52383B957D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CDD-4961-BCE5-52383B957D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CDD-4961-BCE5-52383B957D44}"/>
              </c:ext>
            </c:extLst>
          </c:dPt>
          <c:val>
            <c:numRef>
              <c:f>Feuil1!$D$4:$D$7</c:f>
              <c:numCache>
                <c:formatCode>General</c:formatCode>
                <c:ptCount val="4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DD-4961-BCE5-52383B957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2A149-47DC-4FCC-BC70-9881A44CDD68}" type="datetimeFigureOut">
              <a:rPr lang="fr-FR" smtClean="0"/>
              <a:t>24/09/2019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04186-8CE4-4119-B044-58BFBFDCA4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30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707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671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420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958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F37A9-73E9-46E4-A853-8CB1834B919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770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F37A9-73E9-46E4-A853-8CB1834B919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551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671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7954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83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515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5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420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203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98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84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347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59532" y="548681"/>
            <a:ext cx="6264696" cy="513011"/>
          </a:xfrm>
          <a:prstGeom prst="rect">
            <a:avLst/>
          </a:prstGeom>
        </p:spPr>
        <p:txBody>
          <a:bodyPr anchor="ctr"/>
          <a:lstStyle>
            <a:lvl1pPr algn="l">
              <a:defRPr sz="1800" baseline="0">
                <a:solidFill>
                  <a:srgbClr val="00B2A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CONTENTS TITLE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26083" y="1844825"/>
            <a:ext cx="6022181" cy="3239765"/>
          </a:xfrm>
          <a:prstGeom prst="rect">
            <a:avLst/>
          </a:prstGeom>
        </p:spPr>
        <p:txBody>
          <a:bodyPr anchor="t"/>
          <a:lstStyle>
            <a:lvl1pPr marL="808435" indent="-808435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§"/>
              <a:defRPr sz="1050" baseline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7300" indent="0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None/>
              <a:defRPr sz="1050" baseline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Font typeface="Wingdings" panose="05000000000000000000" pitchFamily="2" charset="2"/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Font typeface="Wingdings" panose="05000000000000000000" pitchFamily="2" charset="2"/>
              <a:buChar char="§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Font typeface="Wingdings" panose="05000000000000000000" pitchFamily="2" charset="2"/>
              <a:buChar char="§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/>
            </a:lvl6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1"/>
            <a:r>
              <a:rPr lang="en-US" dirty="0"/>
              <a:t>Level 2</a:t>
            </a:r>
          </a:p>
          <a:p>
            <a:pPr lvl="0"/>
            <a:r>
              <a:rPr lang="en-US" dirty="0"/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504371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575556" y="1916833"/>
            <a:ext cx="3618000" cy="4104105"/>
          </a:xfrm>
          <a:prstGeom prst="rect">
            <a:avLst/>
          </a:prstGeom>
          <a:pattFill prst="pct5">
            <a:fgClr>
              <a:srgbClr val="318390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05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004048" y="1916844"/>
            <a:ext cx="3618402" cy="4104023"/>
          </a:xfrm>
          <a:prstGeom prst="rect">
            <a:avLst/>
          </a:prstGeom>
        </p:spPr>
        <p:txBody>
          <a:bodyPr/>
          <a:lstStyle>
            <a:lvl1pPr marL="171450" indent="-171450">
              <a:buSzPct val="100000"/>
              <a:buFont typeface="Wingdings" panose="05000000000000000000" pitchFamily="2" charset="2"/>
              <a:buChar char="§"/>
              <a:defRPr sz="105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SzPct val="100000"/>
              <a:buFont typeface="Wingdings" panose="05000000000000000000" pitchFamily="2" charset="2"/>
              <a:buChar char="§"/>
              <a:defRPr sz="9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Font typeface="Wingdings" panose="05000000000000000000" pitchFamily="2" charset="2"/>
              <a:buChar char="§"/>
              <a:defRPr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09D18D-BBF4-084B-A3EE-131CB5362B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9532" y="188640"/>
            <a:ext cx="6480720" cy="513011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rgbClr val="00B2A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6E189A7-8690-1649-8314-E7DD67C3CF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9532" y="678079"/>
            <a:ext cx="64807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350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74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99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86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45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15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90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16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6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041E6-E607-4B49-B2B4-AC5261E08FC3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8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atrick.namy@simtecsolution.f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0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9.png"/><Relationship Id="rId2" Type="http://schemas.openxmlformats.org/officeDocument/2006/relationships/image" Target="../media/image66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8.png"/><Relationship Id="rId5" Type="http://schemas.openxmlformats.org/officeDocument/2006/relationships/image" Target="../media/image69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68.png"/><Relationship Id="rId9" Type="http://schemas.openxmlformats.org/officeDocument/2006/relationships/image" Target="../media/image76.png"/><Relationship Id="rId14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60.gif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3.png"/><Relationship Id="rId5" Type="http://schemas.openxmlformats.org/officeDocument/2006/relationships/image" Target="../media/image81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9.png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0.png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gif"/><Relationship Id="rId1" Type="http://schemas.microsoft.com/office/2007/relationships/media" Target="../media/media3.gif"/><Relationship Id="rId5" Type="http://schemas.openxmlformats.org/officeDocument/2006/relationships/image" Target="../media/image93.png"/><Relationship Id="rId4" Type="http://schemas.openxmlformats.org/officeDocument/2006/relationships/image" Target="../media/image16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7.png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6" Type="http://schemas.openxmlformats.org/officeDocument/2006/relationships/image" Target="../media/image50.png"/><Relationship Id="rId5" Type="http://schemas.openxmlformats.org/officeDocument/2006/relationships/image" Target="../media/image44.png"/><Relationship Id="rId4" Type="http://schemas.openxmlformats.org/officeDocument/2006/relationships/image" Target="../media/image4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3" Type="http://schemas.openxmlformats.org/officeDocument/2006/relationships/chart" Target="../charts/chart1.xml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jpe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0.gif"/><Relationship Id="rId12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9.gif"/><Relationship Id="rId11" Type="http://schemas.openxmlformats.org/officeDocument/2006/relationships/image" Target="../media/image43.png"/><Relationship Id="rId5" Type="http://schemas.openxmlformats.org/officeDocument/2006/relationships/image" Target="../media/image38.gif"/><Relationship Id="rId10" Type="http://schemas.openxmlformats.org/officeDocument/2006/relationships/image" Target="../media/image42.jpeg"/><Relationship Id="rId4" Type="http://schemas.openxmlformats.org/officeDocument/2006/relationships/image" Target="../media/image37.gif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26A3B0-3818-40C2-998E-ED5C7479D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779" y="2157958"/>
            <a:ext cx="8976221" cy="1725238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Femto</a:t>
            </a:r>
            <a:r>
              <a:rPr lang="en-US" dirty="0"/>
              <a:t>-second laser texturing prediction using </a:t>
            </a:r>
            <a:r>
              <a:rPr lang="en-GB" dirty="0"/>
              <a:t>COMSOL Multiphysics ®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D380965-BFB2-4E22-AE6E-E92114469177}"/>
              </a:ext>
            </a:extLst>
          </p:cNvPr>
          <p:cNvSpPr txBox="1">
            <a:spLocks noChangeArrowheads="1"/>
          </p:cNvSpPr>
          <p:nvPr/>
        </p:nvSpPr>
        <p:spPr>
          <a:xfrm>
            <a:off x="167779" y="5092674"/>
            <a:ext cx="7127514" cy="17453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/>
              <a:t>Elise Chevallier</a:t>
            </a:r>
            <a:r>
              <a:rPr lang="en-US" sz="2000" kern="0" baseline="30000" dirty="0"/>
              <a:t>1</a:t>
            </a:r>
            <a:r>
              <a:rPr lang="en-US" sz="2000" kern="0" dirty="0"/>
              <a:t>, Vincent Bruyère</a:t>
            </a:r>
            <a:r>
              <a:rPr lang="en-US" sz="2000" kern="0" baseline="30000" dirty="0"/>
              <a:t>1,</a:t>
            </a:r>
            <a:r>
              <a:rPr lang="en-US" sz="2000" kern="0" dirty="0"/>
              <a:t>*, G.Bernard</a:t>
            </a:r>
            <a:r>
              <a:rPr lang="en-US" sz="2000" kern="0" baseline="30000" dirty="0"/>
              <a:t>2</a:t>
            </a:r>
            <a:r>
              <a:rPr lang="en-US" sz="2000" kern="0" dirty="0"/>
              <a:t> and Patrick Namy</a:t>
            </a:r>
            <a:r>
              <a:rPr lang="en-US" sz="2000" kern="0" baseline="30000" dirty="0"/>
              <a:t>1</a:t>
            </a:r>
            <a:endParaRPr lang="en-US" sz="2000" kern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baseline="30000" dirty="0"/>
              <a:t>1</a:t>
            </a:r>
            <a:r>
              <a:rPr lang="en-US" sz="2000" kern="0" dirty="0">
                <a:latin typeface="+mn-lt"/>
                <a:cs typeface="+mn-cs"/>
              </a:rPr>
              <a:t>SIMTEC, Grenoble, France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baseline="30000" dirty="0"/>
              <a:t>2</a:t>
            </a:r>
            <a:r>
              <a:rPr lang="en-US" sz="2000" kern="0" dirty="0"/>
              <a:t>GFMS, </a:t>
            </a:r>
            <a:r>
              <a:rPr lang="en-US" sz="2000" kern="0" dirty="0" err="1"/>
              <a:t>Meyrin</a:t>
            </a:r>
            <a:r>
              <a:rPr lang="en-US" sz="2000" kern="0" dirty="0"/>
              <a:t>, Switzerland</a:t>
            </a:r>
            <a:endParaRPr lang="en-US" sz="2000" kern="0" dirty="0">
              <a:latin typeface="+mn-lt"/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hlinkClick r:id="rId4"/>
              </a:rPr>
              <a:t>vincent.bruyere@simtecsolution.fr</a:t>
            </a:r>
            <a:endParaRPr lang="en-US" sz="2000" kern="0" dirty="0">
              <a:latin typeface="+mn-lt"/>
              <a:cs typeface="+mn-cs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  <a:cs typeface="+mn-cs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  <a:cs typeface="+mn-cs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  <a:cs typeface="+mn-cs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E59AD0C-D670-4A10-978A-ACD1B6F4BD3B}"/>
              </a:ext>
            </a:extLst>
          </p:cNvPr>
          <p:cNvSpPr txBox="1">
            <a:spLocks noChangeArrowheads="1"/>
          </p:cNvSpPr>
          <p:nvPr/>
        </p:nvSpPr>
        <p:spPr>
          <a:xfrm>
            <a:off x="6255657" y="6021288"/>
            <a:ext cx="2431143" cy="432048"/>
          </a:xfrm>
          <a:prstGeom prst="rect">
            <a:avLst/>
          </a:prstGeom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/>
              <a:t>25</a:t>
            </a:r>
            <a:r>
              <a:rPr lang="en-US" sz="2000" kern="0" baseline="30000"/>
              <a:t>th</a:t>
            </a:r>
            <a:r>
              <a:rPr lang="en-US" sz="2000" kern="0"/>
              <a:t> September </a:t>
            </a:r>
            <a:r>
              <a:rPr lang="en-US" sz="2000" kern="0" dirty="0"/>
              <a:t>2019</a:t>
            </a:r>
            <a:endParaRPr lang="en-US" sz="200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876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e libre 20"/>
          <p:cNvSpPr/>
          <p:nvPr/>
        </p:nvSpPr>
        <p:spPr>
          <a:xfrm>
            <a:off x="6927362" y="4411011"/>
            <a:ext cx="359246" cy="1112134"/>
          </a:xfrm>
          <a:custGeom>
            <a:avLst/>
            <a:gdLst>
              <a:gd name="connsiteX0" fmla="*/ 38307 w 813571"/>
              <a:gd name="connsiteY0" fmla="*/ 193931 h 1919295"/>
              <a:gd name="connsiteX1" fmla="*/ 162132 w 813571"/>
              <a:gd name="connsiteY1" fmla="*/ 1727456 h 1919295"/>
              <a:gd name="connsiteX2" fmla="*/ 683626 w 813571"/>
              <a:gd name="connsiteY2" fmla="*/ 1727456 h 1919295"/>
              <a:gd name="connsiteX3" fmla="*/ 764589 w 813571"/>
              <a:gd name="connsiteY3" fmla="*/ 191550 h 1919295"/>
              <a:gd name="connsiteX4" fmla="*/ 38307 w 813571"/>
              <a:gd name="connsiteY4" fmla="*/ 193931 h 1919295"/>
              <a:gd name="connsiteX0" fmla="*/ 19242 w 794506"/>
              <a:gd name="connsiteY0" fmla="*/ 225144 h 1950508"/>
              <a:gd name="connsiteX1" fmla="*/ 143067 w 794506"/>
              <a:gd name="connsiteY1" fmla="*/ 1758669 h 1950508"/>
              <a:gd name="connsiteX2" fmla="*/ 664561 w 794506"/>
              <a:gd name="connsiteY2" fmla="*/ 1758669 h 1950508"/>
              <a:gd name="connsiteX3" fmla="*/ 745524 w 794506"/>
              <a:gd name="connsiteY3" fmla="*/ 222763 h 1950508"/>
              <a:gd name="connsiteX4" fmla="*/ 19242 w 794506"/>
              <a:gd name="connsiteY4" fmla="*/ 225144 h 1950508"/>
              <a:gd name="connsiteX0" fmla="*/ 15113 w 754362"/>
              <a:gd name="connsiteY0" fmla="*/ 239631 h 1964995"/>
              <a:gd name="connsiteX1" fmla="*/ 138938 w 754362"/>
              <a:gd name="connsiteY1" fmla="*/ 1773156 h 1964995"/>
              <a:gd name="connsiteX2" fmla="*/ 660432 w 754362"/>
              <a:gd name="connsiteY2" fmla="*/ 1773156 h 1964995"/>
              <a:gd name="connsiteX3" fmla="*/ 741395 w 754362"/>
              <a:gd name="connsiteY3" fmla="*/ 237250 h 1964995"/>
              <a:gd name="connsiteX4" fmla="*/ 15113 w 754362"/>
              <a:gd name="connsiteY4" fmla="*/ 239631 h 1964995"/>
              <a:gd name="connsiteX0" fmla="*/ 15113 w 754362"/>
              <a:gd name="connsiteY0" fmla="*/ 239631 h 1971292"/>
              <a:gd name="connsiteX1" fmla="*/ 138938 w 754362"/>
              <a:gd name="connsiteY1" fmla="*/ 1773156 h 1971292"/>
              <a:gd name="connsiteX2" fmla="*/ 660432 w 754362"/>
              <a:gd name="connsiteY2" fmla="*/ 1773156 h 1971292"/>
              <a:gd name="connsiteX3" fmla="*/ 741395 w 754362"/>
              <a:gd name="connsiteY3" fmla="*/ 237250 h 1971292"/>
              <a:gd name="connsiteX4" fmla="*/ 15113 w 754362"/>
              <a:gd name="connsiteY4" fmla="*/ 239631 h 1971292"/>
              <a:gd name="connsiteX0" fmla="*/ 15113 w 754362"/>
              <a:gd name="connsiteY0" fmla="*/ 239631 h 1971292"/>
              <a:gd name="connsiteX1" fmla="*/ 138938 w 754362"/>
              <a:gd name="connsiteY1" fmla="*/ 1773156 h 1971292"/>
              <a:gd name="connsiteX2" fmla="*/ 660432 w 754362"/>
              <a:gd name="connsiteY2" fmla="*/ 1773156 h 1971292"/>
              <a:gd name="connsiteX3" fmla="*/ 741395 w 754362"/>
              <a:gd name="connsiteY3" fmla="*/ 237250 h 1971292"/>
              <a:gd name="connsiteX4" fmla="*/ 15113 w 754362"/>
              <a:gd name="connsiteY4" fmla="*/ 239631 h 1971292"/>
              <a:gd name="connsiteX0" fmla="*/ 15113 w 754362"/>
              <a:gd name="connsiteY0" fmla="*/ 239631 h 1921293"/>
              <a:gd name="connsiteX1" fmla="*/ 138938 w 754362"/>
              <a:gd name="connsiteY1" fmla="*/ 1773156 h 1921293"/>
              <a:gd name="connsiteX2" fmla="*/ 660432 w 754362"/>
              <a:gd name="connsiteY2" fmla="*/ 1773156 h 1921293"/>
              <a:gd name="connsiteX3" fmla="*/ 741395 w 754362"/>
              <a:gd name="connsiteY3" fmla="*/ 237250 h 1921293"/>
              <a:gd name="connsiteX4" fmla="*/ 15113 w 754362"/>
              <a:gd name="connsiteY4" fmla="*/ 239631 h 1921293"/>
              <a:gd name="connsiteX0" fmla="*/ 15113 w 754362"/>
              <a:gd name="connsiteY0" fmla="*/ 239631 h 1915144"/>
              <a:gd name="connsiteX1" fmla="*/ 138938 w 754362"/>
              <a:gd name="connsiteY1" fmla="*/ 1773156 h 1915144"/>
              <a:gd name="connsiteX2" fmla="*/ 660432 w 754362"/>
              <a:gd name="connsiteY2" fmla="*/ 1773156 h 1915144"/>
              <a:gd name="connsiteX3" fmla="*/ 741395 w 754362"/>
              <a:gd name="connsiteY3" fmla="*/ 237250 h 1915144"/>
              <a:gd name="connsiteX4" fmla="*/ 15113 w 754362"/>
              <a:gd name="connsiteY4" fmla="*/ 239631 h 1915144"/>
              <a:gd name="connsiteX0" fmla="*/ 15113 w 754362"/>
              <a:gd name="connsiteY0" fmla="*/ 239631 h 1910039"/>
              <a:gd name="connsiteX1" fmla="*/ 138938 w 754362"/>
              <a:gd name="connsiteY1" fmla="*/ 1773156 h 1910039"/>
              <a:gd name="connsiteX2" fmla="*/ 660432 w 754362"/>
              <a:gd name="connsiteY2" fmla="*/ 1773156 h 1910039"/>
              <a:gd name="connsiteX3" fmla="*/ 741395 w 754362"/>
              <a:gd name="connsiteY3" fmla="*/ 237250 h 1910039"/>
              <a:gd name="connsiteX4" fmla="*/ 15113 w 754362"/>
              <a:gd name="connsiteY4" fmla="*/ 239631 h 1910039"/>
              <a:gd name="connsiteX0" fmla="*/ 15018 w 755491"/>
              <a:gd name="connsiteY0" fmla="*/ 242246 h 1912654"/>
              <a:gd name="connsiteX1" fmla="*/ 138843 w 755491"/>
              <a:gd name="connsiteY1" fmla="*/ 1775771 h 1912654"/>
              <a:gd name="connsiteX2" fmla="*/ 660337 w 755491"/>
              <a:gd name="connsiteY2" fmla="*/ 1775771 h 1912654"/>
              <a:gd name="connsiteX3" fmla="*/ 741300 w 755491"/>
              <a:gd name="connsiteY3" fmla="*/ 239865 h 1912654"/>
              <a:gd name="connsiteX4" fmla="*/ 15018 w 755491"/>
              <a:gd name="connsiteY4" fmla="*/ 242246 h 1912654"/>
              <a:gd name="connsiteX0" fmla="*/ 15018 w 755491"/>
              <a:gd name="connsiteY0" fmla="*/ 242246 h 1912654"/>
              <a:gd name="connsiteX1" fmla="*/ 138843 w 755491"/>
              <a:gd name="connsiteY1" fmla="*/ 1775771 h 1912654"/>
              <a:gd name="connsiteX2" fmla="*/ 660337 w 755491"/>
              <a:gd name="connsiteY2" fmla="*/ 1775771 h 1912654"/>
              <a:gd name="connsiteX3" fmla="*/ 741300 w 755491"/>
              <a:gd name="connsiteY3" fmla="*/ 239865 h 1912654"/>
              <a:gd name="connsiteX4" fmla="*/ 15018 w 755491"/>
              <a:gd name="connsiteY4" fmla="*/ 242246 h 1912654"/>
              <a:gd name="connsiteX0" fmla="*/ 15018 w 755491"/>
              <a:gd name="connsiteY0" fmla="*/ 242246 h 1868009"/>
              <a:gd name="connsiteX1" fmla="*/ 138843 w 755491"/>
              <a:gd name="connsiteY1" fmla="*/ 1775771 h 1868009"/>
              <a:gd name="connsiteX2" fmla="*/ 660337 w 755491"/>
              <a:gd name="connsiteY2" fmla="*/ 1775771 h 1868009"/>
              <a:gd name="connsiteX3" fmla="*/ 741300 w 755491"/>
              <a:gd name="connsiteY3" fmla="*/ 239865 h 1868009"/>
              <a:gd name="connsiteX4" fmla="*/ 15018 w 755491"/>
              <a:gd name="connsiteY4" fmla="*/ 242246 h 1868009"/>
              <a:gd name="connsiteX0" fmla="*/ 15018 w 755491"/>
              <a:gd name="connsiteY0" fmla="*/ 242246 h 1868009"/>
              <a:gd name="connsiteX1" fmla="*/ 138843 w 755491"/>
              <a:gd name="connsiteY1" fmla="*/ 1775771 h 1868009"/>
              <a:gd name="connsiteX2" fmla="*/ 660337 w 755491"/>
              <a:gd name="connsiteY2" fmla="*/ 1775771 h 1868009"/>
              <a:gd name="connsiteX3" fmla="*/ 741300 w 755491"/>
              <a:gd name="connsiteY3" fmla="*/ 239865 h 1868009"/>
              <a:gd name="connsiteX4" fmla="*/ 15018 w 755491"/>
              <a:gd name="connsiteY4" fmla="*/ 242246 h 1868009"/>
              <a:gd name="connsiteX0" fmla="*/ 0 w 744387"/>
              <a:gd name="connsiteY0" fmla="*/ 164121 h 1789884"/>
              <a:gd name="connsiteX1" fmla="*/ 123825 w 744387"/>
              <a:gd name="connsiteY1" fmla="*/ 1697646 h 1789884"/>
              <a:gd name="connsiteX2" fmla="*/ 645319 w 744387"/>
              <a:gd name="connsiteY2" fmla="*/ 1697646 h 1789884"/>
              <a:gd name="connsiteX3" fmla="*/ 726282 w 744387"/>
              <a:gd name="connsiteY3" fmla="*/ 161740 h 1789884"/>
              <a:gd name="connsiteX4" fmla="*/ 0 w 744387"/>
              <a:gd name="connsiteY4" fmla="*/ 164121 h 1789884"/>
              <a:gd name="connsiteX0" fmla="*/ 0 w 744387"/>
              <a:gd name="connsiteY0" fmla="*/ 164121 h 1789884"/>
              <a:gd name="connsiteX1" fmla="*/ 123825 w 744387"/>
              <a:gd name="connsiteY1" fmla="*/ 1697646 h 1789884"/>
              <a:gd name="connsiteX2" fmla="*/ 645319 w 744387"/>
              <a:gd name="connsiteY2" fmla="*/ 1697646 h 1789884"/>
              <a:gd name="connsiteX3" fmla="*/ 726282 w 744387"/>
              <a:gd name="connsiteY3" fmla="*/ 161740 h 1789884"/>
              <a:gd name="connsiteX4" fmla="*/ 0 w 744387"/>
              <a:gd name="connsiteY4" fmla="*/ 164121 h 1789884"/>
              <a:gd name="connsiteX0" fmla="*/ 0 w 726282"/>
              <a:gd name="connsiteY0" fmla="*/ 87882 h 1713645"/>
              <a:gd name="connsiteX1" fmla="*/ 123825 w 726282"/>
              <a:gd name="connsiteY1" fmla="*/ 1621407 h 1713645"/>
              <a:gd name="connsiteX2" fmla="*/ 645319 w 726282"/>
              <a:gd name="connsiteY2" fmla="*/ 1621407 h 1713645"/>
              <a:gd name="connsiteX3" fmla="*/ 726282 w 726282"/>
              <a:gd name="connsiteY3" fmla="*/ 85501 h 1713645"/>
              <a:gd name="connsiteX4" fmla="*/ 0 w 726282"/>
              <a:gd name="connsiteY4" fmla="*/ 87882 h 17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282" h="1713645">
                <a:moveTo>
                  <a:pt x="0" y="87882"/>
                </a:moveTo>
                <a:cubicBezTo>
                  <a:pt x="149621" y="424828"/>
                  <a:pt x="128191" y="1375345"/>
                  <a:pt x="123825" y="1621407"/>
                </a:cubicBezTo>
                <a:cubicBezTo>
                  <a:pt x="233759" y="1760313"/>
                  <a:pt x="540148" y="1727372"/>
                  <a:pt x="645319" y="1621407"/>
                </a:cubicBezTo>
                <a:cubicBezTo>
                  <a:pt x="650479" y="1332085"/>
                  <a:pt x="581025" y="391095"/>
                  <a:pt x="726282" y="85501"/>
                </a:cubicBezTo>
                <a:cubicBezTo>
                  <a:pt x="638176" y="-39118"/>
                  <a:pt x="98029" y="-18083"/>
                  <a:pt x="0" y="87882"/>
                </a:cubicBezTo>
                <a:close/>
              </a:path>
            </a:pathLst>
          </a:custGeom>
          <a:solidFill>
            <a:srgbClr val="FFC000">
              <a:alpha val="15686"/>
            </a:srgbClr>
          </a:solidFill>
          <a:ln>
            <a:solidFill>
              <a:srgbClr val="FFC000">
                <a:alpha val="3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91728" y="1908480"/>
            <a:ext cx="5734050" cy="4263720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User</a:t>
            </a:r>
          </a:p>
          <a:p>
            <a:pPr lvl="1"/>
            <a:r>
              <a:rPr lang="en-US" dirty="0"/>
              <a:t>Specimen, shape, material</a:t>
            </a:r>
          </a:p>
          <a:p>
            <a:pPr lvl="1"/>
            <a:r>
              <a:rPr lang="en-US" dirty="0"/>
              <a:t>Desired surface function</a:t>
            </a:r>
          </a:p>
          <a:p>
            <a:pPr lvl="1"/>
            <a:r>
              <a:rPr lang="en-US" dirty="0"/>
              <a:t>Machine: - « laser parameters? »</a:t>
            </a:r>
          </a:p>
          <a:p>
            <a:pPr marL="342900" lvl="1" indent="0">
              <a:buNone/>
            </a:pPr>
            <a:r>
              <a:rPr lang="en-US" dirty="0"/>
              <a:t>(frequency, pulse duration, average power …)</a:t>
            </a:r>
          </a:p>
          <a:p>
            <a:endParaRPr lang="en-US" sz="1200" dirty="0"/>
          </a:p>
          <a:p>
            <a:r>
              <a:rPr lang="en-US" sz="2400" dirty="0"/>
              <a:t>Surface function </a:t>
            </a:r>
            <a:r>
              <a:rPr lang="en-US" sz="2400" dirty="0">
                <a:sym typeface="Wingdings" panose="05000000000000000000" pitchFamily="2" charset="2"/>
              </a:rPr>
              <a:t> Topography</a:t>
            </a:r>
          </a:p>
          <a:p>
            <a:endParaRPr lang="en-US" sz="1200" dirty="0"/>
          </a:p>
          <a:p>
            <a:r>
              <a:rPr lang="en-US" sz="2400" dirty="0"/>
              <a:t>Topography </a:t>
            </a:r>
            <a:r>
              <a:rPr lang="en-US" sz="2400" dirty="0">
                <a:sym typeface="Wingdings" panose="05000000000000000000" pitchFamily="2" charset="2"/>
              </a:rPr>
              <a:t> Laser parameters</a:t>
            </a:r>
            <a:endParaRPr lang="en-US" sz="2400" dirty="0"/>
          </a:p>
          <a:p>
            <a:endParaRPr lang="en-US" dirty="0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Context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Cylindre 13"/>
          <p:cNvSpPr/>
          <p:nvPr/>
        </p:nvSpPr>
        <p:spPr>
          <a:xfrm>
            <a:off x="7108544" y="5376110"/>
            <a:ext cx="1303020" cy="5392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ylindre 18"/>
          <p:cNvSpPr/>
          <p:nvPr/>
        </p:nvSpPr>
        <p:spPr>
          <a:xfrm>
            <a:off x="7108544" y="1932409"/>
            <a:ext cx="1303020" cy="5392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lipse 21"/>
          <p:cNvSpPr/>
          <p:nvPr/>
        </p:nvSpPr>
        <p:spPr>
          <a:xfrm>
            <a:off x="6927362" y="4409568"/>
            <a:ext cx="359246" cy="103456"/>
          </a:xfrm>
          <a:prstGeom prst="ellipse">
            <a:avLst/>
          </a:prstGeom>
          <a:solidFill>
            <a:srgbClr val="FFC000">
              <a:alpha val="18039"/>
            </a:srgbClr>
          </a:solidFill>
          <a:ln>
            <a:solidFill>
              <a:srgbClr val="FFC000">
                <a:alpha val="3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ylindre 23"/>
          <p:cNvSpPr/>
          <p:nvPr/>
        </p:nvSpPr>
        <p:spPr>
          <a:xfrm>
            <a:off x="7108544" y="3627479"/>
            <a:ext cx="1303020" cy="5392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llipse 24"/>
          <p:cNvSpPr/>
          <p:nvPr/>
        </p:nvSpPr>
        <p:spPr>
          <a:xfrm>
            <a:off x="7110103" y="3624685"/>
            <a:ext cx="1301461" cy="272413"/>
          </a:xfrm>
          <a:prstGeom prst="ellipse">
            <a:avLst/>
          </a:prstGeom>
          <a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llipse 25"/>
          <p:cNvSpPr/>
          <p:nvPr/>
        </p:nvSpPr>
        <p:spPr>
          <a:xfrm>
            <a:off x="7108544" y="5373316"/>
            <a:ext cx="1301461" cy="272413"/>
          </a:xfrm>
          <a:prstGeom prst="ellipse">
            <a:avLst/>
          </a:prstGeom>
          <a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èche courbée vers la gauche 26"/>
          <p:cNvSpPr/>
          <p:nvPr/>
        </p:nvSpPr>
        <p:spPr>
          <a:xfrm rot="16200000" flipH="1" flipV="1">
            <a:off x="2177046" y="4434563"/>
            <a:ext cx="486019" cy="1663900"/>
          </a:xfrm>
          <a:prstGeom prst="curvedLeftArrow">
            <a:avLst>
              <a:gd name="adj1" fmla="val 28204"/>
              <a:gd name="adj2" fmla="val 50000"/>
              <a:gd name="adj3" fmla="val 25000"/>
            </a:avLst>
          </a:prstGeom>
          <a:solidFill>
            <a:srgbClr val="FFC000">
              <a:alpha val="38039"/>
            </a:srgb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0169" y="5645729"/>
            <a:ext cx="5091142" cy="1047171"/>
          </a:xfrm>
          <a:prstGeom prst="rect">
            <a:avLst/>
          </a:prstGeom>
          <a:solidFill>
            <a:srgbClr val="FFC000">
              <a:alpha val="30980"/>
            </a:srgb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Direct problem</a:t>
            </a:r>
          </a:p>
          <a:p>
            <a:pPr algn="ctr"/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70C0"/>
                </a:solidFill>
              </a:rPr>
              <a:t>Topography prediction from a set of laser parameters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975" y="1299241"/>
            <a:ext cx="1710378" cy="54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910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0.14253 -0.00325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16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14253 0.00023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14" grpId="0" animBg="1"/>
      <p:bldP spid="19" grpId="0" animBg="1"/>
      <p:bldP spid="22" grpId="0" animBg="1"/>
      <p:bldP spid="22" grpId="1" animBg="1"/>
      <p:bldP spid="22" grpId="2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02791" y="2027609"/>
            <a:ext cx="7886700" cy="27238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Working with SIMTEC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Modelling for innovative application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How to model laser surface texturing?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Conclusions and future work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Content</a:t>
            </a:r>
            <a:endParaRPr lang="en-US" sz="16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120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106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Modelling laser texturing </a:t>
            </a:r>
          </a:p>
          <a:p>
            <a:pPr algn="just">
              <a:spcBef>
                <a:spcPct val="0"/>
              </a:spcBef>
            </a:pPr>
            <a:endParaRPr lang="en-US" sz="32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74"/>
          <a:stretch/>
        </p:blipFill>
        <p:spPr>
          <a:xfrm>
            <a:off x="3319187" y="3284561"/>
            <a:ext cx="2157107" cy="253073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15548" y="3284787"/>
            <a:ext cx="21062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00B2A9"/>
                </a:solidFill>
              </a:rPr>
              <a:t>Vapour</a:t>
            </a:r>
            <a:r>
              <a:rPr lang="fr-FR" sz="1200" b="1" dirty="0">
                <a:solidFill>
                  <a:srgbClr val="00B2A9"/>
                </a:solidFill>
              </a:rPr>
              <a:t> </a:t>
            </a:r>
            <a:r>
              <a:rPr lang="fr-FR" sz="1200" b="1" dirty="0" err="1">
                <a:solidFill>
                  <a:srgbClr val="00B2A9"/>
                </a:solidFill>
              </a:rPr>
              <a:t>dynamics</a:t>
            </a:r>
            <a:endParaRPr lang="fr-FR" sz="1200" b="1" dirty="0">
              <a:solidFill>
                <a:srgbClr val="00B2A9"/>
              </a:solidFill>
            </a:endParaRP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pressure </a:t>
            </a:r>
            <a:r>
              <a:rPr lang="fr-FR" sz="900" dirty="0" err="1">
                <a:solidFill>
                  <a:srgbClr val="001E60"/>
                </a:solidFill>
              </a:rPr>
              <a:t>waves</a:t>
            </a:r>
            <a:endParaRPr lang="fr-FR" sz="900" dirty="0">
              <a:solidFill>
                <a:srgbClr val="001E60"/>
              </a:solidFill>
            </a:endParaRP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Bernoulli </a:t>
            </a:r>
            <a:r>
              <a:rPr lang="fr-FR" sz="900" dirty="0" err="1">
                <a:solidFill>
                  <a:srgbClr val="001E60"/>
                </a:solidFill>
              </a:rPr>
              <a:t>effect</a:t>
            </a:r>
            <a:endParaRPr lang="en-GB" sz="900" dirty="0">
              <a:solidFill>
                <a:srgbClr val="001E6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874998" y="4031274"/>
            <a:ext cx="2106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00B2A9"/>
                </a:solidFill>
              </a:rPr>
              <a:t>Melt</a:t>
            </a:r>
            <a:r>
              <a:rPr lang="fr-FR" sz="1200" b="1" dirty="0">
                <a:solidFill>
                  <a:srgbClr val="00B2A9"/>
                </a:solidFill>
              </a:rPr>
              <a:t> </a:t>
            </a:r>
            <a:r>
              <a:rPr lang="fr-FR" sz="1200" b="1" dirty="0" err="1">
                <a:solidFill>
                  <a:srgbClr val="00B2A9"/>
                </a:solidFill>
              </a:rPr>
              <a:t>dynamics</a:t>
            </a:r>
            <a:endParaRPr lang="fr-FR" sz="1200" b="1" dirty="0">
              <a:solidFill>
                <a:srgbClr val="00B2A9"/>
              </a:solidFill>
            </a:endParaRP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melt</a:t>
            </a:r>
            <a:r>
              <a:rPr lang="fr-FR" sz="900" dirty="0">
                <a:solidFill>
                  <a:srgbClr val="001E60"/>
                </a:solidFill>
              </a:rPr>
              <a:t> expulsion, </a:t>
            </a:r>
            <a:r>
              <a:rPr lang="fr-FR" sz="900" dirty="0" err="1">
                <a:solidFill>
                  <a:srgbClr val="001E60"/>
                </a:solidFill>
              </a:rPr>
              <a:t>spilling</a:t>
            </a:r>
            <a:r>
              <a:rPr lang="fr-FR" sz="900" dirty="0">
                <a:solidFill>
                  <a:srgbClr val="001E60"/>
                </a:solidFill>
              </a:rPr>
              <a:t> formation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Marangoni</a:t>
            </a:r>
            <a:r>
              <a:rPr lang="fr-FR" sz="900" dirty="0">
                <a:solidFill>
                  <a:srgbClr val="001E60"/>
                </a:solidFill>
              </a:rPr>
              <a:t> convection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temperature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dependent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material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properties</a:t>
            </a:r>
            <a:endParaRPr lang="en-GB" sz="900" dirty="0">
              <a:solidFill>
                <a:srgbClr val="001E6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11160" y="4911808"/>
            <a:ext cx="2106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2A9"/>
                </a:solidFill>
              </a:rPr>
              <a:t>Phase transitions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melting</a:t>
            </a:r>
            <a:r>
              <a:rPr lang="fr-FR" sz="900" dirty="0">
                <a:solidFill>
                  <a:srgbClr val="001E60"/>
                </a:solidFill>
              </a:rPr>
              <a:t> and solidification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evaporation</a:t>
            </a:r>
            <a:r>
              <a:rPr lang="fr-FR" sz="900" dirty="0">
                <a:solidFill>
                  <a:srgbClr val="001E60"/>
                </a:solidFill>
              </a:rPr>
              <a:t> and condensation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vapour</a:t>
            </a:r>
            <a:r>
              <a:rPr lang="fr-FR" sz="900" dirty="0">
                <a:solidFill>
                  <a:srgbClr val="001E60"/>
                </a:solidFill>
              </a:rPr>
              <a:t> pressure on the interface</a:t>
            </a: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mass flux </a:t>
            </a:r>
            <a:r>
              <a:rPr lang="fr-FR" sz="900" dirty="0" err="1">
                <a:solidFill>
                  <a:srgbClr val="001E60"/>
                </a:solidFill>
              </a:rPr>
              <a:t>between</a:t>
            </a:r>
            <a:r>
              <a:rPr lang="fr-FR" sz="900" dirty="0">
                <a:solidFill>
                  <a:srgbClr val="001E60"/>
                </a:solidFill>
              </a:rPr>
              <a:t> phases</a:t>
            </a:r>
            <a:endParaRPr lang="en-GB" sz="900" dirty="0">
              <a:solidFill>
                <a:srgbClr val="001E6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34615" y="4742835"/>
            <a:ext cx="21062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00B2A9"/>
                </a:solidFill>
              </a:rPr>
              <a:t>Heat</a:t>
            </a:r>
            <a:r>
              <a:rPr lang="fr-FR" sz="1200" b="1" dirty="0">
                <a:solidFill>
                  <a:srgbClr val="00B2A9"/>
                </a:solidFill>
              </a:rPr>
              <a:t> </a:t>
            </a:r>
            <a:r>
              <a:rPr lang="fr-FR" sz="1200" b="1" dirty="0" err="1">
                <a:solidFill>
                  <a:srgbClr val="00B2A9"/>
                </a:solidFill>
              </a:rPr>
              <a:t>tranfers</a:t>
            </a:r>
            <a:endParaRPr lang="fr-FR" sz="1200" b="1" dirty="0">
              <a:solidFill>
                <a:srgbClr val="00B2A9"/>
              </a:solidFill>
            </a:endParaRP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convective and </a:t>
            </a:r>
            <a:r>
              <a:rPr lang="fr-FR" sz="900" dirty="0" err="1">
                <a:solidFill>
                  <a:srgbClr val="001E60"/>
                </a:solidFill>
              </a:rPr>
              <a:t>conductive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heat</a:t>
            </a:r>
            <a:r>
              <a:rPr lang="fr-FR" sz="900" dirty="0">
                <a:solidFill>
                  <a:srgbClr val="001E60"/>
                </a:solidFill>
              </a:rPr>
              <a:t> flux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melting</a:t>
            </a:r>
            <a:r>
              <a:rPr lang="fr-FR" sz="900" dirty="0">
                <a:solidFill>
                  <a:srgbClr val="001E60"/>
                </a:solidFill>
              </a:rPr>
              <a:t> and </a:t>
            </a:r>
            <a:r>
              <a:rPr lang="fr-FR" sz="900" dirty="0" err="1">
                <a:solidFill>
                  <a:srgbClr val="001E60"/>
                </a:solidFill>
              </a:rPr>
              <a:t>evaporation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enthalpy</a:t>
            </a:r>
            <a:endParaRPr lang="en-GB" sz="900" dirty="0">
              <a:solidFill>
                <a:srgbClr val="001E6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34615" y="3450027"/>
            <a:ext cx="210623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2A9"/>
                </a:solidFill>
              </a:rPr>
              <a:t>Absorption</a:t>
            </a: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Fresnel absorption</a:t>
            </a:r>
          </a:p>
          <a:p>
            <a:pPr marL="214313" indent="-214313">
              <a:buFontTx/>
              <a:buChar char="-"/>
            </a:pPr>
            <a:r>
              <a:rPr lang="fr-FR" sz="900" dirty="0">
                <a:solidFill>
                  <a:srgbClr val="001E60"/>
                </a:solidFill>
              </a:rPr>
              <a:t>multiple </a:t>
            </a:r>
            <a:r>
              <a:rPr lang="fr-FR" sz="900" dirty="0" err="1">
                <a:solidFill>
                  <a:srgbClr val="001E60"/>
                </a:solidFill>
              </a:rPr>
              <a:t>reflections</a:t>
            </a:r>
            <a:endParaRPr lang="fr-FR" sz="900" dirty="0">
              <a:solidFill>
                <a:srgbClr val="001E60"/>
              </a:solidFill>
            </a:endParaRP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vapour</a:t>
            </a:r>
            <a:r>
              <a:rPr lang="fr-FR" sz="900" dirty="0">
                <a:solidFill>
                  <a:srgbClr val="001E60"/>
                </a:solidFill>
              </a:rPr>
              <a:t> and plasma absorption</a:t>
            </a:r>
          </a:p>
          <a:p>
            <a:pPr marL="214313" indent="-214313">
              <a:buFontTx/>
              <a:buChar char="-"/>
            </a:pPr>
            <a:r>
              <a:rPr lang="fr-FR" sz="900" dirty="0" err="1">
                <a:solidFill>
                  <a:srgbClr val="001E60"/>
                </a:solidFill>
              </a:rPr>
              <a:t>temperature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dependent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optical</a:t>
            </a:r>
            <a:r>
              <a:rPr lang="fr-FR" sz="900" dirty="0">
                <a:solidFill>
                  <a:srgbClr val="001E60"/>
                </a:solidFill>
              </a:rPr>
              <a:t> </a:t>
            </a:r>
            <a:r>
              <a:rPr lang="fr-FR" sz="900" dirty="0" err="1">
                <a:solidFill>
                  <a:srgbClr val="001E60"/>
                </a:solidFill>
              </a:rPr>
              <a:t>properties</a:t>
            </a:r>
            <a:endParaRPr lang="en-GB" sz="900" dirty="0">
              <a:solidFill>
                <a:srgbClr val="001E60"/>
              </a:solidFill>
            </a:endParaRPr>
          </a:p>
        </p:txBody>
      </p:sp>
      <p:cxnSp>
        <p:nvCxnSpPr>
          <p:cNvPr id="14" name="Connecteur droit avec flèche 13"/>
          <p:cNvCxnSpPr>
            <a:stCxn id="12" idx="3"/>
          </p:cNvCxnSpPr>
          <p:nvPr/>
        </p:nvCxnSpPr>
        <p:spPr>
          <a:xfrm>
            <a:off x="3340849" y="3934775"/>
            <a:ext cx="1005992" cy="1098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1" idx="3"/>
          </p:cNvCxnSpPr>
          <p:nvPr/>
        </p:nvCxnSpPr>
        <p:spPr>
          <a:xfrm>
            <a:off x="3340849" y="5019834"/>
            <a:ext cx="1005992" cy="172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8" idx="1"/>
          </p:cNvCxnSpPr>
          <p:nvPr/>
        </p:nvCxnSpPr>
        <p:spPr>
          <a:xfrm flipH="1">
            <a:off x="4427276" y="4446773"/>
            <a:ext cx="1447722" cy="68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7" idx="1"/>
          </p:cNvCxnSpPr>
          <p:nvPr/>
        </p:nvCxnSpPr>
        <p:spPr>
          <a:xfrm flipH="1">
            <a:off x="4427276" y="3561786"/>
            <a:ext cx="1488272" cy="1157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10" idx="1"/>
          </p:cNvCxnSpPr>
          <p:nvPr/>
        </p:nvCxnSpPr>
        <p:spPr>
          <a:xfrm flipH="1" flipV="1">
            <a:off x="4528965" y="5158723"/>
            <a:ext cx="1382195" cy="168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55675" y="2876439"/>
            <a:ext cx="3794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Wingdings" panose="05000000000000000000" pitchFamily="2" charset="2"/>
              <a:buChar char="§"/>
            </a:pPr>
            <a:r>
              <a:rPr lang="en-GB" sz="900" dirty="0"/>
              <a:t>M. Dal and R. </a:t>
            </a:r>
            <a:r>
              <a:rPr lang="en-GB" sz="900" dirty="0" err="1"/>
              <a:t>Fabbro</a:t>
            </a:r>
            <a:r>
              <a:rPr lang="en-GB" sz="900" dirty="0"/>
              <a:t>, </a:t>
            </a:r>
            <a:r>
              <a:rPr lang="en-GB" sz="900" i="1" dirty="0" err="1"/>
              <a:t>Optics&amp;LaserTechnology</a:t>
            </a:r>
            <a:r>
              <a:rPr lang="en-GB" sz="900" i="1" dirty="0"/>
              <a:t>, </a:t>
            </a:r>
            <a:r>
              <a:rPr lang="en-GB" sz="900" dirty="0"/>
              <a:t>no. 78, pp. 2-14, 2016.</a:t>
            </a:r>
          </a:p>
          <a:p>
            <a:pPr marL="128588" indent="-128588">
              <a:buFont typeface="Wingdings" panose="05000000000000000000" pitchFamily="2" charset="2"/>
              <a:buChar char="§"/>
            </a:pPr>
            <a:r>
              <a:rPr lang="en-GB" sz="900" dirty="0"/>
              <a:t>A. Otto and M. Schmidt, </a:t>
            </a:r>
            <a:r>
              <a:rPr lang="en-GB" sz="900" i="1" dirty="0"/>
              <a:t>Physics Procedia 5, </a:t>
            </a:r>
            <a:r>
              <a:rPr lang="en-GB" sz="900" dirty="0"/>
              <a:t>pp. 35-46, 2010.</a:t>
            </a: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452838" y="1706889"/>
            <a:ext cx="7568944" cy="1019889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Physical phenomena and assumptions</a:t>
            </a:r>
            <a:endParaRPr lang="en-US" sz="2000" dirty="0"/>
          </a:p>
          <a:p>
            <a:pPr lvl="1"/>
            <a:r>
              <a:rPr lang="en-US" dirty="0"/>
              <a:t>Topography prediction for different laser operating conditions</a:t>
            </a:r>
          </a:p>
          <a:p>
            <a:pPr lvl="1"/>
            <a:r>
              <a:rPr lang="en-US" dirty="0" err="1"/>
              <a:t>Multiphysics</a:t>
            </a:r>
            <a:r>
              <a:rPr lang="en-US" dirty="0"/>
              <a:t> and </a:t>
            </a:r>
            <a:r>
              <a:rPr lang="en-US" dirty="0" err="1"/>
              <a:t>multiscale</a:t>
            </a:r>
            <a:r>
              <a:rPr lang="en-US" dirty="0"/>
              <a:t> problem</a:t>
            </a:r>
          </a:p>
        </p:txBody>
      </p:sp>
    </p:spTree>
    <p:extLst>
      <p:ext uri="{BB962C8B-B14F-4D97-AF65-F5344CB8AC3E}">
        <p14:creationId xmlns:p14="http://schemas.microsoft.com/office/powerpoint/2010/main" val="281114797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13</a:t>
            </a:fld>
            <a:endParaRPr lang="fr-FR"/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408599" y="1769931"/>
            <a:ext cx="5734050" cy="700152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Different laser regimes</a:t>
            </a:r>
          </a:p>
          <a:p>
            <a:pPr marL="342900" lvl="1" indent="0">
              <a:buNone/>
            </a:pPr>
            <a:endParaRPr lang="en-US" dirty="0"/>
          </a:p>
          <a:p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Modelling laser texturing </a:t>
            </a:r>
          </a:p>
        </p:txBody>
      </p:sp>
      <p:pic>
        <p:nvPicPr>
          <p:cNvPr id="5" name="video3D_M12_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8661" y="3540898"/>
            <a:ext cx="4195814" cy="17402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965" t="32795" r="60594" b="16970"/>
          <a:stretch/>
        </p:blipFill>
        <p:spPr>
          <a:xfrm rot="5400000">
            <a:off x="1421562" y="4763138"/>
            <a:ext cx="145304" cy="5587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9802" y="3382248"/>
            <a:ext cx="4616399" cy="1962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ZoneTexte 7"/>
          <p:cNvSpPr txBox="1"/>
          <p:nvPr/>
        </p:nvSpPr>
        <p:spPr>
          <a:xfrm>
            <a:off x="1840487" y="4957003"/>
            <a:ext cx="1976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Vaporised matter flux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9" name="Flèche : droite 16">
            <a:extLst>
              <a:ext uri="{FF2B5EF4-FFF2-40B4-BE49-F238E27FC236}">
                <a16:creationId xmlns:a16="http://schemas.microsoft.com/office/drawing/2014/main" id="{322B5F80-D496-408D-B7F1-6B18E6E9D1BE}"/>
              </a:ext>
            </a:extLst>
          </p:cNvPr>
          <p:cNvSpPr/>
          <p:nvPr/>
        </p:nvSpPr>
        <p:spPr>
          <a:xfrm>
            <a:off x="4533292" y="2192437"/>
            <a:ext cx="980858" cy="269736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3" name="Rectangle 12"/>
          <p:cNvSpPr/>
          <p:nvPr/>
        </p:nvSpPr>
        <p:spPr>
          <a:xfrm>
            <a:off x="-263236" y="2849948"/>
            <a:ext cx="45243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US" sz="1600" dirty="0"/>
              <a:t>One impact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2D-axisymmetric geometry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/>
              <a:t>Fluid dynamics is taken into account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94009" y="6432434"/>
                <a:ext cx="19887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i="1" dirty="0"/>
                  <a:t>Distance </a:t>
                </a:r>
                <a:r>
                  <a:rPr lang="fr-FR" sz="900" i="1" dirty="0" err="1"/>
                  <a:t>away</a:t>
                </a:r>
                <a:r>
                  <a:rPr lang="fr-FR" sz="900" i="1" dirty="0"/>
                  <a:t> </a:t>
                </a:r>
                <a:r>
                  <a:rPr lang="fr-FR" sz="900" i="1" dirty="0" err="1"/>
                  <a:t>from</a:t>
                </a:r>
                <a:r>
                  <a:rPr lang="fr-FR" sz="900" i="1" dirty="0"/>
                  <a:t> </a:t>
                </a:r>
                <a:r>
                  <a:rPr lang="fr-FR" sz="900" i="1" dirty="0" err="1"/>
                  <a:t>crater</a:t>
                </a:r>
                <a:r>
                  <a:rPr lang="fr-FR" sz="900" i="1" dirty="0"/>
                  <a:t> centre</a:t>
                </a:r>
                <a:r>
                  <a:rPr lang="fr-FR" sz="900" dirty="0"/>
                  <a:t> </a:t>
                </a:r>
                <a14:m>
                  <m:oMath xmlns:m="http://schemas.openxmlformats.org/officeDocument/2006/math">
                    <m:r>
                      <a:rPr lang="fr-FR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9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900" i="1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09" y="6432434"/>
                <a:ext cx="1988792" cy="230832"/>
              </a:xfrm>
              <a:prstGeom prst="rect">
                <a:avLst/>
              </a:prstGeom>
              <a:blipFill rotWithShape="0"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-3855" y="5449121"/>
            <a:ext cx="139731" cy="118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99" y="5478092"/>
            <a:ext cx="1890000" cy="9918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492318" y="2181537"/>
                <a:ext cx="20871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 charset="0"/>
                        </a:rPr>
                        <m:t>𝑵𝒂𝒏𝒐𝒔𝒆𝒄𝒐𝒏𝒅</m:t>
                      </m:r>
                      <m:r>
                        <a:rPr lang="fr-FR" b="1" i="1" smtClean="0">
                          <a:latin typeface="Cambria Math" charset="0"/>
                        </a:rPr>
                        <m:t> </m:t>
                      </m:r>
                      <m:r>
                        <a:rPr lang="fr-FR" b="1" i="1" smtClean="0">
                          <a:latin typeface="Cambria Math" charset="0"/>
                        </a:rPr>
                        <m:t>𝒍𝒂𝒔𝒆𝒓</m:t>
                      </m:r>
                    </m:oMath>
                  </m:oMathPara>
                </a14:m>
                <a:endParaRPr lang="fr-FR" b="1" i="1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318" y="2181537"/>
                <a:ext cx="208711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2339" t="-146667" r="-2632" b="-18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6196703" y="2175588"/>
                <a:ext cx="22057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 charset="0"/>
                        </a:rPr>
                        <m:t>𝑭𝒆𝒎𝒕𝒐𝒔𝒆𝒄𝒐𝒏𝒅</m:t>
                      </m:r>
                      <m:r>
                        <a:rPr lang="fr-FR" b="1" i="1" smtClean="0">
                          <a:latin typeface="Cambria Math" charset="0"/>
                        </a:rPr>
                        <m:t> </m:t>
                      </m:r>
                      <m:r>
                        <a:rPr lang="fr-FR" b="1" i="1" smtClean="0">
                          <a:latin typeface="Cambria Math" charset="0"/>
                        </a:rPr>
                        <m:t>𝒍𝒂𝒔𝒆𝒓</m:t>
                      </m:r>
                    </m:oMath>
                  </m:oMathPara>
                </a14:m>
                <a:endParaRPr lang="fr-FR" b="1" i="1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703" y="2175588"/>
                <a:ext cx="2205732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216" t="-146667" r="-2770" b="-18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740762" y="2469824"/>
                <a:ext cx="32951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charset="0"/>
                        </a:rPr>
                        <m:t>𝑃𝑢𝑙𝑠𝑒</m:t>
                      </m:r>
                      <m:r>
                        <a:rPr lang="fr-FR" b="0" i="1" smtClean="0">
                          <a:latin typeface="Cambria Math" charset="0"/>
                        </a:rPr>
                        <m:t> </m:t>
                      </m:r>
                      <m:r>
                        <a:rPr lang="fr-FR" b="0" i="1" smtClean="0">
                          <a:latin typeface="Cambria Math" charset="0"/>
                        </a:rPr>
                        <m:t>𝑑𝑢𝑟𝑎𝑡𝑖𝑜𝑛</m:t>
                      </m:r>
                      <m:r>
                        <a:rPr lang="fr-FR" b="0" i="1" smtClean="0">
                          <a:latin typeface="Cambria Math" charset="0"/>
                        </a:rPr>
                        <m:t>, 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charset="0"/>
                            </a:rPr>
                            <m:t>𝜏</m:t>
                          </m:r>
                          <m:r>
                            <a:rPr lang="fr-F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≈100∗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charset="0"/>
                            </a:rPr>
                            <m:t>−9</m:t>
                          </m:r>
                        </m:sup>
                      </m:sSup>
                      <m:r>
                        <a:rPr lang="fr-FR" b="0" i="1" smtClean="0">
                          <a:latin typeface="Cambria Math" charset="0"/>
                        </a:rPr>
                        <m:t>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62" y="2469824"/>
                <a:ext cx="3295197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1296" t="-143478" r="-556" b="-17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603706" y="2471486"/>
                <a:ext cx="3490764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charset="0"/>
                        </a:rPr>
                        <m:t>𝑃𝑢𝑙𝑠𝑒</m:t>
                      </m:r>
                      <m:r>
                        <a:rPr lang="fr-FR" b="0" i="1" smtClean="0">
                          <a:latin typeface="Cambria Math" charset="0"/>
                        </a:rPr>
                        <m:t> </m:t>
                      </m:r>
                      <m:r>
                        <a:rPr lang="fr-FR" b="0" i="1" smtClean="0">
                          <a:latin typeface="Cambria Math" charset="0"/>
                        </a:rPr>
                        <m:t>𝑑𝑢𝑟𝑎𝑡𝑖𝑜𝑛</m:t>
                      </m:r>
                      <m:r>
                        <a:rPr lang="fr-FR" b="0" i="1" smtClean="0">
                          <a:latin typeface="Cambria Math" charset="0"/>
                        </a:rPr>
                        <m:t>, 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charset="0"/>
                            </a:rPr>
                            <m:t>𝜏</m:t>
                          </m:r>
                          <m:r>
                            <a:rPr lang="fr-F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≈100∗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charset="0"/>
                            </a:rPr>
                            <m:t>−15</m:t>
                          </m:r>
                        </m:sup>
                      </m:sSup>
                      <m:r>
                        <a:rPr lang="fr-FR" b="0" i="1" smtClean="0">
                          <a:latin typeface="Cambria Math" charset="0"/>
                        </a:rPr>
                        <m:t>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706" y="2471486"/>
                <a:ext cx="3490764" cy="280077"/>
              </a:xfrm>
              <a:prstGeom prst="rect">
                <a:avLst/>
              </a:prstGeom>
              <a:blipFill rotWithShape="0">
                <a:blip r:embed="rId11"/>
                <a:stretch>
                  <a:fillRect t="-141304" b="-1782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video3D_M12_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6469" y="3490718"/>
            <a:ext cx="4195814" cy="174023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779930" y="5191370"/>
            <a:ext cx="19982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Deformation x 20</a:t>
            </a:r>
            <a:endParaRPr lang="en-GB" sz="1050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965" t="32795" r="60594" b="16970"/>
          <a:stretch/>
        </p:blipFill>
        <p:spPr>
          <a:xfrm rot="5400000">
            <a:off x="1279370" y="4712958"/>
            <a:ext cx="145304" cy="558705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1698295" y="4906823"/>
            <a:ext cx="1976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Vaporised matter flux</a:t>
            </a:r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12"/>
          <a:srcRect l="84669" r="1924"/>
          <a:stretch/>
        </p:blipFill>
        <p:spPr>
          <a:xfrm>
            <a:off x="4407960" y="3619904"/>
            <a:ext cx="356049" cy="15469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184420" y="3373535"/>
                <a:ext cx="697744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0" i="1" dirty="0" smtClean="0">
                          <a:latin typeface="Cambria Math" charset="0"/>
                        </a:rPr>
                        <m:t>𝑇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 (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𝐾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420" y="3373535"/>
                <a:ext cx="697744" cy="300082"/>
              </a:xfrm>
              <a:prstGeom prst="rect">
                <a:avLst/>
              </a:prstGeom>
              <a:blipFill rotWithShape="0">
                <a:blip r:embed="rId13"/>
                <a:stretch>
                  <a:fillRect t="-82000" b="-10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1773567" y="5479608"/>
            <a:ext cx="24108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charset="0"/>
              <a:buChar char="•"/>
            </a:pPr>
            <a:r>
              <a:rPr lang="en-US" sz="1600" dirty="0"/>
              <a:t>Comparison with experimental results</a:t>
            </a:r>
          </a:p>
          <a:p>
            <a:pPr marL="742950" lvl="1" indent="-285750" algn="just">
              <a:buFont typeface="Arial" charset="0"/>
              <a:buChar char="•"/>
            </a:pPr>
            <a:r>
              <a:rPr lang="en-US" sz="1600" dirty="0"/>
              <a:t>Validation for one material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3706" y="3283615"/>
            <a:ext cx="29241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US" sz="1600" dirty="0"/>
              <a:t>Literature review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  <a:p>
            <a:pPr marL="742950" lvl="1" indent="-285750">
              <a:buFont typeface="Arial" charset="0"/>
              <a:buChar char="•"/>
            </a:pPr>
            <a:r>
              <a:rPr lang="en-US" sz="1600" dirty="0"/>
              <a:t>Development of a thermal model with ablation</a:t>
            </a:r>
          </a:p>
        </p:txBody>
      </p:sp>
    </p:spTree>
    <p:extLst>
      <p:ext uri="{BB962C8B-B14F-4D97-AF65-F5344CB8AC3E}">
        <p14:creationId xmlns:p14="http://schemas.microsoft.com/office/powerpoint/2010/main" val="163667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1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48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  <p:bldLst>
      <p:bldP spid="7" grpId="0" animBg="1"/>
      <p:bldP spid="8" grpId="0"/>
      <p:bldP spid="9" grpId="0" animBg="1"/>
      <p:bldP spid="13" grpId="0"/>
      <p:bldP spid="14" grpId="0"/>
      <p:bldP spid="15" grpId="0" animBg="1"/>
      <p:bldP spid="19" grpId="0"/>
      <p:bldP spid="21" grpId="0"/>
      <p:bldP spid="24" grpId="0"/>
      <p:bldP spid="26" grpId="0"/>
      <p:bldP spid="11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14</a:t>
            </a:fld>
            <a:endParaRPr lang="fr-FR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106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Modelling fs-laser texturing </a:t>
            </a:r>
          </a:p>
          <a:p>
            <a:pPr algn="just">
              <a:spcBef>
                <a:spcPct val="0"/>
              </a:spcBef>
            </a:pPr>
            <a:endParaRPr lang="en-US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155" y="1168678"/>
            <a:ext cx="3496134" cy="2009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A9CEAB5C-483F-674B-B73D-C6973B19C3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6468" y="1592146"/>
                <a:ext cx="8947532" cy="36309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cs typeface="Arial" panose="020B0604020202020204" pitchFamily="34" charset="0"/>
                  </a:rPr>
                  <a:t>Two phases to consider [1]:</a:t>
                </a:r>
              </a:p>
              <a:p>
                <a:pPr lvl="1"/>
                <a:r>
                  <a:rPr lang="en-US" sz="1600" dirty="0">
                    <a:cs typeface="Arial" panose="020B0604020202020204" pitchFamily="34" charset="0"/>
                  </a:rPr>
                  <a:t>Phase 1: Electron to electron scattering time: </a:t>
                </a:r>
                <a:r>
                  <a:rPr lang="en-US" sz="1600" b="1" dirty="0">
                    <a:cs typeface="Arial" panose="020B0604020202020204" pitchFamily="34" charset="0"/>
                  </a:rPr>
                  <a:t>10 fs</a:t>
                </a:r>
              </a:p>
              <a:p>
                <a:pPr marL="342900" lvl="1" indent="0">
                  <a:buNone/>
                </a:pPr>
                <a:r>
                  <a:rPr lang="en-US" sz="1600" dirty="0">
                    <a:cs typeface="Arial" panose="020B0604020202020204" pitchFamily="34" charset="0"/>
                  </a:rPr>
                  <a:t>	</a:t>
                </a:r>
                <a:r>
                  <a:rPr lang="en-US" sz="1600" dirty="0">
                    <a:cs typeface="Arial" panose="020B0604020202020204" pitchFamily="34" charset="0"/>
                    <a:sym typeface="Wingdings"/>
                  </a:rPr>
                  <a:t> </a:t>
                </a:r>
                <a:r>
                  <a:rPr lang="en-US" sz="1600" dirty="0">
                    <a:cs typeface="Arial" panose="020B0604020202020204" pitchFamily="34" charset="0"/>
                  </a:rPr>
                  <a:t>Electrons are heated but not the lattice</a:t>
                </a:r>
              </a:p>
              <a:p>
                <a:pPr lvl="1"/>
                <a:r>
                  <a:rPr lang="en-US" sz="1600" dirty="0">
                    <a:cs typeface="Arial" panose="020B0604020202020204" pitchFamily="34" charset="0"/>
                  </a:rPr>
                  <a:t>Phase 2: Electron to photon scattering time: </a:t>
                </a:r>
                <a:r>
                  <a:rPr lang="en-US" sz="1600" b="1" dirty="0">
                    <a:cs typeface="Arial" panose="020B0604020202020204" pitchFamily="34" charset="0"/>
                  </a:rPr>
                  <a:t>10 </a:t>
                </a:r>
                <a:r>
                  <a:rPr lang="en-US" sz="1600" b="1" dirty="0" err="1">
                    <a:cs typeface="Arial" panose="020B0604020202020204" pitchFamily="34" charset="0"/>
                  </a:rPr>
                  <a:t>ps</a:t>
                </a:r>
                <a:endParaRPr lang="en-US" sz="1600" b="1" dirty="0"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en-US" sz="1600" dirty="0">
                    <a:cs typeface="Arial" panose="020B0604020202020204" pitchFamily="34" charset="0"/>
                  </a:rPr>
                  <a:t>	</a:t>
                </a:r>
                <a:r>
                  <a:rPr lang="en-US" sz="1600" dirty="0">
                    <a:cs typeface="Arial" panose="020B0604020202020204" pitchFamily="34" charset="0"/>
                    <a:sym typeface="Wingdings"/>
                  </a:rPr>
                  <a:t> </a:t>
                </a:r>
                <a:r>
                  <a:rPr lang="en-US" sz="1600" dirty="0">
                    <a:cs typeface="Arial" panose="020B0604020202020204" pitchFamily="34" charset="0"/>
                  </a:rPr>
                  <a:t>Temperature transfer from the electrons to subsystem</a:t>
                </a:r>
                <a:endParaRPr lang="en-US" sz="2000" dirty="0"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cs typeface="Arial" panose="020B0604020202020204" pitchFamily="34" charset="0"/>
                  </a:rPr>
                  <a:t>Physical phenomena involved</a:t>
                </a:r>
              </a:p>
              <a:p>
                <a:pPr lvl="1"/>
                <a:r>
                  <a:rPr lang="en-US" sz="1600" dirty="0">
                    <a:cs typeface="Arial" panose="020B0604020202020204" pitchFamily="34" charset="0"/>
                  </a:rPr>
                  <a:t>Classical laser-matter interaction not valid in this case [2] </a:t>
                </a:r>
                <a:r>
                  <a:rPr lang="en-US" sz="1600" dirty="0"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sz="1600" dirty="0">
                    <a:cs typeface="Arial" panose="020B0604020202020204" pitchFamily="34" charset="0"/>
                  </a:rPr>
                  <a:t>Separate heating and cooling of the electron vs. lattice</a:t>
                </a:r>
              </a:p>
              <a:p>
                <a:pPr lvl="1"/>
                <a:r>
                  <a:rPr lang="en-US" sz="1600" dirty="0">
                    <a:cs typeface="Arial" panose="020B0604020202020204" pitchFamily="34" charset="0"/>
                  </a:rPr>
                  <a:t>Ablation of the dense matter</a:t>
                </a:r>
              </a:p>
              <a:p>
                <a:pPr lvl="1"/>
                <a:r>
                  <a:rPr lang="en-US" sz="1600" dirty="0">
                    <a:cs typeface="Arial" panose="020B0604020202020204" pitchFamily="34" charset="0"/>
                  </a:rPr>
                  <a:t>No fluid</a:t>
                </a:r>
                <a:endParaRPr lang="en-US" sz="2400" dirty="0"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cs typeface="Arial" panose="020B0604020202020204" pitchFamily="34" charset="0"/>
                  </a:rPr>
                  <a:t>Two Temperature model</a:t>
                </a:r>
              </a:p>
              <a:p>
                <a:pPr lvl="1"/>
                <a:r>
                  <a:rPr lang="fr-FR" sz="1600" dirty="0">
                    <a:cs typeface="Arial" panose="020B0604020202020204" pitchFamily="34" charset="0"/>
                  </a:rPr>
                  <a:t>Continuous model </a:t>
                </a:r>
                <a:r>
                  <a:rPr lang="fr-FR" sz="1600" dirty="0" err="1">
                    <a:cs typeface="Arial" panose="020B0604020202020204" pitchFamily="34" charset="0"/>
                  </a:rPr>
                  <a:t>describes</a:t>
                </a:r>
                <a:r>
                  <a:rPr lang="fr-FR" sz="1600" dirty="0">
                    <a:cs typeface="Arial" panose="020B0604020202020204" pitchFamily="34" charset="0"/>
                  </a:rPr>
                  <a:t> the time </a:t>
                </a:r>
                <a:r>
                  <a:rPr lang="fr-FR" sz="1600" dirty="0" err="1">
                    <a:cs typeface="Arial" panose="020B0604020202020204" pitchFamily="34" charset="0"/>
                  </a:rPr>
                  <a:t>evolution</a:t>
                </a:r>
                <a:r>
                  <a:rPr lang="fr-FR" sz="1600" dirty="0">
                    <a:cs typeface="Arial" panose="020B0604020202020204" pitchFamily="34" charset="0"/>
                  </a:rPr>
                  <a:t> of the </a:t>
                </a:r>
                <a:r>
                  <a:rPr lang="fr-FR" sz="1600" dirty="0" err="1">
                    <a:cs typeface="Arial" panose="020B0604020202020204" pitchFamily="34" charset="0"/>
                  </a:rPr>
                  <a:t>temperatures</a:t>
                </a:r>
                <a:r>
                  <a:rPr lang="fr-FR" sz="1600" dirty="0">
                    <a:cs typeface="Arial" panose="020B0604020202020204" pitchFamily="34" charset="0"/>
                  </a:rPr>
                  <a:t> of the </a:t>
                </a:r>
                <a:r>
                  <a:rPr lang="fr-FR" sz="1600" dirty="0" err="1">
                    <a:cs typeface="Arial" panose="020B0604020202020204" pitchFamily="34" charset="0"/>
                  </a:rPr>
                  <a:t>sub</a:t>
                </a:r>
                <a:r>
                  <a:rPr lang="fr-FR" sz="1600" dirty="0">
                    <a:cs typeface="Arial" panose="020B0604020202020204" pitchFamily="34" charset="0"/>
                  </a:rPr>
                  <a:t> </a:t>
                </a:r>
                <a:r>
                  <a:rPr lang="fr-FR" sz="1600" dirty="0" err="1">
                    <a:cs typeface="Arial" panose="020B0604020202020204" pitchFamily="34" charset="0"/>
                  </a:rPr>
                  <a:t>systems</a:t>
                </a:r>
                <a:r>
                  <a:rPr lang="fr-FR" sz="1600" dirty="0">
                    <a:cs typeface="Arial" panose="020B0604020202020204" pitchFamily="34" charset="0"/>
                  </a:rPr>
                  <a:t> by </a:t>
                </a:r>
                <a:r>
                  <a:rPr lang="fr-FR" sz="1600" dirty="0" err="1">
                    <a:cs typeface="Arial" panose="020B0604020202020204" pitchFamily="34" charset="0"/>
                  </a:rPr>
                  <a:t>coupled</a:t>
                </a:r>
                <a:r>
                  <a:rPr lang="fr-FR" sz="1600" dirty="0">
                    <a:cs typeface="Arial" panose="020B0604020202020204" pitchFamily="34" charset="0"/>
                  </a:rPr>
                  <a:t> </a:t>
                </a:r>
                <a:r>
                  <a:rPr lang="fr-FR" sz="1600" dirty="0" err="1">
                    <a:cs typeface="Arial" panose="020B0604020202020204" pitchFamily="34" charset="0"/>
                  </a:rPr>
                  <a:t>differential</a:t>
                </a:r>
                <a:r>
                  <a:rPr lang="fr-FR" sz="1600" dirty="0">
                    <a:cs typeface="Arial" panose="020B0604020202020204" pitchFamily="34" charset="0"/>
                  </a:rPr>
                  <a:t> </a:t>
                </a:r>
                <a:r>
                  <a:rPr lang="fr-FR" sz="1600" dirty="0" err="1">
                    <a:cs typeface="Arial" panose="020B0604020202020204" pitchFamily="34" charset="0"/>
                  </a:rPr>
                  <a:t>equations</a:t>
                </a:r>
                <a:r>
                  <a:rPr lang="fr-FR" sz="1600" dirty="0">
                    <a:cs typeface="Arial" panose="020B0604020202020204" pitchFamily="34" charset="0"/>
                  </a:rPr>
                  <a:t> [3]</a:t>
                </a:r>
              </a:p>
              <a:p>
                <a:pPr marL="342900" lvl="1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fr-FR" sz="16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latin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fr-FR" sz="1600" i="1">
                              <a:latin typeface="Cambria Math" charset="0"/>
                            </a:rPr>
                            <m:t>𝜕</m:t>
                          </m:r>
                          <m:r>
                            <a:rPr lang="fr-FR" sz="1600" i="1">
                              <a:latin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fr-FR" sz="1600" i="1">
                          <a:latin typeface="Cambria Math" charset="0"/>
                        </a:rPr>
                        <m:t>=</m:t>
                      </m:r>
                      <m:r>
                        <a:rPr lang="fr-FR" sz="1600">
                          <a:latin typeface="Cambria Math" charset="0"/>
                        </a:rPr>
                        <m:t>𝛻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r>
                            <a:rPr lang="fr-FR" sz="1600">
                              <a:latin typeface="Cambria Math" charset="0"/>
                            </a:rPr>
                            <m:t>𝛻</m:t>
                          </m:r>
                          <m:r>
                            <a:rPr lang="fr-FR" sz="1600"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600">
                                  <a:latin typeface="Cambria Math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600">
                                  <a:latin typeface="Cambria Math" charset="0"/>
                                </a:rPr>
                                <m:t>e</m:t>
                              </m:r>
                            </m:sub>
                          </m:sSub>
                          <m:r>
                            <a:rPr lang="fr-FR" sz="1600">
                              <a:latin typeface="Cambria Math" charset="0"/>
                            </a:rPr>
                            <m:t>)</m:t>
                          </m:r>
                        </m:e>
                      </m:d>
                      <m:r>
                        <a:rPr lang="fr-FR" sz="1600" i="1">
                          <a:latin typeface="Cambria Math" charset="0"/>
                        </a:rPr>
                        <m:t>−</m:t>
                      </m:r>
                      <m:r>
                        <a:rPr lang="fr-FR" sz="1600" i="1">
                          <a:latin typeface="Cambria Math" charset="0"/>
                        </a:rPr>
                        <m:t>𝜅</m:t>
                      </m:r>
                      <m:d>
                        <m:d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fr-FR" sz="16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fr-FR" sz="1600" i="1">
                          <a:latin typeface="Cambria Math" charset="0"/>
                        </a:rPr>
                        <m:t>+</m:t>
                      </m:r>
                      <m:r>
                        <a:rPr lang="fr-FR" sz="1600" i="1">
                          <a:latin typeface="Cambria Math" charset="0"/>
                        </a:rPr>
                        <m:t>𝑆</m:t>
                      </m:r>
                      <m:d>
                        <m:d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i="1">
                              <a:latin typeface="Cambria Math" charset="0"/>
                            </a:rPr>
                            <m:t>𝑥</m:t>
                          </m:r>
                          <m:r>
                            <a:rPr lang="fr-FR" sz="1600" i="1">
                              <a:latin typeface="Cambria Math" charset="0"/>
                            </a:rPr>
                            <m:t>,</m:t>
                          </m:r>
                          <m:r>
                            <a:rPr lang="fr-FR" sz="1600" i="1">
                              <a:latin typeface="Cambria Math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600" dirty="0"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fr-FR" sz="1600" i="1">
                              <a:latin typeface="Cambria Math" charset="0"/>
                            </a:rPr>
                            <m:t>𝑙</m:t>
                          </m:r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  <m:f>
                        <m:f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latin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fr-FR" sz="1600" i="1">
                              <a:latin typeface="Cambria Math" charset="0"/>
                            </a:rPr>
                            <m:t>𝜕</m:t>
                          </m:r>
                          <m:r>
                            <a:rPr lang="fr-FR" sz="1600" i="1">
                              <a:latin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fr-FR" sz="1600" i="1">
                          <a:latin typeface="Cambria Math" charset="0"/>
                        </a:rPr>
                        <m:t>=</m:t>
                      </m:r>
                      <m:r>
                        <a:rPr lang="fr-FR" sz="1600">
                          <a:latin typeface="Cambria Math" charset="0"/>
                        </a:rPr>
                        <m:t>𝛻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  <m:r>
                            <a:rPr lang="fr-FR" sz="1600">
                              <a:latin typeface="Cambria Math" charset="0"/>
                            </a:rPr>
                            <m:t>𝛻</m:t>
                          </m:r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charset="0"/>
                                    </a:rPr>
                                    <m:t>l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fr-FR" sz="1600" i="1">
                          <a:latin typeface="Cambria Math" charset="0"/>
                        </a:rPr>
                        <m:t>+</m:t>
                      </m:r>
                      <m:r>
                        <a:rPr lang="fr-FR" sz="1600" i="1">
                          <a:latin typeface="Cambria Math" charset="0"/>
                        </a:rPr>
                        <m:t>𝜅</m:t>
                      </m:r>
                      <m:d>
                        <m:d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fr-FR" sz="16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400" dirty="0"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fr-FR" sz="1400" dirty="0" err="1">
                    <a:cs typeface="Arial" panose="020B0604020202020204" pitchFamily="34" charset="0"/>
                  </a:rPr>
                  <a:t>Where</a:t>
                </a:r>
                <a:r>
                  <a:rPr lang="fr-FR" sz="14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charset="0"/>
                      </a:rPr>
                      <m:t>𝐶</m:t>
                    </m:r>
                    <m:r>
                      <a:rPr lang="fr-FR" sz="1400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GB" sz="1400" dirty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charset="0"/>
                      </a:rPr>
                      <m:t>𝐾</m:t>
                    </m:r>
                  </m:oMath>
                </a14:m>
                <a:r>
                  <a:rPr lang="en-GB" sz="1400" dirty="0">
                    <a:cs typeface="Arial" panose="020B0604020202020204" pitchFamily="34" charset="0"/>
                  </a:rPr>
                  <a:t> are the heat capacity and thermal conductivity. 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charset="0"/>
                      </a:rPr>
                      <m:t>𝜅</m:t>
                    </m:r>
                  </m:oMath>
                </a14:m>
                <a:r>
                  <a:rPr lang="en-GB" sz="1400" dirty="0">
                    <a:cs typeface="Arial" panose="020B0604020202020204" pitchFamily="34" charset="0"/>
                  </a:rPr>
                  <a:t> is the electron-phonon coupling constant </a:t>
                </a:r>
                <a:r>
                  <a:rPr lang="en-GB" sz="1400" dirty="0" err="1">
                    <a:cs typeface="Arial" panose="020B0604020202020204" pitchFamily="34" charset="0"/>
                  </a:rPr>
                  <a:t>an</a:t>
                </a:r>
                <a:r>
                  <a:rPr lang="en-GB" sz="1400" dirty="0">
                    <a:cs typeface="Arial" panose="020B0604020202020204" pitchFamily="34" charset="0"/>
                  </a:rPr>
                  <a:t>d 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charset="0"/>
                      </a:rPr>
                      <m:t>𝑆</m:t>
                    </m:r>
                    <m:r>
                      <a:rPr lang="fr-FR" sz="1400" i="1">
                        <a:latin typeface="Cambria Math" charset="0"/>
                      </a:rPr>
                      <m:t>(</m:t>
                    </m:r>
                    <m:r>
                      <a:rPr lang="fr-FR" sz="1400" i="1">
                        <a:latin typeface="Cambria Math" charset="0"/>
                      </a:rPr>
                      <m:t>𝑥</m:t>
                    </m:r>
                    <m:r>
                      <a:rPr lang="fr-FR" sz="1400" i="1">
                        <a:latin typeface="Cambria Math" charset="0"/>
                      </a:rPr>
                      <m:t>,</m:t>
                    </m:r>
                    <m:r>
                      <a:rPr lang="fr-FR" sz="1400" i="1">
                        <a:latin typeface="Cambria Math" charset="0"/>
                      </a:rPr>
                      <m:t>𝑡</m:t>
                    </m:r>
                    <m:r>
                      <a:rPr lang="fr-FR" sz="1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sz="1400" dirty="0">
                    <a:cs typeface="Arial" panose="020B0604020202020204" pitchFamily="34" charset="0"/>
                  </a:rPr>
                  <a:t> is the laser source term.</a:t>
                </a:r>
              </a:p>
              <a:p>
                <a:endParaRPr lang="en-GB" sz="20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CEAB5C-483F-674B-B73D-C6973B19C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68" y="1592146"/>
                <a:ext cx="8947532" cy="3630976"/>
              </a:xfrm>
              <a:prstGeom prst="rect">
                <a:avLst/>
              </a:prstGeom>
              <a:blipFill rotWithShape="0">
                <a:blip r:embed="rId3"/>
                <a:stretch>
                  <a:fillRect l="-886" t="-2349" b="-458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92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15</a:t>
            </a:fld>
            <a:endParaRPr lang="fr-FR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106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Modelling fs-laser texturing </a:t>
            </a:r>
          </a:p>
          <a:p>
            <a:pPr algn="just">
              <a:spcBef>
                <a:spcPct val="0"/>
              </a:spcBef>
            </a:pPr>
            <a:endParaRPr lang="en-US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857" y="2816166"/>
            <a:ext cx="4543865" cy="34078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061454" y="2857229"/>
                <a:ext cx="697744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0" i="1" dirty="0" smtClean="0">
                          <a:latin typeface="Cambria Math" charset="0"/>
                        </a:rPr>
                        <m:t>𝑇</m:t>
                      </m:r>
                      <m:r>
                        <a:rPr lang="fr-FR" sz="1350" b="0" i="1" dirty="0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fr-FR" sz="135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350" b="0" i="1" dirty="0" smtClean="0">
                              <a:latin typeface="Cambria Math" charset="0"/>
                            </a:rPr>
                            <m:t>𝑇</m:t>
                          </m:r>
                        </m:e>
                        <m:sup>
                          <m:r>
                            <a:rPr lang="fr-FR" sz="1350" b="0" i="1" dirty="0" smtClean="0">
                              <a:latin typeface="Cambria Math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1454" y="2857229"/>
                <a:ext cx="697744" cy="300082"/>
              </a:xfrm>
              <a:prstGeom prst="rect">
                <a:avLst/>
              </a:prstGeom>
              <a:blipFill rotWithShape="0">
                <a:blip r:embed="rId3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47549" y="1774238"/>
                <a:ext cx="8860567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  <a:ea typeface="Times New Roman" charset="0"/>
                    <a:cs typeface="Times New Roman" charset="0"/>
                  </a:rPr>
                  <a:t>Electron</a:t>
                </a:r>
                <a:r>
                  <a:rPr lang="en-US" sz="2400" dirty="0">
                    <a:ea typeface="Times New Roman" charset="0"/>
                    <a:cs typeface="Times New Roman" charset="0"/>
                  </a:rPr>
                  <a:t> and </a:t>
                </a:r>
                <a:r>
                  <a:rPr lang="en-US" sz="2400" dirty="0">
                    <a:solidFill>
                      <a:srgbClr val="00B050"/>
                    </a:solidFill>
                    <a:ea typeface="Times New Roman" charset="0"/>
                    <a:cs typeface="Times New Roman" charset="0"/>
                  </a:rPr>
                  <a:t>lattice</a:t>
                </a:r>
                <a:r>
                  <a:rPr lang="en-US" sz="2400" dirty="0">
                    <a:ea typeface="Times New Roman" charset="0"/>
                    <a:cs typeface="Times New Roman" charset="0"/>
                  </a:rPr>
                  <a:t> </a:t>
                </a:r>
                <a:r>
                  <a:rPr lang="en-GB" sz="2400" dirty="0">
                    <a:ea typeface="Times New Roman" charset="0"/>
                    <a:cs typeface="Times New Roman" charset="0"/>
                  </a:rPr>
                  <a:t>temperatures during one impact of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100</m:t>
                    </m:r>
                    <m:r>
                      <a:rPr lang="fr-FR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𝑓𝑠</m:t>
                    </m:r>
                  </m:oMath>
                </a14:m>
                <a:endParaRPr lang="en-GB" sz="2400" dirty="0">
                  <a:ea typeface="Times New Roman" charset="0"/>
                  <a:cs typeface="Times New Roman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>
                    <a:ea typeface="Times New Roman" charset="0"/>
                    <a:cs typeface="Times New Roman" charset="0"/>
                  </a:rPr>
                  <a:t>Succession of 12 </a:t>
                </a:r>
                <a:r>
                  <a:rPr lang="en-GB" sz="2400" dirty="0" err="1">
                    <a:ea typeface="Times New Roman" charset="0"/>
                    <a:cs typeface="Times New Roman" charset="0"/>
                  </a:rPr>
                  <a:t>femto</a:t>
                </a:r>
                <a:r>
                  <a:rPr lang="en-GB" sz="2400" dirty="0">
                    <a:ea typeface="Times New Roman" charset="0"/>
                    <a:cs typeface="Times New Roman" charset="0"/>
                  </a:rPr>
                  <a:t>-second laser impacts.</a:t>
                </a:r>
                <a:r>
                  <a:rPr lang="fr-FR" sz="2400" dirty="0"/>
                  <a:t> 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9" y="1774238"/>
                <a:ext cx="8860567" cy="830997"/>
              </a:xfrm>
              <a:prstGeom prst="rect">
                <a:avLst/>
              </a:prstGeom>
              <a:blipFill>
                <a:blip r:embed="rId4"/>
                <a:stretch>
                  <a:fillRect l="-964" t="-5882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F:\sauvegarde\client\SHARK\WP4\Task 4.2 SIMTEC\femto second laser modelling\modele thermique pure\TTM352_thermiqueseule_100fs_t3_nolegend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1" y="4819434"/>
            <a:ext cx="2549113" cy="1845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 rotWithShape="1">
          <a:blip r:embed="rId6"/>
          <a:srcRect r="3080"/>
          <a:stretch/>
        </p:blipFill>
        <p:spPr bwMode="auto">
          <a:xfrm>
            <a:off x="602422" y="2793029"/>
            <a:ext cx="2601213" cy="19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115568" y="3855196"/>
                <a:ext cx="1273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100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𝑓𝑠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568" y="3855196"/>
                <a:ext cx="1273169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10B2500-6A8C-437C-934D-26F0762B0ECF}"/>
              </a:ext>
            </a:extLst>
          </p:cNvPr>
          <p:cNvCxnSpPr>
            <a:cxnSpLocks/>
          </p:cNvCxnSpPr>
          <p:nvPr/>
        </p:nvCxnSpPr>
        <p:spPr>
          <a:xfrm>
            <a:off x="1115568" y="4224528"/>
            <a:ext cx="105156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62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16</a:t>
            </a:fld>
            <a:endParaRPr lang="fr-FR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106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Modelling fs-laser texturing </a:t>
            </a:r>
          </a:p>
          <a:p>
            <a:pPr algn="just">
              <a:spcBef>
                <a:spcPct val="0"/>
              </a:spcBef>
            </a:pPr>
            <a:endParaRPr lang="en-US" sz="3200" dirty="0"/>
          </a:p>
        </p:txBody>
      </p:sp>
      <p:pic>
        <p:nvPicPr>
          <p:cNvPr id="5" name="Image 4" descr="F:\sauvegarde\client\SHARK\WP4\Task 4.2 SIMTEC\femto second laser modelling\modele thermique pure\TTM352_thermiqueseule_100fs_tsurtau2_nolegend_nopuls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9" y="2534041"/>
            <a:ext cx="2519680" cy="18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F:\sauvegarde\client\SHARK\WP4\Task 4.2 SIMTEC\femto second laser modelling\modele thermique pure\TTM352_thermiqueseule_10ps_tsurtau2_nolegend_nopuls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959" y="2573048"/>
            <a:ext cx="2519680" cy="18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F:\sauvegarde\client\SHARK\WP4\Task 4.2 SIMTEC\femto second laser modelling\modele thermique pure\TTM352_thermiqueseule_100ps_tsurtau2_nolegend_nopuls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9" y="4574318"/>
            <a:ext cx="2519680" cy="18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F:\sauvegarde\client\SHARK\WP4\Task 4.2 SIMTEC\femto second laser modelling\modele thermique pure\TTM352_thermiqueseule_1ns_tsurtau2_nolegend_nopulse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14" y="4574318"/>
            <a:ext cx="2519680" cy="18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F:\sauvegarde\client\SHARK\WP4\Task 4.2 SIMTEC\femto second laser modelling\modele thermique pure\TTM352_thermiqueseule_10ns_tsurtau2_nolegend_nopuls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959" y="4574319"/>
            <a:ext cx="2519680" cy="1889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46517" y="1664716"/>
                <a:ext cx="833412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  <a:ea typeface="Times New Roman" charset="0"/>
                    <a:cs typeface="Times New Roman" charset="0"/>
                  </a:rPr>
                  <a:t>Electron</a:t>
                </a:r>
                <a:r>
                  <a:rPr lang="en-US" sz="2400" dirty="0">
                    <a:ea typeface="Times New Roman" charset="0"/>
                    <a:cs typeface="Times New Roman" charset="0"/>
                  </a:rPr>
                  <a:t> and </a:t>
                </a:r>
                <a:r>
                  <a:rPr lang="en-US" sz="2400" dirty="0">
                    <a:solidFill>
                      <a:srgbClr val="00B050"/>
                    </a:solidFill>
                    <a:ea typeface="Times New Roman" charset="0"/>
                    <a:cs typeface="Times New Roman" charset="0"/>
                  </a:rPr>
                  <a:t>lattice</a:t>
                </a:r>
                <a:r>
                  <a:rPr lang="en-US" sz="2400" dirty="0">
                    <a:ea typeface="Times New Roman" charset="0"/>
                    <a:cs typeface="Times New Roman" charset="0"/>
                  </a:rPr>
                  <a:t> temperature evolution during laser impacts of different</a:t>
                </a:r>
                <a:r>
                  <a:rPr lang="fr-FR" sz="2400" dirty="0">
                    <a:ea typeface="Times New Roman" charset="0"/>
                    <a:cs typeface="Times New Roman" charset="0"/>
                  </a:rPr>
                  <a:t> duration,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</m:oMath>
                </a14:m>
                <a:endParaRPr lang="fr-FR" sz="24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17" y="1664716"/>
                <a:ext cx="8334129" cy="830997"/>
              </a:xfrm>
              <a:prstGeom prst="rect">
                <a:avLst/>
              </a:prstGeom>
              <a:blipFill>
                <a:blip r:embed="rId7"/>
                <a:stretch>
                  <a:fillRect l="-950" t="-5882" r="-1462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548027" y="3517610"/>
                <a:ext cx="1273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100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𝑓𝑠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027" y="3517610"/>
                <a:ext cx="1273169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08640" y="3517610"/>
                <a:ext cx="11465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640" y="3517610"/>
                <a:ext cx="1146532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548027" y="5832350"/>
                <a:ext cx="12747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100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027" y="5832350"/>
                <a:ext cx="1274773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236801" y="5832350"/>
                <a:ext cx="10231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𝑛𝑠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801" y="5832350"/>
                <a:ext cx="1023101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708640" y="5832350"/>
                <a:ext cx="11513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𝑛𝑠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640" y="5832350"/>
                <a:ext cx="1151341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age 23" descr="F:\sauvegarde\client\SHARK\WP4\Task 4.2 SIMTEC\femto second laser modelling\modele thermique pure\TTM352_thermiqueseule_1ps_tsurtau2_nolegend_nopulse.pn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14" y="2534041"/>
            <a:ext cx="2519680" cy="1889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236801" y="3517610"/>
                <a:ext cx="10182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𝜏</m:t>
                    </m:r>
                    <m:r>
                      <a:rPr lang="mr-I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  <m:r>
                      <a:rPr lang="fr-FR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𝑝𝑠</m:t>
                    </m:r>
                  </m:oMath>
                </a14:m>
                <a:r>
                  <a:rPr lang="en-US" dirty="0">
                    <a:ea typeface="Times New Roman" charset="0"/>
                    <a:cs typeface="Times New Roman" charset="0"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801" y="3517610"/>
                <a:ext cx="1018292" cy="369332"/>
              </a:xfrm>
              <a:prstGeom prst="rect">
                <a:avLst/>
              </a:prstGeom>
              <a:blipFill rotWithShape="0">
                <a:blip r:embed="rId1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Image 1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1"/>
          <a:stretch>
            <a:fillRect/>
          </a:stretch>
        </p:blipFill>
        <p:spPr bwMode="auto">
          <a:xfrm>
            <a:off x="12344400" y="4343400"/>
            <a:ext cx="24892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820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2"/>
          <p:cNvSpPr txBox="1">
            <a:spLocks/>
          </p:cNvSpPr>
          <p:nvPr/>
        </p:nvSpPr>
        <p:spPr>
          <a:xfrm>
            <a:off x="493560" y="1913626"/>
            <a:ext cx="5647338" cy="3197790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cs typeface="Arial" panose="020B0604020202020204" pitchFamily="34" charset="0"/>
              </a:rPr>
              <a:t>Inputs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Laser parameters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Laser path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Material (database)</a:t>
            </a:r>
          </a:p>
          <a:p>
            <a:endParaRPr lang="en-US" sz="2400" dirty="0">
              <a:cs typeface="Arial" panose="020B0604020202020204" pitchFamily="34" charset="0"/>
            </a:endParaRPr>
          </a:p>
          <a:p>
            <a:r>
              <a:rPr lang="en-US" sz="2400" dirty="0">
                <a:cs typeface="Arial" panose="020B0604020202020204" pitchFamily="34" charset="0"/>
              </a:rPr>
              <a:t>Outcome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Temperature field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2D profile of a single impact</a:t>
            </a:r>
            <a:br>
              <a:rPr lang="en-US" dirty="0">
                <a:cs typeface="Arial" panose="020B0604020202020204" pitchFamily="34" charset="0"/>
              </a:rPr>
            </a:br>
            <a:r>
              <a:rPr lang="en-US" dirty="0">
                <a:cs typeface="Arial" panose="020B0604020202020204" pitchFamily="34" charset="0"/>
              </a:rPr>
              <a:t>(width, depth)</a:t>
            </a:r>
            <a:endParaRPr lang="en-US" sz="1800" dirty="0">
              <a:cs typeface="Arial" panose="020B0604020202020204" pitchFamily="34" charset="0"/>
            </a:endParaRPr>
          </a:p>
          <a:p>
            <a:pPr lvl="1"/>
            <a:r>
              <a:rPr lang="en-US" dirty="0">
                <a:cs typeface="Arial" panose="020B0604020202020204" pitchFamily="34" charset="0"/>
              </a:rPr>
              <a:t>Plot 3D pattern</a:t>
            </a:r>
          </a:p>
          <a:p>
            <a:pPr lvl="1"/>
            <a:endParaRPr lang="en-US" dirty="0">
              <a:cs typeface="Arial" panose="020B0604020202020204" pitchFamily="34" charset="0"/>
            </a:endParaRPr>
          </a:p>
          <a:p>
            <a:r>
              <a:rPr lang="fr-FR" sz="2400" dirty="0">
                <a:cs typeface="Arial" panose="020B0604020202020204" pitchFamily="34" charset="0"/>
              </a:rPr>
              <a:t>Application </a:t>
            </a:r>
            <a:r>
              <a:rPr lang="fr-FR" sz="2400" dirty="0" err="1">
                <a:cs typeface="Arial" panose="020B0604020202020204" pitchFamily="34" charset="0"/>
              </a:rPr>
              <a:t>ran</a:t>
            </a:r>
            <a:r>
              <a:rPr lang="fr-FR" sz="2400" dirty="0">
                <a:cs typeface="Arial" panose="020B0604020202020204" pitchFamily="34" charset="0"/>
              </a:rPr>
              <a:t> on </a:t>
            </a:r>
            <a:r>
              <a:rPr lang="fr-FR" sz="2400" dirty="0" err="1">
                <a:cs typeface="Arial" panose="020B0604020202020204" pitchFamily="34" charset="0"/>
              </a:rPr>
              <a:t>SIMTEC’s</a:t>
            </a:r>
            <a:r>
              <a:rPr lang="fr-FR" sz="2400" dirty="0">
                <a:cs typeface="Arial" panose="020B0604020202020204" pitchFamily="34" charset="0"/>
              </a:rPr>
              <a:t> servers</a:t>
            </a:r>
            <a:endParaRPr lang="en-US" sz="2400" dirty="0">
              <a:cs typeface="Arial" panose="020B0604020202020204" pitchFamily="34" charset="0"/>
            </a:endParaRPr>
          </a:p>
          <a:p>
            <a:pPr lvl="1"/>
            <a:endParaRPr lang="en-US" dirty="0">
              <a:cs typeface="Arial" panose="020B0604020202020204" pitchFamily="34" charset="0"/>
            </a:endParaRPr>
          </a:p>
          <a:p>
            <a:endParaRPr lang="en-US" sz="1800" dirty="0">
              <a:cs typeface="Arial" panose="020B0604020202020204" pitchFamily="34" charset="0"/>
            </a:endParaRPr>
          </a:p>
          <a:p>
            <a:endParaRPr lang="en-US" sz="1800" dirty="0"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917" y="2132856"/>
            <a:ext cx="5095550" cy="3237837"/>
          </a:xfrm>
          <a:prstGeom prst="rect">
            <a:avLst/>
          </a:prstGeom>
        </p:spPr>
      </p:pic>
      <p:pic>
        <p:nvPicPr>
          <p:cNvPr id="22" name="Picture 4" descr="Résultat de recherche d'images pour &quot;remote computing log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685" y="1978042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E9DCD45-10AE-4423-9EE2-FFA9068575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794" y="2071647"/>
            <a:ext cx="628049" cy="770492"/>
          </a:xfrm>
          <a:prstGeom prst="rect">
            <a:avLst/>
          </a:prstGeom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947531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Application built from the model</a:t>
            </a:r>
            <a:endParaRPr lang="en-US" sz="1200" dirty="0"/>
          </a:p>
        </p:txBody>
      </p:sp>
      <p:sp>
        <p:nvSpPr>
          <p:cNvPr id="27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43790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02791" y="2027609"/>
            <a:ext cx="7886700" cy="27238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Working with SIMTEC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Modelling for innovative application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How to model laser surface texturing?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Conclusions and future work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Content</a:t>
            </a:r>
            <a:endParaRPr lang="en-US" sz="16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62542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CEAB5C-483F-674B-B73D-C6973B19C3E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94251" y="1928303"/>
            <a:ext cx="4816820" cy="44280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sz="2400" dirty="0">
                <a:cs typeface="Arial" panose="020B0604020202020204" pitchFamily="34" charset="0"/>
              </a:rPr>
              <a:t>Numerical modelling approach of laser material interaction</a:t>
            </a:r>
          </a:p>
          <a:p>
            <a:pPr algn="just"/>
            <a:r>
              <a:rPr lang="en-US" sz="2400" dirty="0">
                <a:cs typeface="Arial" panose="020B0604020202020204" pitchFamily="34" charset="0"/>
              </a:rPr>
              <a:t>Application for more than one impact, and effect of the initial surface</a:t>
            </a:r>
          </a:p>
          <a:p>
            <a:pPr algn="just"/>
            <a:endParaRPr lang="en-US" sz="2400" dirty="0"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sz="2400" i="1" dirty="0">
                <a:cs typeface="Arial" panose="020B0604020202020204" pitchFamily="34" charset="0"/>
              </a:rPr>
              <a:t>Future Work</a:t>
            </a:r>
          </a:p>
          <a:p>
            <a:pPr algn="just"/>
            <a:r>
              <a:rPr lang="en-US" sz="2400" dirty="0">
                <a:cs typeface="Arial" panose="020B0604020202020204" pitchFamily="34" charset="0"/>
              </a:rPr>
              <a:t>Comparison of prediction against experimental measurements for </a:t>
            </a:r>
            <a:r>
              <a:rPr lang="en-US" sz="2400" dirty="0" err="1">
                <a:cs typeface="Arial" panose="020B0604020202020204" pitchFamily="34" charset="0"/>
              </a:rPr>
              <a:t>femto</a:t>
            </a:r>
            <a:r>
              <a:rPr lang="en-US" sz="2400" dirty="0">
                <a:cs typeface="Arial" panose="020B0604020202020204" pitchFamily="34" charset="0"/>
              </a:rPr>
              <a:t>-second laser impact</a:t>
            </a:r>
          </a:p>
          <a:p>
            <a:pPr algn="just"/>
            <a:r>
              <a:rPr lang="en-US" sz="2400" dirty="0">
                <a:cs typeface="Arial" panose="020B0604020202020204" pitchFamily="34" charset="0"/>
              </a:rPr>
              <a:t>Application to grooves and more complex textures</a:t>
            </a:r>
          </a:p>
          <a:p>
            <a:pPr marL="0" indent="0" algn="just">
              <a:buNone/>
            </a:pPr>
            <a:endParaRPr lang="en-US" sz="2400" dirty="0">
              <a:cs typeface="Arial" panose="020B0604020202020204" pitchFamily="34" charset="0"/>
            </a:endParaRPr>
          </a:p>
          <a:p>
            <a:pPr algn="just"/>
            <a:endParaRPr lang="en-US" sz="2400" dirty="0">
              <a:cs typeface="Arial" panose="020B0604020202020204" pitchFamily="34" charset="0"/>
            </a:endParaRPr>
          </a:p>
          <a:p>
            <a:pPr algn="just"/>
            <a:endParaRPr lang="en-US" sz="2400" dirty="0">
              <a:cs typeface="Arial" panose="020B0604020202020204" pitchFamily="34" charset="0"/>
            </a:endParaRPr>
          </a:p>
          <a:p>
            <a:pPr lvl="1" algn="just"/>
            <a:endParaRPr lang="en-US" sz="2400" dirty="0">
              <a:cs typeface="Arial" panose="020B0604020202020204" pitchFamily="34" charset="0"/>
            </a:endParaRPr>
          </a:p>
          <a:p>
            <a:pPr algn="just"/>
            <a:endParaRPr lang="en-US" sz="2400" dirty="0"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CF44E3D-688F-BA43-A69F-26A038E304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947531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Summary and Future Work</a:t>
            </a:r>
            <a:endParaRPr lang="en-US" sz="1200" dirty="0"/>
          </a:p>
        </p:txBody>
      </p:sp>
      <p:sp>
        <p:nvSpPr>
          <p:cNvPr id="26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17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02" y="1637722"/>
            <a:ext cx="2281048" cy="17107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8215449" y="1527925"/>
                <a:ext cx="793903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0" i="1" dirty="0" smtClean="0">
                          <a:latin typeface="Cambria Math" charset="0"/>
                        </a:rPr>
                        <m:t>𝑇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 (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𝐾</m:t>
                      </m:r>
                      <m:r>
                        <a:rPr lang="fr-FR" sz="1350" i="1" dirty="0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449" y="1527925"/>
                <a:ext cx="793903" cy="300082"/>
              </a:xfrm>
              <a:prstGeom prst="rect">
                <a:avLst/>
              </a:prstGeom>
              <a:blipFill rotWithShape="0">
                <a:blip r:embed="rId4"/>
                <a:stretch>
                  <a:fillRect t="-85714" b="-1061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/>
          <a:srcRect l="18047" t="17648" r="31917" b="37295"/>
          <a:stretch/>
        </p:blipFill>
        <p:spPr>
          <a:xfrm>
            <a:off x="7108464" y="3683373"/>
            <a:ext cx="1508477" cy="79393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35" r="12480"/>
          <a:stretch/>
        </p:blipFill>
        <p:spPr>
          <a:xfrm>
            <a:off x="7206294" y="4212371"/>
            <a:ext cx="1544578" cy="110924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669" t="32106" r="36057" b="28520"/>
          <a:stretch/>
        </p:blipFill>
        <p:spPr>
          <a:xfrm>
            <a:off x="5261735" y="4002035"/>
            <a:ext cx="1417500" cy="810000"/>
          </a:xfrm>
          <a:prstGeom prst="rect">
            <a:avLst/>
          </a:prstGeom>
        </p:spPr>
      </p:pic>
      <p:cxnSp>
        <p:nvCxnSpPr>
          <p:cNvPr id="27" name="Connecteur droit avec flèche 26"/>
          <p:cNvCxnSpPr/>
          <p:nvPr/>
        </p:nvCxnSpPr>
        <p:spPr>
          <a:xfrm flipV="1">
            <a:off x="6679235" y="4243307"/>
            <a:ext cx="561985" cy="1637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6679235" y="4407035"/>
            <a:ext cx="527059" cy="3599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6078" y="3783007"/>
            <a:ext cx="357922" cy="138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28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02791" y="2027609"/>
            <a:ext cx="7886700" cy="27238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Working with SIMTEC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Modelling for innovative application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How to model laser surface texturing?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Conclusions and future work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Content</a:t>
            </a:r>
            <a:endParaRPr lang="en-US" sz="16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05888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">
            <a:extLst>
              <a:ext uri="{FF2B5EF4-FFF2-40B4-BE49-F238E27FC236}">
                <a16:creationId xmlns:a16="http://schemas.microsoft.com/office/drawing/2014/main" id="{C926A3B0-3818-40C2-998E-ED5C7479D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779" y="786358"/>
            <a:ext cx="8976221" cy="1725238"/>
          </a:xfrm>
        </p:spPr>
        <p:txBody>
          <a:bodyPr>
            <a:norm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+mn-lt"/>
              </a:rPr>
              <a:t>Thank you !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187" y="4577541"/>
            <a:ext cx="3792538" cy="127715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7187" y="5854700"/>
            <a:ext cx="4162425" cy="6858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099" y="4577541"/>
            <a:ext cx="2133601" cy="185399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6401" y="2441081"/>
            <a:ext cx="7672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i="1" dirty="0"/>
              <a:t>References: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[1] A. Ji and Y. Zhang, Multiscale modeling of femtosecond laser irradiation on copper film with electron thermal conductivity from ab initio calculation.</a:t>
            </a:r>
          </a:p>
          <a:p>
            <a:pPr algn="just"/>
            <a:endParaRPr lang="en-US" sz="12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[2] A. </a:t>
            </a:r>
            <a:r>
              <a:rPr lang="en-US" sz="1200" dirty="0" err="1"/>
              <a:t>Tatra</a:t>
            </a:r>
            <a:r>
              <a:rPr lang="en-US" sz="1200" dirty="0"/>
              <a:t>, R. Gomez Vasquez, C. </a:t>
            </a:r>
            <a:r>
              <a:rPr lang="en-US" sz="1200" dirty="0" err="1"/>
              <a:t>Stiglbrunner</a:t>
            </a:r>
            <a:r>
              <a:rPr lang="en-US" sz="1200" dirty="0"/>
              <a:t> and A. Otto, Numerical simulation of laser ablation with short and ultrashort pulses for metals and semiconductors, Physics Procedia (2016)</a:t>
            </a:r>
          </a:p>
          <a:p>
            <a:pPr algn="just"/>
            <a:endParaRPr lang="en-US" sz="12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[3] K.-H. </a:t>
            </a:r>
            <a:r>
              <a:rPr lang="en-US" sz="1200" dirty="0" err="1"/>
              <a:t>Leitz</a:t>
            </a:r>
            <a:r>
              <a:rPr lang="en-US" sz="1200" dirty="0"/>
              <a:t>, B. </a:t>
            </a:r>
            <a:r>
              <a:rPr lang="en-US" sz="1200" dirty="0" err="1"/>
              <a:t>Redlingshöfer</a:t>
            </a:r>
            <a:r>
              <a:rPr lang="en-US" sz="1200" dirty="0"/>
              <a:t>, Y. </a:t>
            </a:r>
            <a:r>
              <a:rPr lang="en-US" sz="1200" dirty="0" err="1"/>
              <a:t>Reg</a:t>
            </a:r>
            <a:r>
              <a:rPr lang="en-US" sz="1200" dirty="0"/>
              <a:t>, A. Otto and M. Schmidt, Metal Ablation with Short and Ultrashort Laser Pulses, Physics Procedia (2011)</a:t>
            </a:r>
          </a:p>
        </p:txBody>
      </p:sp>
    </p:spTree>
    <p:extLst>
      <p:ext uri="{BB962C8B-B14F-4D97-AF65-F5344CB8AC3E}">
        <p14:creationId xmlns:p14="http://schemas.microsoft.com/office/powerpoint/2010/main" val="412278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 txBox="1">
                <a:spLocks/>
              </p:cNvSpPr>
              <p:nvPr/>
            </p:nvSpPr>
            <p:spPr>
              <a:xfrm>
                <a:off x="488598" y="1907720"/>
                <a:ext cx="5734050" cy="426372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Laser source description</a:t>
                </a:r>
              </a:p>
              <a:p>
                <a:pPr lvl="1"/>
                <a:r>
                  <a:rPr lang="en-US" dirty="0"/>
                  <a:t>Thermal heat flux</a:t>
                </a: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∙(−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Time-dependent</a:t>
                </a:r>
              </a:p>
              <a:p>
                <a:pPr lvl="1"/>
                <a:r>
                  <a:rPr lang="en-US" dirty="0"/>
                  <a:t>Interpolation from experimental data</a:t>
                </a:r>
              </a:p>
              <a:p>
                <a:pPr marL="342900" lvl="1" indent="0">
                  <a:buNone/>
                </a:pPr>
                <a:endParaRPr lang="en-US" dirty="0"/>
              </a:p>
              <a:p>
                <a:r>
                  <a:rPr lang="en-US" sz="2400" dirty="0"/>
                  <a:t>Laser-matter interaction</a:t>
                </a:r>
              </a:p>
              <a:p>
                <a:pPr lvl="1"/>
                <a:r>
                  <a:rPr lang="en-US" dirty="0"/>
                  <a:t>Absorptivity coefficient</a:t>
                </a:r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98" y="1907720"/>
                <a:ext cx="5734050" cy="4263720"/>
              </a:xfrm>
              <a:prstGeom prst="rect">
                <a:avLst/>
              </a:prstGeom>
              <a:blipFill rotWithShape="0">
                <a:blip r:embed="rId2"/>
                <a:stretch>
                  <a:fillRect l="-1382" t="-20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Electromagnetic problem</a:t>
            </a:r>
            <a:endParaRPr lang="en-US" sz="12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243" y="1777763"/>
            <a:ext cx="3127131" cy="200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44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 txBox="1">
                <a:spLocks/>
              </p:cNvSpPr>
              <p:nvPr/>
            </p:nvSpPr>
            <p:spPr>
              <a:xfrm>
                <a:off x="488598" y="1907723"/>
                <a:ext cx="5734050" cy="426372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Energy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∙(−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en-US" sz="1800" dirty="0"/>
              </a:p>
              <a:p>
                <a:endParaRPr lang="en-US" dirty="0"/>
              </a:p>
              <a:p>
                <a:r>
                  <a:rPr lang="en-US" sz="2400" dirty="0"/>
                  <a:t>Boundary conditions</a:t>
                </a:r>
              </a:p>
              <a:p>
                <a:pPr lvl="1"/>
                <a:r>
                  <a:rPr lang="en-US" dirty="0"/>
                  <a:t>Thermal heat flux</a:t>
                </a: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∙(−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fr-FR" dirty="0"/>
              </a:p>
              <a:p>
                <a:pPr lvl="1"/>
                <a:r>
                  <a:rPr lang="fr-FR" dirty="0"/>
                  <a:t>Numerical convective </a:t>
                </a:r>
                <a:r>
                  <a:rPr lang="fr-FR" dirty="0" err="1"/>
                  <a:t>heat</a:t>
                </a:r>
                <a:r>
                  <a:rPr lang="fr-FR" dirty="0"/>
                  <a:t> flux</a:t>
                </a: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𝐹𝑙𝑢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∙(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  <a:p>
                <a:pPr lvl="1"/>
                <a:r>
                  <a:rPr lang="en-US" dirty="0"/>
                  <a:t>Thermal insulation</a:t>
                </a: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∙(−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Axial symmetry</a:t>
                </a:r>
              </a:p>
              <a:p>
                <a:pPr marL="342900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98" y="1907723"/>
                <a:ext cx="5734050" cy="4263720"/>
              </a:xfrm>
              <a:prstGeom prst="rect">
                <a:avLst/>
              </a:prstGeom>
              <a:blipFill rotWithShape="0">
                <a:blip r:embed="rId2"/>
                <a:stretch>
                  <a:fillRect l="-1382" t="-20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Thermal Modelling</a:t>
            </a:r>
            <a:endParaRPr lang="en-US" sz="12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28563" r="26711"/>
          <a:stretch/>
        </p:blipFill>
        <p:spPr>
          <a:xfrm>
            <a:off x="5469307" y="2554937"/>
            <a:ext cx="3614871" cy="355748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5579488" y="2200294"/>
            <a:ext cx="0" cy="3760783"/>
          </a:xfrm>
          <a:prstGeom prst="line">
            <a:avLst/>
          </a:prstGeom>
          <a:ln w="28575">
            <a:solidFill>
              <a:srgbClr val="00928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579488" y="2724149"/>
            <a:ext cx="3248318" cy="3236927"/>
          </a:xfrm>
          <a:prstGeom prst="rect">
            <a:avLst/>
          </a:prstGeom>
          <a:solidFill>
            <a:srgbClr val="4472C4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7"/>
          <p:cNvCxnSpPr/>
          <p:nvPr/>
        </p:nvCxnSpPr>
        <p:spPr>
          <a:xfrm>
            <a:off x="5579488" y="2724149"/>
            <a:ext cx="966591" cy="0"/>
          </a:xfrm>
          <a:prstGeom prst="line">
            <a:avLst/>
          </a:prstGeom>
          <a:ln w="38100">
            <a:solidFill>
              <a:srgbClr val="62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27" t="8733" r="1700" b="15012"/>
          <a:stretch/>
        </p:blipFill>
        <p:spPr>
          <a:xfrm>
            <a:off x="5567362" y="2318829"/>
            <a:ext cx="970175" cy="4081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5060548" y="1880140"/>
                <a:ext cx="37672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>
                    <a:solidFill>
                      <a:schemeClr val="tx1"/>
                    </a:solidFill>
                  </a:rPr>
                  <a:t>Gaussian heat flux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1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fr-FR" sz="1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FR" sz="1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FR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200" dirty="0">
                    <a:solidFill>
                      <a:schemeClr val="tx1"/>
                    </a:solidFill>
                  </a:rPr>
                  <a:t>)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548" y="1880140"/>
                <a:ext cx="3767258" cy="276999"/>
              </a:xfrm>
              <a:prstGeom prst="rect">
                <a:avLst/>
              </a:prstGeom>
              <a:blipFill rotWithShape="0">
                <a:blip r:embed="rId5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5122540" y="2149649"/>
            <a:ext cx="46778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/>
              <a:t>1.2</a:t>
            </a:r>
            <a:endParaRPr lang="fr-FR" sz="100" dirty="0"/>
          </a:p>
          <a:p>
            <a:pPr algn="r"/>
            <a:r>
              <a:rPr lang="fr-FR" sz="1000" dirty="0"/>
              <a:t>0.8</a:t>
            </a:r>
            <a:endParaRPr lang="fr-FR" sz="100" dirty="0"/>
          </a:p>
          <a:p>
            <a:pPr algn="r"/>
            <a:r>
              <a:rPr lang="fr-FR" sz="1000" dirty="0"/>
              <a:t>0.4</a:t>
            </a:r>
            <a:endParaRPr lang="fr-FR" sz="100" dirty="0"/>
          </a:p>
          <a:p>
            <a:pPr algn="r"/>
            <a:r>
              <a:rPr lang="fr-FR" sz="1000" dirty="0"/>
              <a:t>0</a:t>
            </a:r>
            <a:endParaRPr lang="en-GB" sz="1000" dirty="0"/>
          </a:p>
          <a:p>
            <a:endParaRPr lang="en-GB" sz="1000" dirty="0"/>
          </a:p>
        </p:txBody>
      </p:sp>
      <p:cxnSp>
        <p:nvCxnSpPr>
          <p:cNvPr id="16" name="Connecteur droit 15"/>
          <p:cNvCxnSpPr/>
          <p:nvPr/>
        </p:nvCxnSpPr>
        <p:spPr>
          <a:xfrm flipH="1">
            <a:off x="5599592" y="5961076"/>
            <a:ext cx="3228214" cy="1"/>
          </a:xfrm>
          <a:prstGeom prst="line">
            <a:avLst/>
          </a:prstGeom>
          <a:ln w="28575">
            <a:solidFill>
              <a:srgbClr val="62C1C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8827806" y="2724149"/>
            <a:ext cx="0" cy="3236927"/>
          </a:xfrm>
          <a:prstGeom prst="line">
            <a:avLst/>
          </a:prstGeom>
          <a:ln w="28575">
            <a:solidFill>
              <a:srgbClr val="62C1C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07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 txBox="1">
                <a:spLocks/>
              </p:cNvSpPr>
              <p:nvPr/>
            </p:nvSpPr>
            <p:spPr>
              <a:xfrm>
                <a:off x="488597" y="1907723"/>
                <a:ext cx="7185525" cy="426372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Phase change modelling</a:t>
                </a:r>
              </a:p>
              <a:p>
                <a:pPr lvl="1"/>
                <a:r>
                  <a:rPr lang="en-US" dirty="0" err="1"/>
                  <a:t>Vaporised</a:t>
                </a:r>
                <a:r>
                  <a:rPr lang="en-US" dirty="0"/>
                  <a:t> matter velocity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r>
                        <a:rPr lang="fr-FR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𝐹𝑙𝑢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𝑣𝑎𝑝</m:t>
                              </m:r>
                            </m:sub>
                          </m:sSub>
                        </m:num>
                        <m:den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fr-FR" sz="1600" dirty="0" err="1"/>
                  <a:t>where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1600" dirty="0"/>
                  <a:t> is the latent heat of vaporization</a:t>
                </a:r>
              </a:p>
              <a:p>
                <a:pPr lvl="1"/>
                <a:endParaRPr lang="fr-FR" dirty="0"/>
              </a:p>
              <a:p>
                <a:pPr lvl="1"/>
                <a:r>
                  <a:rPr lang="fr-FR" dirty="0" err="1"/>
                  <a:t>Mesh</a:t>
                </a:r>
                <a:r>
                  <a:rPr lang="fr-FR" dirty="0"/>
                  <a:t> </a:t>
                </a:r>
                <a:r>
                  <a:rPr lang="fr-FR" dirty="0" err="1"/>
                  <a:t>deformation</a:t>
                </a:r>
                <a:endParaRPr lang="fr-F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r-FR" sz="1800" b="1" i="1">
                              <a:latin typeface="Cambria Math" panose="02040503050406030204" pitchFamily="18" charset="0"/>
                            </a:rPr>
                            <m:t>𝒎𝒆𝒔𝒉</m:t>
                          </m:r>
                        </m:sub>
                      </m:sSub>
                      <m:r>
                        <a:rPr lang="fr-FR" sz="1800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fr-FR" sz="1800" b="1" i="1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fr-FR" sz="18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r>
                      <a:rPr lang="fr-FR" sz="1600" b="1" i="1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600" dirty="0"/>
                  <a:t> is the surface normal vector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Mass balance not at equilibrium</a:t>
                </a:r>
              </a:p>
              <a:p>
                <a:endParaRPr lang="en-US" sz="240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97" y="1907723"/>
                <a:ext cx="7185525" cy="4263720"/>
              </a:xfrm>
              <a:prstGeom prst="rect">
                <a:avLst/>
              </a:prstGeom>
              <a:blipFill rotWithShape="0">
                <a:blip r:embed="rId4"/>
                <a:stretch>
                  <a:fillRect l="-1103" t="-20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Thermal Modelling</a:t>
            </a:r>
            <a:endParaRPr lang="en-US" sz="12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5" name="creusemen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5257402" y="2392566"/>
            <a:ext cx="3365063" cy="2257971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5664946" y="1907723"/>
            <a:ext cx="0" cy="3760783"/>
          </a:xfrm>
          <a:prstGeom prst="line">
            <a:avLst/>
          </a:prstGeom>
          <a:ln w="28575">
            <a:solidFill>
              <a:srgbClr val="00928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813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99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3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/>
              <p:cNvSpPr txBox="1">
                <a:spLocks/>
              </p:cNvSpPr>
              <p:nvPr/>
            </p:nvSpPr>
            <p:spPr>
              <a:xfrm>
                <a:off x="497143" y="1907724"/>
                <a:ext cx="5734050" cy="426372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sz="2400" dirty="0"/>
                  <a:t>Fluid modelling</a:t>
                </a:r>
              </a:p>
              <a:p>
                <a:pPr lvl="1"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fr-FR" dirty="0"/>
                  <a:t>Navier-Stokes </a:t>
                </a:r>
                <a:r>
                  <a:rPr lang="fr-FR" dirty="0" err="1"/>
                  <a:t>equations</a:t>
                </a:r>
                <a:endParaRPr lang="fr-FR" dirty="0"/>
              </a:p>
              <a:p>
                <a:pPr marL="0" indent="0">
                  <a:spcBef>
                    <a:spcPts val="200"/>
                  </a:spcBef>
                  <a:spcAft>
                    <a:spcPts val="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sz="1800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m:rPr>
                                  <m:nor/>
                                </m:rPr>
                                <a:rPr lang="fr-FR" sz="1800" b="1" dirty="0"/>
                                <m:t> </m:t>
                              </m:r>
                            </m:e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fr-FR" sz="1800" b="1" i="1">
                                      <a:latin typeface="Cambria Math" panose="02040503050406030204" pitchFamily="18" charset="0"/>
                                    </a:rPr>
                                    <m:t>𝒖</m:t>
                                  </m:r>
                                </m:num>
                                <m:den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800" b="1" i="1">
                                      <a:latin typeface="Cambria Math" panose="02040503050406030204" pitchFamily="18" charset="0"/>
                                    </a:rPr>
                                    <m:t>𝒖</m:t>
                                  </m:r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fr-FR" sz="1800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</m:d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)=</m:t>
                              </m:r>
                              <m:r>
                                <a:rPr lang="fr-FR" sz="1800" b="1">
                                  <a:latin typeface="Cambria Math" panose="02040503050406030204" pitchFamily="18" charset="0"/>
                                </a:rPr>
                                <m:t>𝛁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8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800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acc>
                                    <m:accPr>
                                      <m:chr m:val="̿"/>
                                      <m:ctrlPr>
                                        <a:rPr lang="fr-FR" sz="1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acc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  <m:d>
                                    <m:dPr>
                                      <m:ctrlP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800">
                                          <a:latin typeface="Cambria Math" panose="02040503050406030204" pitchFamily="18" charset="0"/>
                                        </a:rPr>
                                        <m:t>𝛻</m:t>
                                      </m:r>
                                      <m:r>
                                        <a:rPr lang="fr-FR" sz="1800" b="1" i="1">
                                          <a:latin typeface="Cambria Math" panose="02040503050406030204" pitchFamily="18" charset="0"/>
                                        </a:rPr>
                                        <m:t>𝒖</m:t>
                                      </m:r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fr-FR" sz="1800">
                                          <a:latin typeface="Cambria Math" panose="02040503050406030204" pitchFamily="18" charset="0"/>
                                        </a:rPr>
                                        <m:t>𝛻</m:t>
                                      </m:r>
                                      <m:sSup>
                                        <m:sSupPr>
                                          <m:ctrlPr>
                                            <a:rPr lang="fr-F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fr-FR" sz="1800" b="1" i="1">
                                              <a:latin typeface="Cambria Math" panose="02040503050406030204" pitchFamily="18" charset="0"/>
                                            </a:rPr>
                                            <m:t>𝒖</m:t>
                                          </m:r>
                                        </m:e>
                                        <m:sup>
                                          <m:r>
                                            <a:rPr lang="fr-FR" sz="18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sup>
                                      </m:sSup>
                                    </m:e>
                                  </m:d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fr-FR" sz="1800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  <m:d>
                                    <m:dPr>
                                      <m:ctrlP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800">
                                          <a:latin typeface="Cambria Math" panose="02040503050406030204" pitchFamily="18" charset="0"/>
                                        </a:rPr>
                                        <m:t>𝛻</m:t>
                                      </m:r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∙</m:t>
                                      </m:r>
                                      <m:r>
                                        <a:rPr lang="fr-FR" sz="1800" b="1" i="1">
                                          <a:latin typeface="Cambria Math" panose="02040503050406030204" pitchFamily="18" charset="0"/>
                                        </a:rPr>
                                        <m:t>𝒖</m:t>
                                      </m:r>
                                    </m:e>
                                  </m:d>
                                  <m:acc>
                                    <m:accPr>
                                      <m:chr m:val="̿"/>
                                      <m:ctrlPr>
                                        <a:rPr lang="fr-FR" sz="1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8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sz="1800" b="1" i="1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lvl="1"/>
                <a:r>
                  <a:rPr lang="en-US" dirty="0"/>
                  <a:t>Recoil pressure</a:t>
                </a:r>
              </a:p>
              <a:p>
                <a:pPr lvl="1"/>
                <a:r>
                  <a:rPr lang="en-US" dirty="0"/>
                  <a:t>Surface tension and Marangoni effects</a:t>
                </a:r>
              </a:p>
            </p:txBody>
          </p:sp>
        </mc:Choice>
        <mc:Fallback xmlns="">
          <p:sp>
            <p:nvSpPr>
              <p:cNvPr id="1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43" y="1907724"/>
                <a:ext cx="5734050" cy="4263720"/>
              </a:xfrm>
              <a:prstGeom prst="rect">
                <a:avLst/>
              </a:prstGeom>
              <a:blipFill rotWithShape="0">
                <a:blip r:embed="rId4"/>
                <a:stretch>
                  <a:fillRect l="-1489" t="-2003" r="-1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Laser material interaction modelling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video3D_M12_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06319" y="4347438"/>
            <a:ext cx="4195814" cy="17402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965" t="32795" r="60594" b="16970"/>
          <a:stretch/>
        </p:blipFill>
        <p:spPr>
          <a:xfrm rot="5400000">
            <a:off x="3089220" y="5676008"/>
            <a:ext cx="145304" cy="55870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508145" y="5869873"/>
            <a:ext cx="1976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Vaporised matter flux</a:t>
            </a:r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7"/>
          <a:srcRect l="84669" r="1924"/>
          <a:stretch/>
        </p:blipFill>
        <p:spPr>
          <a:xfrm>
            <a:off x="6217810" y="4582954"/>
            <a:ext cx="356049" cy="154697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188010" y="4420188"/>
            <a:ext cx="7939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T (K)</a:t>
            </a:r>
            <a:endParaRPr lang="en-GB" sz="1350" dirty="0"/>
          </a:p>
        </p:txBody>
      </p:sp>
      <p:sp>
        <p:nvSpPr>
          <p:cNvPr id="10" name="ZoneTexte 9"/>
          <p:cNvSpPr txBox="1"/>
          <p:nvPr/>
        </p:nvSpPr>
        <p:spPr>
          <a:xfrm>
            <a:off x="3589780" y="6154420"/>
            <a:ext cx="19982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Deformation x 20</a:t>
            </a:r>
            <a:endParaRPr lang="en-GB" sz="105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EFE"/>
              </a:clrFrom>
              <a:clrTo>
                <a:srgbClr val="FFFEFE">
                  <a:alpha val="0"/>
                </a:srgbClr>
              </a:clrTo>
            </a:clrChange>
          </a:blip>
          <a:srcRect l="30374" t="60260" r="34299" b="16147"/>
          <a:stretch/>
        </p:blipFill>
        <p:spPr>
          <a:xfrm>
            <a:off x="1982506" y="4317487"/>
            <a:ext cx="4671669" cy="175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87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1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02791" y="2027609"/>
            <a:ext cx="7886700" cy="27238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Working with SIMTEC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Modelling for innovative application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How to model laser surface texturing?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Conclusions and future work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Content</a:t>
            </a:r>
            <a:endParaRPr lang="en-US" sz="16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37525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105102" y="1777735"/>
            <a:ext cx="7425208" cy="156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2400" dirty="0"/>
              <a:t>Industry Challenges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R&amp;D sections: experts in their field</a:t>
            </a:r>
          </a:p>
          <a:p>
            <a:pPr algn="just">
              <a:spcBef>
                <a:spcPct val="0"/>
              </a:spcBef>
            </a:pPr>
            <a:r>
              <a:rPr lang="en-US" dirty="0">
                <a:sym typeface="Wingdings" panose="05000000000000000000" pitchFamily="2" charset="2"/>
              </a:rPr>
              <a:t>       Expertise in numerical modelling?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Lack of time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FE modelling performed by a small group of people</a:t>
            </a:r>
            <a:endParaRPr lang="en-US" dirty="0"/>
          </a:p>
        </p:txBody>
      </p:sp>
      <p:sp>
        <p:nvSpPr>
          <p:cNvPr id="33" name="Titre 4"/>
          <p:cNvSpPr txBox="1">
            <a:spLocks/>
          </p:cNvSpPr>
          <p:nvPr/>
        </p:nvSpPr>
        <p:spPr>
          <a:xfrm>
            <a:off x="99120" y="702822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>
                <a:latin typeface="+mn-lt"/>
              </a:rPr>
              <a:t>Working</a:t>
            </a:r>
            <a:r>
              <a:rPr lang="fr-FR" sz="3200" dirty="0">
                <a:latin typeface="+mn-lt"/>
              </a:rPr>
              <a:t> </a:t>
            </a:r>
            <a:r>
              <a:rPr lang="fr-FR" sz="3200" dirty="0" err="1">
                <a:latin typeface="+mn-lt"/>
              </a:rPr>
              <a:t>with</a:t>
            </a:r>
            <a:r>
              <a:rPr lang="fr-FR" sz="3200" dirty="0">
                <a:latin typeface="+mn-lt"/>
              </a:rPr>
              <a:t> SIMTEC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9120" y="4104020"/>
            <a:ext cx="55450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2400" dirty="0"/>
              <a:t>SIMTEC’s Solutions</a:t>
            </a:r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Numerical modelling project</a:t>
            </a:r>
          </a:p>
          <a:p>
            <a:pPr lvl="1" algn="just">
              <a:spcBef>
                <a:spcPct val="0"/>
              </a:spcBef>
            </a:pPr>
            <a:r>
              <a:rPr lang="en-US" dirty="0">
                <a:sym typeface="Wingdings" panose="05000000000000000000" pitchFamily="2" charset="2"/>
              </a:rPr>
              <a:t> SIMTEC’s member as your colleague</a:t>
            </a:r>
            <a:endParaRPr lang="en-US" dirty="0"/>
          </a:p>
          <a:p>
            <a:pPr marL="742950" lvl="2" indent="-285750" algn="just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Help improve your modelling knowledge!</a:t>
            </a:r>
          </a:p>
          <a:p>
            <a:pPr marL="742950" lvl="2" indent="-285750" algn="just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Cost-effective outsourcing</a:t>
            </a:r>
            <a:endParaRPr lang="en-US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403DCC8-D864-47A9-92EF-0B1A43CB6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134" y="4155313"/>
            <a:ext cx="3342181" cy="2149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828" y="1811603"/>
            <a:ext cx="2570891" cy="1713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491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04308" y="1764062"/>
            <a:ext cx="4813955" cy="4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>
              <a:spcBef>
                <a:spcPct val="0"/>
              </a:spcBef>
            </a:pPr>
            <a:r>
              <a:rPr lang="fr-FR" sz="2400" dirty="0" err="1"/>
              <a:t>Numerical</a:t>
            </a:r>
            <a:r>
              <a:rPr lang="fr-FR" sz="2400" dirty="0"/>
              <a:t> </a:t>
            </a:r>
            <a:r>
              <a:rPr lang="fr-FR" sz="2400" dirty="0" err="1"/>
              <a:t>Modelling</a:t>
            </a:r>
            <a:r>
              <a:rPr lang="fr-FR" sz="2400" dirty="0"/>
              <a:t> Consultants</a:t>
            </a:r>
          </a:p>
          <a:p>
            <a:pPr>
              <a:spcBef>
                <a:spcPct val="0"/>
              </a:spcBef>
            </a:pPr>
            <a:endParaRPr lang="fr-FR" sz="1200" dirty="0"/>
          </a:p>
          <a:p>
            <a:pPr algn="just">
              <a:spcBef>
                <a:spcPct val="0"/>
              </a:spcBef>
            </a:pPr>
            <a:r>
              <a:rPr lang="fr-FR" sz="2400" dirty="0"/>
              <a:t>6 </a:t>
            </a:r>
            <a:r>
              <a:rPr lang="fr-FR" sz="2400" dirty="0" err="1"/>
              <a:t>Members</a:t>
            </a:r>
            <a:r>
              <a:rPr lang="fr-FR" sz="2400" dirty="0"/>
              <a:t> all </a:t>
            </a:r>
            <a:r>
              <a:rPr lang="fr-FR" sz="2400" dirty="0" err="1"/>
              <a:t>EngD</a:t>
            </a:r>
            <a:r>
              <a:rPr lang="fr-FR" sz="2400" dirty="0"/>
              <a:t> + PhD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Extensive </a:t>
            </a:r>
            <a:r>
              <a:rPr lang="fr-FR" dirty="0" err="1"/>
              <a:t>research</a:t>
            </a:r>
            <a:r>
              <a:rPr lang="fr-FR" dirty="0"/>
              <a:t> background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problems</a:t>
            </a:r>
            <a:endParaRPr lang="fr-FR" dirty="0"/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/>
              <a:t>fields</a:t>
            </a:r>
            <a:r>
              <a:rPr lang="fr-FR" dirty="0"/>
              <a:t> of expertise</a:t>
            </a:r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fr-FR" sz="2400" dirty="0" err="1"/>
              <a:t>Successful</a:t>
            </a:r>
            <a:r>
              <a:rPr lang="fr-FR" sz="2400" dirty="0"/>
              <a:t> </a:t>
            </a:r>
            <a:r>
              <a:rPr lang="fr-FR" sz="2400" dirty="0" err="1"/>
              <a:t>Track</a:t>
            </a:r>
            <a:r>
              <a:rPr lang="fr-FR" sz="2400" dirty="0"/>
              <a:t> Record: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Big</a:t>
            </a:r>
            <a:r>
              <a:rPr lang="fr-FR" dirty="0"/>
              <a:t> international compagnies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Government</a:t>
            </a:r>
            <a:r>
              <a:rPr lang="fr-FR" dirty="0"/>
              <a:t> </a:t>
            </a:r>
            <a:r>
              <a:rPr lang="fr-FR" dirty="0" err="1"/>
              <a:t>laboratories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en-US" sz="2400" dirty="0"/>
              <a:t>Involved in Research Consortia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EU funded projects  (</a:t>
            </a:r>
            <a:r>
              <a:rPr lang="en-US" dirty="0" err="1"/>
              <a:t>REEcover</a:t>
            </a:r>
            <a:r>
              <a:rPr lang="en-US" dirty="0"/>
              <a:t> / SHARK) 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PhD projects supervision.</a:t>
            </a:r>
            <a:endParaRPr lang="fr-FR" dirty="0"/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50160" y="1057346"/>
            <a:ext cx="8327520" cy="5403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3200" dirty="0"/>
              <a:t>Our team &amp; Our clients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1" y="5668112"/>
            <a:ext cx="899564" cy="93687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19" y="5668112"/>
            <a:ext cx="610953" cy="94303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/>
              <a:t>5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684" y="5855623"/>
            <a:ext cx="1710378" cy="541136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3519474" y="2335233"/>
            <a:ext cx="5673012" cy="3803933"/>
            <a:chOff x="3519474" y="2335233"/>
            <a:chExt cx="5673012" cy="3803933"/>
          </a:xfrm>
        </p:grpSpPr>
        <p:grpSp>
          <p:nvGrpSpPr>
            <p:cNvPr id="14" name="Groupe 13"/>
            <p:cNvGrpSpPr/>
            <p:nvPr/>
          </p:nvGrpSpPr>
          <p:grpSpPr>
            <a:xfrm>
              <a:off x="5964938" y="4164529"/>
              <a:ext cx="1687088" cy="1974637"/>
              <a:chOff x="5964938" y="4164529"/>
              <a:chExt cx="1687088" cy="1974637"/>
            </a:xfrm>
          </p:grpSpPr>
          <p:sp>
            <p:nvSpPr>
              <p:cNvPr id="18" name="ZoneTexte 5"/>
              <p:cNvSpPr txBox="1">
                <a:spLocks noChangeArrowheads="1"/>
              </p:cNvSpPr>
              <p:nvPr/>
            </p:nvSpPr>
            <p:spPr bwMode="auto">
              <a:xfrm>
                <a:off x="5964938" y="5554391"/>
                <a:ext cx="1687088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Jean-David Wheeler</a:t>
                </a:r>
              </a:p>
            </p:txBody>
          </p:sp>
          <p:pic>
            <p:nvPicPr>
              <p:cNvPr id="5" name="Image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7183" y="4164529"/>
                <a:ext cx="1087730" cy="1411734"/>
              </a:xfrm>
              <a:prstGeom prst="rect">
                <a:avLst/>
              </a:prstGeom>
            </p:spPr>
          </p:pic>
        </p:grpSp>
        <p:grpSp>
          <p:nvGrpSpPr>
            <p:cNvPr id="11" name="Groupe 10"/>
            <p:cNvGrpSpPr/>
            <p:nvPr/>
          </p:nvGrpSpPr>
          <p:grpSpPr>
            <a:xfrm>
              <a:off x="3519474" y="2336724"/>
              <a:ext cx="3505200" cy="1770051"/>
              <a:chOff x="3519474" y="2336724"/>
              <a:chExt cx="3505200" cy="1770051"/>
            </a:xfrm>
          </p:grpSpPr>
          <p:sp>
            <p:nvSpPr>
              <p:cNvPr id="19" name="ZoneTexte 5"/>
              <p:cNvSpPr txBox="1">
                <a:spLocks noChangeArrowheads="1"/>
              </p:cNvSpPr>
              <p:nvPr/>
            </p:nvSpPr>
            <p:spPr bwMode="auto">
              <a:xfrm>
                <a:off x="3519474" y="3768221"/>
                <a:ext cx="3505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Patrick Namy</a:t>
                </a:r>
              </a:p>
            </p:txBody>
          </p:sp>
          <p:pic>
            <p:nvPicPr>
              <p:cNvPr id="10" name="Image 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8357" y="2336724"/>
                <a:ext cx="1114425" cy="1409700"/>
              </a:xfrm>
              <a:prstGeom prst="rect">
                <a:avLst/>
              </a:prstGeom>
            </p:spPr>
          </p:pic>
        </p:grpSp>
        <p:grpSp>
          <p:nvGrpSpPr>
            <p:cNvPr id="13" name="Groupe 12"/>
            <p:cNvGrpSpPr/>
            <p:nvPr/>
          </p:nvGrpSpPr>
          <p:grpSpPr>
            <a:xfrm>
              <a:off x="6013642" y="2335233"/>
              <a:ext cx="1665606" cy="1771542"/>
              <a:chOff x="6013642" y="2335233"/>
              <a:chExt cx="1665606" cy="1771542"/>
            </a:xfrm>
          </p:grpSpPr>
          <p:sp>
            <p:nvSpPr>
              <p:cNvPr id="25" name="ZoneTexte 5"/>
              <p:cNvSpPr txBox="1">
                <a:spLocks noChangeArrowheads="1"/>
              </p:cNvSpPr>
              <p:nvPr/>
            </p:nvSpPr>
            <p:spPr bwMode="auto">
              <a:xfrm>
                <a:off x="6013642" y="3768221"/>
                <a:ext cx="166560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Vincent Bruyère</a:t>
                </a:r>
              </a:p>
            </p:txBody>
          </p:sp>
          <p:pic>
            <p:nvPicPr>
              <p:cNvPr id="12" name="Image 1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7183" y="2335233"/>
                <a:ext cx="1114425" cy="1409700"/>
              </a:xfrm>
              <a:prstGeom prst="rect">
                <a:avLst/>
              </a:prstGeom>
            </p:spPr>
          </p:pic>
        </p:grpSp>
        <p:grpSp>
          <p:nvGrpSpPr>
            <p:cNvPr id="22" name="Groupe 21"/>
            <p:cNvGrpSpPr/>
            <p:nvPr/>
          </p:nvGrpSpPr>
          <p:grpSpPr>
            <a:xfrm>
              <a:off x="7505398" y="2335233"/>
              <a:ext cx="1687088" cy="1767863"/>
              <a:chOff x="7505398" y="2335233"/>
              <a:chExt cx="1687088" cy="1767863"/>
            </a:xfrm>
          </p:grpSpPr>
          <p:sp>
            <p:nvSpPr>
              <p:cNvPr id="32" name="ZoneTexte 5"/>
              <p:cNvSpPr txBox="1">
                <a:spLocks noChangeArrowheads="1"/>
              </p:cNvSpPr>
              <p:nvPr/>
            </p:nvSpPr>
            <p:spPr bwMode="auto">
              <a:xfrm>
                <a:off x="7505398" y="3764542"/>
                <a:ext cx="168708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Elise Chevallier</a:t>
                </a:r>
              </a:p>
            </p:txBody>
          </p:sp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7730" y="2335233"/>
                <a:ext cx="1064881" cy="1409700"/>
              </a:xfrm>
              <a:prstGeom prst="rect">
                <a:avLst/>
              </a:prstGeom>
            </p:spPr>
          </p:pic>
        </p:grpSp>
        <p:grpSp>
          <p:nvGrpSpPr>
            <p:cNvPr id="24" name="Groupe 23"/>
            <p:cNvGrpSpPr/>
            <p:nvPr/>
          </p:nvGrpSpPr>
          <p:grpSpPr>
            <a:xfrm>
              <a:off x="4372649" y="4142100"/>
              <a:ext cx="1905840" cy="1748254"/>
              <a:chOff x="4372649" y="4142100"/>
              <a:chExt cx="1905840" cy="1748254"/>
            </a:xfrm>
          </p:grpSpPr>
          <p:sp>
            <p:nvSpPr>
              <p:cNvPr id="26" name="ZoneTexte 5"/>
              <p:cNvSpPr txBox="1">
                <a:spLocks noChangeArrowheads="1"/>
              </p:cNvSpPr>
              <p:nvPr/>
            </p:nvSpPr>
            <p:spPr bwMode="auto">
              <a:xfrm>
                <a:off x="4372649" y="5551800"/>
                <a:ext cx="190584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Jean-Marc Dedulle</a:t>
                </a:r>
              </a:p>
            </p:txBody>
          </p:sp>
          <p:pic>
            <p:nvPicPr>
              <p:cNvPr id="23" name="Image 22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2462" y="4142100"/>
                <a:ext cx="1114425" cy="1409700"/>
              </a:xfrm>
              <a:prstGeom prst="rect">
                <a:avLst/>
              </a:prstGeom>
            </p:spPr>
          </p:pic>
        </p:grpSp>
        <p:grpSp>
          <p:nvGrpSpPr>
            <p:cNvPr id="31" name="Groupe 30"/>
            <p:cNvGrpSpPr/>
            <p:nvPr/>
          </p:nvGrpSpPr>
          <p:grpSpPr>
            <a:xfrm>
              <a:off x="7403607" y="4154504"/>
              <a:ext cx="1687088" cy="1980983"/>
              <a:chOff x="7403607" y="4154504"/>
              <a:chExt cx="1687088" cy="1980983"/>
            </a:xfrm>
          </p:grpSpPr>
          <p:pic>
            <p:nvPicPr>
              <p:cNvPr id="29" name="Image 2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14143" y="4154504"/>
                <a:ext cx="1002974" cy="1397296"/>
              </a:xfrm>
              <a:prstGeom prst="rect">
                <a:avLst/>
              </a:prstGeom>
            </p:spPr>
          </p:pic>
          <p:sp>
            <p:nvSpPr>
              <p:cNvPr id="34" name="ZoneTexte 5"/>
              <p:cNvSpPr txBox="1">
                <a:spLocks noChangeArrowheads="1"/>
              </p:cNvSpPr>
              <p:nvPr/>
            </p:nvSpPr>
            <p:spPr bwMode="auto">
              <a:xfrm>
                <a:off x="7403607" y="5550712"/>
                <a:ext cx="1687088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sz="1600" i="1" dirty="0"/>
                  <a:t>Maalek Mohamed-Said</a:t>
                </a:r>
              </a:p>
            </p:txBody>
          </p:sp>
        </p:grpSp>
      </p:grpSp>
      <p:pic>
        <p:nvPicPr>
          <p:cNvPr id="35" name="Image 3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621" y="1308716"/>
            <a:ext cx="1923810" cy="8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68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aphique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873797"/>
              </p:ext>
            </p:extLst>
          </p:nvPr>
        </p:nvGraphicFramePr>
        <p:xfrm>
          <a:off x="1297295" y="271502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71755" y="1029688"/>
            <a:ext cx="8562729" cy="140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SIMTEC: 15 years of building expertise…</a:t>
            </a:r>
          </a:p>
          <a:p>
            <a:pPr marL="742950" lvl="1" indent="-285750" algn="just">
              <a:spcBef>
                <a:spcPct val="0"/>
              </a:spcBef>
              <a:buFont typeface="Wingdings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en-US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19" name="Groupe 18"/>
          <p:cNvGrpSpPr/>
          <p:nvPr/>
        </p:nvGrpSpPr>
        <p:grpSpPr>
          <a:xfrm>
            <a:off x="3566705" y="1834061"/>
            <a:ext cx="2661479" cy="1416871"/>
            <a:chOff x="5417840" y="2087231"/>
            <a:chExt cx="2661479" cy="1416871"/>
          </a:xfrm>
        </p:grpSpPr>
        <p:sp>
          <p:nvSpPr>
            <p:cNvPr id="21" name="Rectangle 20"/>
            <p:cNvSpPr/>
            <p:nvPr/>
          </p:nvSpPr>
          <p:spPr>
            <a:xfrm>
              <a:off x="5417840" y="2087231"/>
              <a:ext cx="26614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I. Numerical modelling development</a:t>
              </a:r>
            </a:p>
          </p:txBody>
        </p:sp>
        <p:cxnSp>
          <p:nvCxnSpPr>
            <p:cNvPr id="22" name="Connecteur droit 21"/>
            <p:cNvCxnSpPr>
              <a:cxnSpLocks/>
            </p:cNvCxnSpPr>
            <p:nvPr/>
          </p:nvCxnSpPr>
          <p:spPr>
            <a:xfrm flipH="1">
              <a:off x="5635816" y="2810851"/>
              <a:ext cx="293136" cy="693251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/>
          <p:cNvGrpSpPr/>
          <p:nvPr/>
        </p:nvGrpSpPr>
        <p:grpSpPr>
          <a:xfrm>
            <a:off x="389999" y="3977288"/>
            <a:ext cx="3054341" cy="2379062"/>
            <a:chOff x="-581615" y="803916"/>
            <a:chExt cx="2968045" cy="2379062"/>
          </a:xfrm>
        </p:grpSpPr>
        <p:cxnSp>
          <p:nvCxnSpPr>
            <p:cNvPr id="24" name="Connecteur droit 23"/>
            <p:cNvCxnSpPr>
              <a:cxnSpLocks/>
            </p:cNvCxnSpPr>
            <p:nvPr/>
          </p:nvCxnSpPr>
          <p:spPr>
            <a:xfrm flipH="1">
              <a:off x="977212" y="803916"/>
              <a:ext cx="1409218" cy="1335003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-581615" y="2259648"/>
              <a:ext cx="207331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III. Provide support in numerical modelling</a:t>
              </a: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5029001" y="4014687"/>
            <a:ext cx="3586721" cy="1050960"/>
            <a:chOff x="5530755" y="4303723"/>
            <a:chExt cx="3586721" cy="1050960"/>
          </a:xfrm>
        </p:grpSpPr>
        <p:sp>
          <p:nvSpPr>
            <p:cNvPr id="27" name="Rectangle 26"/>
            <p:cNvSpPr/>
            <p:nvPr/>
          </p:nvSpPr>
          <p:spPr>
            <a:xfrm>
              <a:off x="6093140" y="4431353"/>
              <a:ext cx="302433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II. Tailored training sessions on numerical modelling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  <p:cxnSp>
          <p:nvCxnSpPr>
            <p:cNvPr id="28" name="Connecteur droit 27"/>
            <p:cNvCxnSpPr>
              <a:cxnSpLocks/>
            </p:cNvCxnSpPr>
            <p:nvPr/>
          </p:nvCxnSpPr>
          <p:spPr>
            <a:xfrm flipH="1" flipV="1">
              <a:off x="5530755" y="4303723"/>
              <a:ext cx="718102" cy="12763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5" name="Groupe 34"/>
          <p:cNvGrpSpPr/>
          <p:nvPr/>
        </p:nvGrpSpPr>
        <p:grpSpPr>
          <a:xfrm>
            <a:off x="470361" y="1772524"/>
            <a:ext cx="3024336" cy="1274625"/>
            <a:chOff x="4705917" y="3787050"/>
            <a:chExt cx="3024336" cy="1274625"/>
          </a:xfrm>
        </p:grpSpPr>
        <p:sp>
          <p:nvSpPr>
            <p:cNvPr id="36" name="Rectangle 35"/>
            <p:cNvSpPr/>
            <p:nvPr/>
          </p:nvSpPr>
          <p:spPr>
            <a:xfrm>
              <a:off x="4705917" y="3787050"/>
              <a:ext cx="30243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IV. Remote computation</a:t>
              </a:r>
            </a:p>
          </p:txBody>
        </p:sp>
        <p:cxnSp>
          <p:nvCxnSpPr>
            <p:cNvPr id="37" name="Connecteur droit 36"/>
            <p:cNvCxnSpPr>
              <a:cxnSpLocks/>
            </p:cNvCxnSpPr>
            <p:nvPr/>
          </p:nvCxnSpPr>
          <p:spPr>
            <a:xfrm flipH="1" flipV="1">
              <a:off x="6980101" y="4242491"/>
              <a:ext cx="484010" cy="819184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BA56AAA6-60B1-4D33-AF15-FACED66553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43" y="1538047"/>
            <a:ext cx="1014345" cy="31056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7B85566-E357-4183-AB20-6A082FA84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319615"/>
            <a:ext cx="904864" cy="646331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6C09B8B2-AFD4-4454-A116-1F604E8D38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150" y="1870673"/>
            <a:ext cx="558099" cy="472965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849133D3-8D24-4034-8A71-9302CDCB58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300" y="1921775"/>
            <a:ext cx="581547" cy="514445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15C2E89C-B3AA-4C0C-A3A8-6FAA6216C7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978" y="2122944"/>
            <a:ext cx="880190" cy="24036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B1762B94-152A-420D-9FD2-B6462AC86E0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86" y="2706540"/>
            <a:ext cx="1053335" cy="235988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722502C6-FBE0-4486-BF00-9841C83BC3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632" y="2603391"/>
            <a:ext cx="677315" cy="412772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0505B084-A7D8-4E1C-AA08-6961983C4BB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605" y="2219288"/>
            <a:ext cx="795822" cy="288032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A052CBDD-223C-404B-B571-3784379E918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356" y="2690674"/>
            <a:ext cx="766731" cy="266856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1A09812A-9784-4B57-B4DE-533DCA7BFAD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484" y="2755138"/>
            <a:ext cx="705943" cy="217500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886777F0-32CB-4D19-8651-22D4809812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853" y="3097186"/>
            <a:ext cx="712380" cy="508843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7FC661E4-0027-4579-ADB7-8024BEB040E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881" y="3195612"/>
            <a:ext cx="599679" cy="316497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EB196D25-43E5-4574-A712-5817B5401AF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727" y="3175779"/>
            <a:ext cx="577124" cy="412231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625473AD-78CD-4EAF-9C1F-A5EDDBF7046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12" y="3166337"/>
            <a:ext cx="850111" cy="375049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AC8521AA-3943-4B4B-8320-255BEE99215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26" y="3641972"/>
            <a:ext cx="795822" cy="229904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FD2D3B92-4A1A-4BFE-B593-5D9A51D02B1D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925" y="5667915"/>
            <a:ext cx="1673276" cy="560211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9E9C3E58-F4A5-4A2F-B921-1C0BC743F78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325475" y="5987326"/>
            <a:ext cx="1703526" cy="739360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A419169E-56F2-4C11-8F7D-8921A5FDB1A6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68" y="2183889"/>
            <a:ext cx="1003829" cy="445031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45225EAB-E6DD-44F0-997C-6E9C6DA62BB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14" y="1473498"/>
            <a:ext cx="715450" cy="5838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FE113AA-9D7D-4B1D-A374-17E638C30929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42" y="3618387"/>
            <a:ext cx="947866" cy="4298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8AB5875-5ADA-46DD-8A02-1E2C8A9CDE9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801" y="3775813"/>
            <a:ext cx="1054807" cy="21096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1E29546-9250-49C5-B3FD-0C192B8EABA4}"/>
              </a:ext>
            </a:extLst>
          </p:cNvPr>
          <p:cNvSpPr/>
          <p:nvPr/>
        </p:nvSpPr>
        <p:spPr>
          <a:xfrm>
            <a:off x="5104545" y="4662908"/>
            <a:ext cx="489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FEM method training session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Become an expert with solvers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Two-phase flow modelling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582BA1-9392-4A38-8275-9472DB03EDFB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73" y="4121036"/>
            <a:ext cx="944611" cy="9446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17279" y="5809912"/>
            <a:ext cx="4321148" cy="923330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742950" lvl="1" indent="-285750" algn="ctr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Discover more about our successful modelling  work with clients!</a:t>
            </a:r>
          </a:p>
          <a:p>
            <a:pPr lvl="1" algn="ctr"/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u="sng" dirty="0">
                <a:solidFill>
                  <a:schemeClr val="tx2"/>
                </a:solidFill>
                <a:sym typeface="Wingdings" panose="05000000000000000000" pitchFamily="2" charset="2"/>
              </a:rPr>
              <a:t>www.simtecsolution.fr</a:t>
            </a:r>
            <a:endParaRPr lang="en-US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583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  <p:bldP spid="11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D56C542-36FF-49DA-9CE7-95584201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7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8E7237-8FC7-4084-A1B8-2CCEF8995C8B}"/>
              </a:ext>
            </a:extLst>
          </p:cNvPr>
          <p:cNvSpPr txBox="1"/>
          <p:nvPr/>
        </p:nvSpPr>
        <p:spPr>
          <a:xfrm>
            <a:off x="724447" y="4241032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Laser Drilling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1BBF36D-B4C2-41B4-AD91-51888481FC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33" y="4683383"/>
            <a:ext cx="2676074" cy="1836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C22E769-393F-4A63-8843-81AF70FEB8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986" y="2258116"/>
            <a:ext cx="3252056" cy="176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1BFF45E-1C9C-4F21-AE91-C95DF37D01CF}"/>
              </a:ext>
            </a:extLst>
          </p:cNvPr>
          <p:cNvSpPr txBox="1"/>
          <p:nvPr/>
        </p:nvSpPr>
        <p:spPr>
          <a:xfrm>
            <a:off x="3273159" y="1861313"/>
            <a:ext cx="2560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Additive Manufacturing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377B6B-586E-4A17-9D52-8CF8798A5F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33" y="2377356"/>
            <a:ext cx="2651372" cy="1764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7A455E3-A8B9-47DA-9461-0EA97D6191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907" y="4825807"/>
            <a:ext cx="2743200" cy="1609689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E092C27-7BFF-480D-A231-E0B7C3E30C04}"/>
              </a:ext>
            </a:extLst>
          </p:cNvPr>
          <p:cNvCxnSpPr>
            <a:cxnSpLocks/>
          </p:cNvCxnSpPr>
          <p:nvPr/>
        </p:nvCxnSpPr>
        <p:spPr>
          <a:xfrm flipH="1">
            <a:off x="1805376" y="3247529"/>
            <a:ext cx="314545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A1EA8DB-DD70-4FB1-82E9-C1B3B92E9DB4}"/>
              </a:ext>
            </a:extLst>
          </p:cNvPr>
          <p:cNvCxnSpPr>
            <a:cxnSpLocks/>
          </p:cNvCxnSpPr>
          <p:nvPr/>
        </p:nvCxnSpPr>
        <p:spPr>
          <a:xfrm flipH="1">
            <a:off x="2011920" y="3247529"/>
            <a:ext cx="1080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9C22797C-55BA-44D8-9CD6-B86BF0FA4C66}"/>
              </a:ext>
            </a:extLst>
          </p:cNvPr>
          <p:cNvSpPr/>
          <p:nvPr/>
        </p:nvSpPr>
        <p:spPr>
          <a:xfrm rot="8657084">
            <a:off x="1768171" y="3438321"/>
            <a:ext cx="310042" cy="396655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68627AD-F953-449B-A68F-2119AE99A4C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361" y="992977"/>
            <a:ext cx="1197039" cy="37872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A2D9474-5E1B-4DBC-841A-06C16283550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200" y="1079751"/>
            <a:ext cx="715450" cy="583899"/>
          </a:xfrm>
          <a:prstGeom prst="rect">
            <a:avLst/>
          </a:prstGeom>
        </p:spPr>
      </p:pic>
      <p:sp>
        <p:nvSpPr>
          <p:cNvPr id="19" name="Titre 4">
            <a:extLst>
              <a:ext uri="{FF2B5EF4-FFF2-40B4-BE49-F238E27FC236}">
                <a16:creationId xmlns:a16="http://schemas.microsoft.com/office/drawing/2014/main" id="{F95A45B4-4DE4-4D57-B744-52D3E508360E}"/>
              </a:ext>
            </a:extLst>
          </p:cNvPr>
          <p:cNvSpPr txBox="1">
            <a:spLocks/>
          </p:cNvSpPr>
          <p:nvPr/>
        </p:nvSpPr>
        <p:spPr>
          <a:xfrm>
            <a:off x="112989" y="827667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Laser/Assembly Process Modelling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0F64A-5330-4D5A-BDA4-A9E7DCE16D48}"/>
              </a:ext>
            </a:extLst>
          </p:cNvPr>
          <p:cNvSpPr txBox="1"/>
          <p:nvPr/>
        </p:nvSpPr>
        <p:spPr>
          <a:xfrm>
            <a:off x="3321788" y="4141356"/>
            <a:ext cx="251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Heterogeneous Laser Welding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8DEB615-D93F-43AB-A122-6D3E1F842705}"/>
              </a:ext>
            </a:extLst>
          </p:cNvPr>
          <p:cNvSpPr txBox="1"/>
          <p:nvPr/>
        </p:nvSpPr>
        <p:spPr>
          <a:xfrm>
            <a:off x="86939" y="1749552"/>
            <a:ext cx="2814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Continuous Laser Welding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954AB31-CF6B-4AC6-8A06-53D84E962D07}"/>
              </a:ext>
            </a:extLst>
          </p:cNvPr>
          <p:cNvSpPr txBox="1"/>
          <p:nvPr/>
        </p:nvSpPr>
        <p:spPr>
          <a:xfrm>
            <a:off x="7000580" y="187997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 Welding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1FC75D45-B27F-4B20-81B1-12BFEED2DB5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56" y="2334327"/>
            <a:ext cx="2282787" cy="170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E9EA3BB-C1A3-44DD-8E2E-E43973D5599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43" y="1453269"/>
            <a:ext cx="1303362" cy="309461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F0EA434B-E156-49B7-B681-3D9ECC0CCB9B}"/>
              </a:ext>
            </a:extLst>
          </p:cNvPr>
          <p:cNvSpPr txBox="1"/>
          <p:nvPr/>
        </p:nvSpPr>
        <p:spPr>
          <a:xfrm>
            <a:off x="6415731" y="4309547"/>
            <a:ext cx="2650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Laser Surface Texturing</a:t>
            </a:r>
          </a:p>
        </p:txBody>
      </p:sp>
      <p:pic>
        <p:nvPicPr>
          <p:cNvPr id="30" name="video3D_M12_8">
            <a:hlinkClick r:id="" action="ppaction://media"/>
            <a:extLst>
              <a:ext uri="{FF2B5EF4-FFF2-40B4-BE49-F238E27FC236}">
                <a16:creationId xmlns:a16="http://schemas.microsoft.com/office/drawing/2014/main" id="{479BB9D0-EE79-42F3-9516-3C2191B4C3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283956" y="5057594"/>
            <a:ext cx="2732975" cy="113351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03A1B8E-D171-48EE-B2FE-6B2BF4D14BD6}"/>
              </a:ext>
            </a:extLst>
          </p:cNvPr>
          <p:cNvSpPr/>
          <p:nvPr/>
        </p:nvSpPr>
        <p:spPr>
          <a:xfrm>
            <a:off x="6189753" y="4230801"/>
            <a:ext cx="2902112" cy="22885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010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1" repeatCount="indefinite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  <p:bldLst>
      <p:bldP spid="4" grpId="0"/>
      <p:bldP spid="7" grpId="0"/>
      <p:bldP spid="15" grpId="0" animBg="1"/>
      <p:bldP spid="10" grpId="0"/>
      <p:bldP spid="8" grpId="0"/>
      <p:bldP spid="24" grpId="0"/>
      <p:bldP spid="29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480"/>
            <a:ext cx="9144000" cy="590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948480"/>
            <a:ext cx="9144000" cy="5909520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Espace réservé du contenu 2"/>
          <p:cNvSpPr txBox="1">
            <a:spLocks/>
          </p:cNvSpPr>
          <p:nvPr/>
        </p:nvSpPr>
        <p:spPr>
          <a:xfrm>
            <a:off x="702791" y="2027609"/>
            <a:ext cx="7886700" cy="27238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Working with SIMTEC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Modelling for innovative application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How to model laser surface texturing?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Conclusions and future work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Content</a:t>
            </a:r>
            <a:endParaRPr lang="en-US" sz="16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51786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4787208"/>
            <a:ext cx="2880000" cy="207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6469" y="1057826"/>
            <a:ext cx="8562729" cy="5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sz="3200" dirty="0"/>
              <a:t>Context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9FB30F-D535-4704-B938-8C297684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91728" y="1908480"/>
            <a:ext cx="7886700" cy="444787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Surface </a:t>
            </a:r>
            <a:r>
              <a:rPr lang="fr-FR" sz="2400" dirty="0" err="1"/>
              <a:t>functionality</a:t>
            </a:r>
            <a:endParaRPr lang="fr-FR" sz="2400" dirty="0"/>
          </a:p>
          <a:p>
            <a:pPr lvl="1"/>
            <a:r>
              <a:rPr lang="fr-FR" dirty="0"/>
              <a:t>Friction coefficient</a:t>
            </a:r>
          </a:p>
          <a:p>
            <a:pPr lvl="1"/>
            <a:r>
              <a:rPr lang="fr-FR" dirty="0"/>
              <a:t>Anti-</a:t>
            </a:r>
            <a:r>
              <a:rPr lang="fr-FR" dirty="0" err="1"/>
              <a:t>bacterial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endParaRPr lang="fr-FR" dirty="0"/>
          </a:p>
          <a:p>
            <a:pPr lvl="1"/>
            <a:r>
              <a:rPr lang="fr-FR" dirty="0"/>
              <a:t>Anti-</a:t>
            </a:r>
            <a:r>
              <a:rPr lang="fr-FR" dirty="0" err="1"/>
              <a:t>icing</a:t>
            </a:r>
            <a:r>
              <a:rPr lang="fr-FR" dirty="0"/>
              <a:t> </a:t>
            </a:r>
            <a:r>
              <a:rPr lang="fr-FR" dirty="0" err="1"/>
              <a:t>properties</a:t>
            </a:r>
            <a:endParaRPr lang="fr-FR" dirty="0"/>
          </a:p>
          <a:p>
            <a:pPr lvl="1"/>
            <a:endParaRPr lang="fr-FR" dirty="0"/>
          </a:p>
          <a:p>
            <a:r>
              <a:rPr lang="fr-FR" sz="2400" dirty="0" err="1"/>
              <a:t>Texturing</a:t>
            </a:r>
            <a:r>
              <a:rPr lang="fr-FR" sz="2400" dirty="0"/>
              <a:t> </a:t>
            </a:r>
            <a:r>
              <a:rPr lang="fr-FR" sz="2400" dirty="0" err="1"/>
              <a:t>processes</a:t>
            </a:r>
            <a:endParaRPr lang="fr-FR" sz="2400" dirty="0"/>
          </a:p>
          <a:p>
            <a:pPr lvl="1"/>
            <a:r>
              <a:rPr lang="fr-FR" dirty="0"/>
              <a:t>Surface </a:t>
            </a:r>
            <a:r>
              <a:rPr lang="fr-FR" dirty="0" err="1"/>
              <a:t>coating</a:t>
            </a:r>
            <a:endParaRPr lang="fr-FR" dirty="0"/>
          </a:p>
          <a:p>
            <a:pPr lvl="1"/>
            <a:r>
              <a:rPr lang="fr-FR" dirty="0"/>
              <a:t>Laser surface </a:t>
            </a:r>
            <a:r>
              <a:rPr lang="fr-FR" dirty="0" err="1"/>
              <a:t>texturing</a:t>
            </a:r>
            <a:endParaRPr lang="fr-FR" dirty="0"/>
          </a:p>
          <a:p>
            <a:pPr lvl="1"/>
            <a:endParaRPr lang="fr-FR" dirty="0"/>
          </a:p>
          <a:p>
            <a:r>
              <a:rPr lang="fr-FR" sz="2400" dirty="0"/>
              <a:t>SHARK </a:t>
            </a:r>
            <a:r>
              <a:rPr lang="fr-FR" sz="2400" dirty="0" err="1"/>
              <a:t>project</a:t>
            </a:r>
            <a:endParaRPr lang="fr-FR" sz="2400" dirty="0"/>
          </a:p>
          <a:p>
            <a:pPr lvl="1"/>
            <a:r>
              <a:rPr lang="fr-FR" dirty="0" err="1"/>
              <a:t>Bring</a:t>
            </a:r>
            <a:r>
              <a:rPr lang="fr-FR" dirty="0"/>
              <a:t> laser surface </a:t>
            </a:r>
            <a:r>
              <a:rPr lang="fr-FR" dirty="0" err="1"/>
              <a:t>texturing</a:t>
            </a:r>
            <a:r>
              <a:rPr lang="fr-FR" dirty="0"/>
              <a:t> to </a:t>
            </a:r>
            <a:r>
              <a:rPr lang="fr-FR" dirty="0" err="1"/>
              <a:t>industry</a:t>
            </a:r>
            <a:endParaRPr lang="fr-FR" dirty="0"/>
          </a:p>
          <a:p>
            <a:pPr lvl="1"/>
            <a:r>
              <a:rPr lang="fr-FR" dirty="0" err="1"/>
              <a:t>Advise</a:t>
            </a:r>
            <a:r>
              <a:rPr lang="fr-FR" dirty="0"/>
              <a:t> on the laser </a:t>
            </a:r>
            <a:r>
              <a:rPr lang="fr-FR" dirty="0" err="1"/>
              <a:t>parameters</a:t>
            </a:r>
            <a:r>
              <a:rPr lang="fr-FR" dirty="0"/>
              <a:t> </a:t>
            </a:r>
            <a:r>
              <a:rPr lang="fr-FR" dirty="0" err="1"/>
              <a:t>selection</a:t>
            </a:r>
            <a:endParaRPr lang="fr-FR" dirty="0"/>
          </a:p>
        </p:txBody>
      </p:sp>
      <p:pic>
        <p:nvPicPr>
          <p:cNvPr id="11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2868480"/>
            <a:ext cx="2880000" cy="191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948480"/>
            <a:ext cx="2880000" cy="19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086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_simtec_angla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simtec_anglais" id="{4BB2C8DC-617B-4781-9D45-8922470733AD}" vid="{3ABC1AAF-624B-422E-8008-6265EF081E8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theme_simtec_anglais</Template>
  <TotalTime>1539</TotalTime>
  <Words>1039</Words>
  <Application>Microsoft Office PowerPoint</Application>
  <PresentationFormat>Affichage à l'écran (4:3)</PresentationFormat>
  <Paragraphs>296</Paragraphs>
  <Slides>24</Slides>
  <Notes>14</Notes>
  <HiddenSlides>4</HiddenSlides>
  <MMClips>5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Verdana</vt:lpstr>
      <vt:lpstr>Wingdings</vt:lpstr>
      <vt:lpstr>theme_simtec_anglais</vt:lpstr>
      <vt:lpstr>Femto-second laser texturing prediction using COMSOL Multiphysics ®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!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Bruyère</dc:creator>
  <cp:lastModifiedBy>Bruyère</cp:lastModifiedBy>
  <cp:revision>372</cp:revision>
  <dcterms:created xsi:type="dcterms:W3CDTF">2018-05-30T07:49:59Z</dcterms:created>
  <dcterms:modified xsi:type="dcterms:W3CDTF">2019-09-24T12:11:23Z</dcterms:modified>
</cp:coreProperties>
</file>